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2" r:id="rId1"/>
  </p:sldMasterIdLst>
  <p:notesMasterIdLst>
    <p:notesMasterId r:id="rId98"/>
  </p:notesMasterIdLst>
  <p:handoutMasterIdLst>
    <p:handoutMasterId r:id="rId99"/>
  </p:handoutMasterIdLst>
  <p:sldIdLst>
    <p:sldId id="256" r:id="rId2"/>
    <p:sldId id="433" r:id="rId3"/>
    <p:sldId id="534" r:id="rId4"/>
    <p:sldId id="535" r:id="rId5"/>
    <p:sldId id="536" r:id="rId6"/>
    <p:sldId id="537" r:id="rId7"/>
    <p:sldId id="538" r:id="rId8"/>
    <p:sldId id="539" r:id="rId9"/>
    <p:sldId id="540" r:id="rId10"/>
    <p:sldId id="541" r:id="rId11"/>
    <p:sldId id="542" r:id="rId12"/>
    <p:sldId id="543" r:id="rId13"/>
    <p:sldId id="544" r:id="rId14"/>
    <p:sldId id="545" r:id="rId15"/>
    <p:sldId id="396" r:id="rId16"/>
    <p:sldId id="490" r:id="rId17"/>
    <p:sldId id="546" r:id="rId18"/>
    <p:sldId id="547" r:id="rId19"/>
    <p:sldId id="549" r:id="rId20"/>
    <p:sldId id="550" r:id="rId21"/>
    <p:sldId id="551" r:id="rId22"/>
    <p:sldId id="552" r:id="rId23"/>
    <p:sldId id="417" r:id="rId24"/>
    <p:sldId id="419" r:id="rId25"/>
    <p:sldId id="420" r:id="rId26"/>
    <p:sldId id="434" r:id="rId27"/>
    <p:sldId id="435" r:id="rId28"/>
    <p:sldId id="436" r:id="rId29"/>
    <p:sldId id="553" r:id="rId30"/>
    <p:sldId id="423" r:id="rId31"/>
    <p:sldId id="426" r:id="rId32"/>
    <p:sldId id="429" r:id="rId33"/>
    <p:sldId id="531" r:id="rId34"/>
    <p:sldId id="430" r:id="rId35"/>
    <p:sldId id="431" r:id="rId36"/>
    <p:sldId id="554" r:id="rId37"/>
    <p:sldId id="555" r:id="rId38"/>
    <p:sldId id="556" r:id="rId39"/>
    <p:sldId id="529" r:id="rId40"/>
    <p:sldId id="557" r:id="rId41"/>
    <p:sldId id="398" r:id="rId42"/>
    <p:sldId id="437" r:id="rId43"/>
    <p:sldId id="439" r:id="rId44"/>
    <p:sldId id="438" r:id="rId45"/>
    <p:sldId id="532" r:id="rId46"/>
    <p:sldId id="533" r:id="rId47"/>
    <p:sldId id="558" r:id="rId48"/>
    <p:sldId id="440" r:id="rId49"/>
    <p:sldId id="441" r:id="rId50"/>
    <p:sldId id="442" r:id="rId51"/>
    <p:sldId id="443" r:id="rId52"/>
    <p:sldId id="444" r:id="rId53"/>
    <p:sldId id="479" r:id="rId54"/>
    <p:sldId id="502" r:id="rId55"/>
    <p:sldId id="559" r:id="rId56"/>
    <p:sldId id="560" r:id="rId57"/>
    <p:sldId id="566" r:id="rId58"/>
    <p:sldId id="561" r:id="rId59"/>
    <p:sldId id="562" r:id="rId60"/>
    <p:sldId id="563" r:id="rId61"/>
    <p:sldId id="565" r:id="rId62"/>
    <p:sldId id="486" r:id="rId63"/>
    <p:sldId id="585" r:id="rId64"/>
    <p:sldId id="487" r:id="rId65"/>
    <p:sldId id="445" r:id="rId66"/>
    <p:sldId id="446" r:id="rId67"/>
    <p:sldId id="447" r:id="rId68"/>
    <p:sldId id="448" r:id="rId69"/>
    <p:sldId id="449" r:id="rId70"/>
    <p:sldId id="488" r:id="rId71"/>
    <p:sldId id="567" r:id="rId72"/>
    <p:sldId id="568" r:id="rId73"/>
    <p:sldId id="489" r:id="rId74"/>
    <p:sldId id="484" r:id="rId75"/>
    <p:sldId id="452" r:id="rId76"/>
    <p:sldId id="478" r:id="rId77"/>
    <p:sldId id="481" r:id="rId78"/>
    <p:sldId id="477" r:id="rId79"/>
    <p:sldId id="520" r:id="rId80"/>
    <p:sldId id="584" r:id="rId81"/>
    <p:sldId id="569" r:id="rId82"/>
    <p:sldId id="570" r:id="rId83"/>
    <p:sldId id="571" r:id="rId84"/>
    <p:sldId id="572" r:id="rId85"/>
    <p:sldId id="573" r:id="rId86"/>
    <p:sldId id="574" r:id="rId87"/>
    <p:sldId id="575" r:id="rId88"/>
    <p:sldId id="576" r:id="rId89"/>
    <p:sldId id="577" r:id="rId90"/>
    <p:sldId id="578" r:id="rId91"/>
    <p:sldId id="579" r:id="rId92"/>
    <p:sldId id="580" r:id="rId93"/>
    <p:sldId id="581" r:id="rId94"/>
    <p:sldId id="582" r:id="rId95"/>
    <p:sldId id="583" r:id="rId96"/>
    <p:sldId id="450" r:id="rId9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clrMode="gray" frameSlides="1"/>
  <p:clrMru>
    <a:srgbClr val="CBE9FD"/>
    <a:srgbClr val="660033"/>
    <a:srgbClr val="FF9900"/>
    <a:srgbClr val="3333FF"/>
    <a:srgbClr val="CC00CC"/>
    <a:srgbClr val="0099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66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handoutMaster" Target="handoutMasters/handout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5.xml"/><Relationship Id="rId1" Type="http://schemas.openxmlformats.org/officeDocument/2006/relationships/slide" Target="slides/slide4.xml"/><Relationship Id="rId5" Type="http://schemas.openxmlformats.org/officeDocument/2006/relationships/slide" Target="slides/slide8.xml"/><Relationship Id="rId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ACB4E1B1-738E-4886-BB46-339E2A6F77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Bradley Hand ITC TT-Bold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6181E5C0-706D-416E-A776-D4D5C69EC7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Bradley Hand ITC TT-Bold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6" name="Rectangle 4">
            <a:extLst>
              <a:ext uri="{FF2B5EF4-FFF2-40B4-BE49-F238E27FC236}">
                <a16:creationId xmlns:a16="http://schemas.microsoft.com/office/drawing/2014/main" id="{1325FFC2-7FBE-4CCA-8740-500EF6A8118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Bradley Hand ITC TT-Bold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7" name="Rectangle 5">
            <a:extLst>
              <a:ext uri="{FF2B5EF4-FFF2-40B4-BE49-F238E27FC236}">
                <a16:creationId xmlns:a16="http://schemas.microsoft.com/office/drawing/2014/main" id="{46EA5077-203D-4797-BCAB-078C326299E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Bradley Hand ITC TT-Bold" charset="0"/>
              </a:defRPr>
            </a:lvl1pPr>
          </a:lstStyle>
          <a:p>
            <a:pPr>
              <a:defRPr/>
            </a:pPr>
            <a:fld id="{88D3A4CC-9723-4E5D-9459-6A75C20DD8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CFDDBE67-9E13-4E61-ABD2-2533B5114D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43AFFDAA-14AE-4ADD-9DE6-EFEEF0633FF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8C8209C-03B0-474F-A54F-620E66E00D3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86A35724-B9A2-4699-A8A0-DE229BDFB6A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0F2A5107-F31B-485F-9119-F7CD068A07A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>
            <a:extLst>
              <a:ext uri="{FF2B5EF4-FFF2-40B4-BE49-F238E27FC236}">
                <a16:creationId xmlns:a16="http://schemas.microsoft.com/office/drawing/2014/main" id="{93EC08CB-9502-4113-83FD-EFDDD10569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7380E4C-2C19-4BDB-BD5D-A57D494795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E4C1BC3-E4E6-4875-98D7-433F11103F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9AE89F2E-3BAD-4418-837B-08910F7EF6DD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C6A941D5-5D3F-4B77-9154-D277A319BA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8ABD151A-3EB9-4753-969D-409890D9A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6C284CAE-6A29-4CD6-BB7A-6254977496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FE520A3-9BF4-47B5-82C6-C055D5A2E9BB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50DCB73A-2851-447E-B68B-349958CE2E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DBD4B9F7-9687-460A-8F05-A1375D261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AD7A56E1-7285-4E62-9237-5909171885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8F499261-6407-4B77-AAE5-37AD82FCFC1A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93CEF76-A0FC-4716-A768-8B3BE1743D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092D7755-42A4-48AF-AD9F-11A69C827B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D90BBC84-481E-4FAA-8C9B-25DF9DB0B2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CBEB49C8-BABF-4099-8B07-291DA8C6535D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431C50AE-D887-42EE-B52C-D5A2680A44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DA537311-EA63-439D-9ED4-2D57BFB8EC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03DDFEF-A21C-455E-BD62-334F7CB146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CAE60D82-67B9-455E-A129-7E0DE611B457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6E77AF7-8AB7-4AC8-8B45-955B190F0A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6B8704F9-370F-477C-9438-4B9A168825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4392DD24-9B46-48B8-B45E-369654C073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FB7C56F8-F137-4314-BCBA-3105B9AC2306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9FCFC5D5-4F7B-4797-9564-1DF349E44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A9A8CA71-A1C8-4B49-994E-C360212A8C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10AA2DAD-2105-4570-A8C2-CEC38D0F01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32ACA54C-ACDC-4C61-A569-018F0F9F3647}" type="slidenum">
              <a:rPr lang="en-US" altLang="en-US" sz="1200" smtClean="0"/>
              <a:pPr/>
              <a:t>26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5E220300-1067-427B-B3B8-44B1808092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38C583F4-2707-4AB5-88EA-91DC2EAA38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681CA264-E2DD-4762-84CC-102A3C84C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1847D3B-B115-4C5E-9BB1-6694B47412AE}" type="slidenum">
              <a:rPr lang="en-US" altLang="en-US" sz="1200" smtClean="0"/>
              <a:pPr/>
              <a:t>27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96B18AD2-8E92-45DD-9D3A-0F978CCF7F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0702017F-B74D-4255-9364-F7C0C86BC6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6F490624-031C-4556-B7A1-15D1C100A6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8181B584-B71C-4059-B3B6-7D65DEA50044}" type="slidenum">
              <a:rPr lang="en-US" altLang="en-US" sz="1200" smtClean="0"/>
              <a:pPr/>
              <a:t>28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A465D374-67B7-47C2-B8D6-2206EA181A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6B07C029-4DE3-4153-A0A4-8852B9A963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FE46DC8C-22E1-4E97-8784-AB62C48FB3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52EBBAF-38C0-40A7-9694-385FFB371039}" type="slidenum">
              <a:rPr lang="en-US" altLang="en-US" sz="1200" smtClean="0"/>
              <a:pPr/>
              <a:t>33</a:t>
            </a:fld>
            <a:endParaRPr lang="en-US" altLang="en-US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38A3DA8E-A589-40DE-BBEE-9718E51452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F7634E6D-3686-4D95-9103-10D75A76FD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DBE5BB7F-1291-40C0-BACA-BA75BF6D6C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308B3FB0-1FBC-4EF9-A32D-142B2994B0D7}" type="slidenum">
              <a:rPr lang="en-US" altLang="en-US" sz="1200" smtClean="0"/>
              <a:pPr/>
              <a:t>39</a:t>
            </a:fld>
            <a:endParaRPr lang="en-US" altLang="en-US" sz="12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EABA545E-0130-4074-85FB-0F298308CB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F4B845E8-1DA1-4D54-8BBD-0765F70E2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3CC1DDD8-03D9-4AA2-BB36-23AB407496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F678D57D-0F74-467E-BA3F-89FBC120B51D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6A1AEE4-839E-4250-A905-A1EB90319D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35FE0F6D-553F-4A0B-BD18-57750104EC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260BB7C3-05B9-4533-AAEB-E23E00DBAB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401BF78D-B0FA-4E83-8F53-C03AA6347297}" type="slidenum">
              <a:rPr lang="en-US" altLang="en-US" sz="1200" smtClean="0"/>
              <a:pPr/>
              <a:t>41</a:t>
            </a:fld>
            <a:endParaRPr lang="en-US" altLang="en-US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63C6F34B-8491-4F6E-8BED-AE22CD279C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8A6275E3-29B3-4CB3-A138-A287986077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2084A9B8-C76E-48CD-8D88-7092817486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D0DE9FF-08E1-4E26-A3C8-3BE7167F3EFF}" type="slidenum">
              <a:rPr lang="en-US" altLang="en-US" sz="1200" smtClean="0"/>
              <a:pPr/>
              <a:t>42</a:t>
            </a:fld>
            <a:endParaRPr lang="en-US" altLang="en-US" sz="1200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E7D91D6D-96E7-45AE-B390-54AE2A8D5C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65410DD3-D0B7-44AE-9D9F-39384C5F7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8EF16B3E-EDD7-4795-8230-B4D0624C8E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9DAA4534-78F2-4667-88EB-05951F4419A1}" type="slidenum">
              <a:rPr lang="en-US" altLang="en-US" sz="1200" smtClean="0"/>
              <a:pPr/>
              <a:t>43</a:t>
            </a:fld>
            <a:endParaRPr lang="en-US" altLang="en-US" sz="1200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2C0B4EE1-1B1B-463B-A8BE-1AE411F77D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A6329184-C675-4D70-ADF1-208C574F47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D395651F-2A95-4ABB-99D2-5BA23D0E86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333D178-2A43-40D2-9B62-F392D189407E}" type="slidenum">
              <a:rPr lang="en-US" altLang="en-US" sz="1200" smtClean="0"/>
              <a:pPr/>
              <a:t>44</a:t>
            </a:fld>
            <a:endParaRPr lang="en-US" altLang="en-US" sz="12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DE8E314D-0766-40DE-9BA9-8F45E510DA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00F4B7A5-D49C-4943-B27D-2066E5D936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6FE6207D-1D80-437A-ADBB-F0E5B2287E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D4B2A9B-0D6C-42F5-BCBD-2BA4D39E4BF1}" type="slidenum">
              <a:rPr lang="en-US" altLang="en-US" sz="1200" smtClean="0"/>
              <a:pPr/>
              <a:t>48</a:t>
            </a:fld>
            <a:endParaRPr lang="en-US" altLang="en-US" sz="12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A912D952-3156-492D-9321-75D48D8BE6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3E5EADA9-0046-43F5-8C5E-3CEC99F31D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ED70716C-D065-4ADB-AB68-6BBFE062B7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90C36D3-7950-4661-9D5B-6A8A6B9A5E84}" type="slidenum">
              <a:rPr lang="en-US" altLang="en-US" sz="1200" smtClean="0"/>
              <a:pPr/>
              <a:t>49</a:t>
            </a:fld>
            <a:endParaRPr lang="en-US" altLang="en-US" sz="1200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2D49BBF5-607F-45C7-AA0C-7316697D9E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2051F68C-8726-4842-8BB7-DF77E43E5F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E9B19381-FB9C-42C4-9891-06535E5AD6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4DF43CF5-037B-4BF8-9CE5-BC5B60BEA08F}" type="slidenum">
              <a:rPr lang="en-US" altLang="en-US" sz="1200" smtClean="0"/>
              <a:pPr/>
              <a:t>50</a:t>
            </a:fld>
            <a:endParaRPr lang="en-US" altLang="en-US" sz="120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6D3F0730-C7C5-4663-B007-74CCFB1806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EF99934B-7D61-45B9-92F9-59262183C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A33BB5AE-D01B-43AD-881A-0742E14BBA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52A8C4DE-71A4-41D0-B8E0-D3E3EE912F45}" type="slidenum">
              <a:rPr lang="en-US" altLang="en-US" sz="1200" smtClean="0"/>
              <a:pPr/>
              <a:t>51</a:t>
            </a:fld>
            <a:endParaRPr lang="en-US" altLang="en-US" sz="120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70110DDB-4DDA-423D-8C0D-56B9DE4786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5BFF3C42-CDC5-4E7D-BF18-2A48019C4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10CF586D-0FB3-494E-9B81-D2591A5B72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5547D6C0-B69F-44F4-8BF6-B50327285B7E}" type="slidenum">
              <a:rPr lang="en-US" altLang="en-US" sz="1200" smtClean="0"/>
              <a:pPr/>
              <a:t>52</a:t>
            </a:fld>
            <a:endParaRPr lang="en-US" altLang="en-US" sz="1200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3842B977-51E2-464B-AEBB-2ABFEA5BD9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61AFAA9F-09D8-4CB9-BC66-CD1FBBB0CA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A94EE3A6-C504-4653-8432-94D9C5FABB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F3047F4-2BF4-4ABB-B474-552AE9630032}" type="slidenum">
              <a:rPr lang="en-US" altLang="en-US" sz="1200" smtClean="0"/>
              <a:pPr/>
              <a:t>54</a:t>
            </a:fld>
            <a:endParaRPr lang="en-US" altLang="en-US" sz="1200"/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2259A864-7295-4059-BA8A-A18E767E2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CE16F5D5-72CE-4818-AEC9-CCEC917C53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60D0BBF-2526-4516-BF37-9DF06D52D8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34702CB2-B08A-4B6A-9B67-9A5CE65FDB4E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75193391-30F6-458A-9FE8-A45C5E14C3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415AC20E-CC25-4355-A98E-3AB366D4A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464050"/>
            <a:ext cx="5019675" cy="42275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5" tIns="45718" rIns="91435" bIns="45718"/>
          <a:lstStyle/>
          <a:p>
            <a:pPr eaLnBrk="1" hangingPunct="1"/>
            <a:endParaRPr lang="en-US" altLang="en-US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4F1C1167-2FB4-4B75-AF0A-5767D1412A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43319EDF-753C-49C5-A9EC-031D3F078B43}" type="slidenum">
              <a:rPr lang="en-US" altLang="en-US" sz="1200" smtClean="0"/>
              <a:pPr/>
              <a:t>57</a:t>
            </a:fld>
            <a:endParaRPr lang="en-US" altLang="en-US" sz="120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7DBCE295-743B-4A91-B926-822E7B9EA3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2F76789A-8007-4226-9C47-CC7FA705AA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464050"/>
            <a:ext cx="5019675" cy="42275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8D5357E0-3074-43C4-8F35-2FADAB22B9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1760026B-445C-42DC-9127-80EDE1A984B0}" type="slidenum">
              <a:rPr lang="en-US" altLang="en-US" sz="1200" smtClean="0"/>
              <a:pPr/>
              <a:t>58</a:t>
            </a:fld>
            <a:endParaRPr lang="en-US" altLang="en-US" sz="12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2A8361B1-C63D-4F6F-A462-D56A3831E9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952A7A9C-8721-4439-9A9D-AEF5ACB47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464050"/>
            <a:ext cx="5019675" cy="42275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F270ADD4-B7BA-4B40-9683-C7366CBA63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63CE7B9B-9346-4B6C-84EB-1DF63CA13A1B}" type="slidenum">
              <a:rPr lang="en-US" altLang="en-US" sz="1200" smtClean="0"/>
              <a:pPr/>
              <a:t>60</a:t>
            </a:fld>
            <a:endParaRPr lang="en-US" altLang="en-US" sz="1200"/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3A7A8199-FF78-4FEA-8515-015CB82B73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F19794A9-90A3-4DE2-8950-803B0830AB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>
            <a:extLst>
              <a:ext uri="{FF2B5EF4-FFF2-40B4-BE49-F238E27FC236}">
                <a16:creationId xmlns:a16="http://schemas.microsoft.com/office/drawing/2014/main" id="{BEBA0D86-7B8C-4B74-B8B5-2C1C7A5053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0505343B-375E-46C1-8462-5B8A2E5B82F8}" type="slidenum">
              <a:rPr lang="en-US" altLang="en-US" sz="1200" smtClean="0"/>
              <a:pPr/>
              <a:t>65</a:t>
            </a:fld>
            <a:endParaRPr lang="en-US" altLang="en-US" sz="1200"/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FF8A4AE5-BF48-455B-9ABB-7C224F570A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4BDD06D8-9467-463F-8121-AD6B8903D6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429EF4CA-408E-4C48-B155-1B4ED9913F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02128FDC-DDF2-4610-A227-817575B45270}" type="slidenum">
              <a:rPr lang="en-US" altLang="en-US" sz="1200" smtClean="0"/>
              <a:pPr/>
              <a:t>66</a:t>
            </a:fld>
            <a:endParaRPr lang="en-US" altLang="en-US" sz="1200"/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97EB15BF-8F90-4ACC-A995-91A8D99628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0024A04F-FEE6-4B49-9914-3DD3C22C11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>
            <a:extLst>
              <a:ext uri="{FF2B5EF4-FFF2-40B4-BE49-F238E27FC236}">
                <a16:creationId xmlns:a16="http://schemas.microsoft.com/office/drawing/2014/main" id="{A99582A2-D244-47DA-A824-E0AEA6D56B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133E837-08E6-41C9-8026-27428F86E176}" type="slidenum">
              <a:rPr lang="en-US" altLang="en-US" sz="1200" smtClean="0"/>
              <a:pPr/>
              <a:t>67</a:t>
            </a:fld>
            <a:endParaRPr lang="en-US" altLang="en-US" sz="1200"/>
          </a:p>
        </p:txBody>
      </p:sp>
      <p:sp>
        <p:nvSpPr>
          <p:cNvPr id="108547" name="Rectangle 2">
            <a:extLst>
              <a:ext uri="{FF2B5EF4-FFF2-40B4-BE49-F238E27FC236}">
                <a16:creationId xmlns:a16="http://schemas.microsoft.com/office/drawing/2014/main" id="{5B528934-2C8F-4B85-9372-5A1506FEFD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8548" name="Rectangle 3">
            <a:extLst>
              <a:ext uri="{FF2B5EF4-FFF2-40B4-BE49-F238E27FC236}">
                <a16:creationId xmlns:a16="http://schemas.microsoft.com/office/drawing/2014/main" id="{F4C549FF-A305-41CF-9AAC-1080DC996B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>
            <a:extLst>
              <a:ext uri="{FF2B5EF4-FFF2-40B4-BE49-F238E27FC236}">
                <a16:creationId xmlns:a16="http://schemas.microsoft.com/office/drawing/2014/main" id="{A75AC19A-A166-4E6F-9E1F-32831D3844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1B523154-3C32-4F28-8A2D-285C073BC7E5}" type="slidenum">
              <a:rPr lang="en-US" altLang="en-US" sz="1200" smtClean="0"/>
              <a:pPr/>
              <a:t>68</a:t>
            </a:fld>
            <a:endParaRPr lang="en-US" altLang="en-US" sz="1200"/>
          </a:p>
        </p:txBody>
      </p:sp>
      <p:sp>
        <p:nvSpPr>
          <p:cNvPr id="110595" name="Rectangle 2">
            <a:extLst>
              <a:ext uri="{FF2B5EF4-FFF2-40B4-BE49-F238E27FC236}">
                <a16:creationId xmlns:a16="http://schemas.microsoft.com/office/drawing/2014/main" id="{FC8A7F3C-9F4A-4A1B-826E-5DF22E52E3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6" name="Rectangle 3">
            <a:extLst>
              <a:ext uri="{FF2B5EF4-FFF2-40B4-BE49-F238E27FC236}">
                <a16:creationId xmlns:a16="http://schemas.microsoft.com/office/drawing/2014/main" id="{D23B6B15-2A85-4289-94B5-F191CC82F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>
            <a:extLst>
              <a:ext uri="{FF2B5EF4-FFF2-40B4-BE49-F238E27FC236}">
                <a16:creationId xmlns:a16="http://schemas.microsoft.com/office/drawing/2014/main" id="{03A1A0AC-36B7-43DD-A4A2-6709748115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D5BD948B-57A3-40C7-8CBD-25CB557BFCED}" type="slidenum">
              <a:rPr lang="en-US" altLang="en-US" sz="1200" smtClean="0"/>
              <a:pPr/>
              <a:t>69</a:t>
            </a:fld>
            <a:endParaRPr lang="en-US" altLang="en-US" sz="1200"/>
          </a:p>
        </p:txBody>
      </p:sp>
      <p:sp>
        <p:nvSpPr>
          <p:cNvPr id="112643" name="Rectangle 2">
            <a:extLst>
              <a:ext uri="{FF2B5EF4-FFF2-40B4-BE49-F238E27FC236}">
                <a16:creationId xmlns:a16="http://schemas.microsoft.com/office/drawing/2014/main" id="{749189DD-A5D7-4C71-B6B3-E0607673A0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44" name="Rectangle 3">
            <a:extLst>
              <a:ext uri="{FF2B5EF4-FFF2-40B4-BE49-F238E27FC236}">
                <a16:creationId xmlns:a16="http://schemas.microsoft.com/office/drawing/2014/main" id="{57F357CF-3B1F-4948-A0A9-CA2673A3DE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>
            <a:extLst>
              <a:ext uri="{FF2B5EF4-FFF2-40B4-BE49-F238E27FC236}">
                <a16:creationId xmlns:a16="http://schemas.microsoft.com/office/drawing/2014/main" id="{A9DBB846-7582-45A9-A2A8-B6E9754F59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098179D-9065-4A13-A63E-C6EDE7743DC8}" type="slidenum">
              <a:rPr lang="en-US" altLang="en-US" sz="1200" smtClean="0"/>
              <a:pPr/>
              <a:t>71</a:t>
            </a:fld>
            <a:endParaRPr lang="en-US" altLang="en-US" sz="1200"/>
          </a:p>
        </p:txBody>
      </p:sp>
      <p:sp>
        <p:nvSpPr>
          <p:cNvPr id="115715" name="Rectangle 2">
            <a:extLst>
              <a:ext uri="{FF2B5EF4-FFF2-40B4-BE49-F238E27FC236}">
                <a16:creationId xmlns:a16="http://schemas.microsoft.com/office/drawing/2014/main" id="{77A42645-6E16-4015-867E-2035543526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38AB3B79-ADC3-4F16-B353-4064E0C3A2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>
            <a:extLst>
              <a:ext uri="{FF2B5EF4-FFF2-40B4-BE49-F238E27FC236}">
                <a16:creationId xmlns:a16="http://schemas.microsoft.com/office/drawing/2014/main" id="{F869E9D1-79EC-4D51-B1D7-FA4F212566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623FA7F4-1D8C-4C40-971C-E6C530736EC7}" type="slidenum">
              <a:rPr lang="en-US" altLang="en-US" sz="1200" smtClean="0"/>
              <a:pPr/>
              <a:t>72</a:t>
            </a:fld>
            <a:endParaRPr lang="en-US" altLang="en-US" sz="1200"/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5FA6CF23-55D4-4C94-B5FB-E3E3DEE43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24C93D91-BF8F-4539-B6DE-37D6CC3869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17F4EAE7-7D30-499F-9277-81C094F678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E270E827-D64C-4759-8D9B-6CDFEFA99517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C7F8949F-6C3C-4234-A89D-45A0B1120C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EA7B59C-90E3-4D1D-B01E-F6CA58242D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464050"/>
            <a:ext cx="5019675" cy="42275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5" tIns="45718" rIns="91435" bIns="45718"/>
          <a:lstStyle/>
          <a:p>
            <a:pPr eaLnBrk="1" hangingPunct="1"/>
            <a:endParaRPr lang="en-US" altLang="en-US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>
            <a:extLst>
              <a:ext uri="{FF2B5EF4-FFF2-40B4-BE49-F238E27FC236}">
                <a16:creationId xmlns:a16="http://schemas.microsoft.com/office/drawing/2014/main" id="{A9C8B551-FCE2-4753-92EB-46E736CE57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E7A13D2-AF9D-4253-9C9E-456E436FDEFB}" type="slidenum">
              <a:rPr lang="en-US" altLang="en-US" sz="1200" smtClean="0"/>
              <a:pPr/>
              <a:t>73</a:t>
            </a:fld>
            <a:endParaRPr lang="en-US" altLang="en-US" sz="1200"/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53DCAD0F-B7D3-4677-A566-B15006C2FE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>
            <a:extLst>
              <a:ext uri="{FF2B5EF4-FFF2-40B4-BE49-F238E27FC236}">
                <a16:creationId xmlns:a16="http://schemas.microsoft.com/office/drawing/2014/main" id="{C6F98FEB-4FFD-4262-B270-33A6DD0CCB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C36AF7FA-6105-46CA-8193-4A56F05F03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489E0FFC-D6CF-4999-8CF8-254C69231281}" type="slidenum">
              <a:rPr lang="en-US" altLang="en-US" sz="1200" smtClean="0"/>
              <a:pPr/>
              <a:t>74</a:t>
            </a:fld>
            <a:endParaRPr lang="en-US" altLang="en-US" sz="1200"/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BD0077D2-3924-4874-83B0-CFDECBC3F3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25E647DD-98D5-406E-BCB2-B3F4460CF7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>
            <a:extLst>
              <a:ext uri="{FF2B5EF4-FFF2-40B4-BE49-F238E27FC236}">
                <a16:creationId xmlns:a16="http://schemas.microsoft.com/office/drawing/2014/main" id="{E609459C-C366-4FAE-8F51-FFAF98DE28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A4EA7EB-7364-43BE-AF0F-2C7DDB5ECAA8}" type="slidenum">
              <a:rPr lang="en-US" altLang="en-US" sz="1200" smtClean="0"/>
              <a:pPr/>
              <a:t>81</a:t>
            </a:fld>
            <a:endParaRPr lang="en-US" altLang="en-US" sz="1200"/>
          </a:p>
        </p:txBody>
      </p:sp>
      <p:sp>
        <p:nvSpPr>
          <p:cNvPr id="130051" name="Rectangle 2">
            <a:extLst>
              <a:ext uri="{FF2B5EF4-FFF2-40B4-BE49-F238E27FC236}">
                <a16:creationId xmlns:a16="http://schemas.microsoft.com/office/drawing/2014/main" id="{05CCA15F-CDA9-4223-8684-650023E82D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>
            <a:extLst>
              <a:ext uri="{FF2B5EF4-FFF2-40B4-BE49-F238E27FC236}">
                <a16:creationId xmlns:a16="http://schemas.microsoft.com/office/drawing/2014/main" id="{FDA1F298-51DC-438E-8333-5DCC39BFF0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>
            <a:extLst>
              <a:ext uri="{FF2B5EF4-FFF2-40B4-BE49-F238E27FC236}">
                <a16:creationId xmlns:a16="http://schemas.microsoft.com/office/drawing/2014/main" id="{73628C27-6B12-4EFE-9CDD-3FDF5F85EC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>
            <a:extLst>
              <a:ext uri="{FF2B5EF4-FFF2-40B4-BE49-F238E27FC236}">
                <a16:creationId xmlns:a16="http://schemas.microsoft.com/office/drawing/2014/main" id="{CB08C246-A2DE-42C9-AF05-55DD5372D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4148" name="Slide Number Placeholder 3">
            <a:extLst>
              <a:ext uri="{FF2B5EF4-FFF2-40B4-BE49-F238E27FC236}">
                <a16:creationId xmlns:a16="http://schemas.microsoft.com/office/drawing/2014/main" id="{28C8E685-F29D-4AB7-9654-20B0F0B234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AAF850F-DC17-4C54-A940-CAF1CA5FD491}" type="slidenum">
              <a:rPr lang="en-US" altLang="en-US" sz="1200" smtClean="0"/>
              <a:pPr/>
              <a:t>84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>
            <a:extLst>
              <a:ext uri="{FF2B5EF4-FFF2-40B4-BE49-F238E27FC236}">
                <a16:creationId xmlns:a16="http://schemas.microsoft.com/office/drawing/2014/main" id="{CA8C6A6B-5606-4674-ABA7-1733F08D4C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CE3C431C-CAF4-47DC-8941-5AEA74154E3C}" type="slidenum">
              <a:rPr lang="en-US" altLang="en-US" sz="1200" smtClean="0"/>
              <a:pPr/>
              <a:t>85</a:t>
            </a:fld>
            <a:endParaRPr lang="en-US" altLang="en-US" sz="1200"/>
          </a:p>
        </p:txBody>
      </p:sp>
      <p:sp>
        <p:nvSpPr>
          <p:cNvPr id="136195" name="Rectangle 2">
            <a:extLst>
              <a:ext uri="{FF2B5EF4-FFF2-40B4-BE49-F238E27FC236}">
                <a16:creationId xmlns:a16="http://schemas.microsoft.com/office/drawing/2014/main" id="{7D62138D-72E2-416D-A1CD-0292DF3989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FE9D728D-8AB8-41CF-B481-1F22FD29D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>
            <a:extLst>
              <a:ext uri="{FF2B5EF4-FFF2-40B4-BE49-F238E27FC236}">
                <a16:creationId xmlns:a16="http://schemas.microsoft.com/office/drawing/2014/main" id="{8457068E-98E5-48A7-A9C3-48A5281D3F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931B83DC-5C28-4187-8D15-B926AAC5471B}" type="slidenum">
              <a:rPr lang="en-US" altLang="en-US" sz="1200" smtClean="0"/>
              <a:pPr/>
              <a:t>86</a:t>
            </a:fld>
            <a:endParaRPr lang="en-US" altLang="en-US" sz="1200"/>
          </a:p>
        </p:txBody>
      </p:sp>
      <p:sp>
        <p:nvSpPr>
          <p:cNvPr id="138243" name="Rectangle 2">
            <a:extLst>
              <a:ext uri="{FF2B5EF4-FFF2-40B4-BE49-F238E27FC236}">
                <a16:creationId xmlns:a16="http://schemas.microsoft.com/office/drawing/2014/main" id="{CC733463-7C48-46AF-8BAD-B89D3AA148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>
            <a:extLst>
              <a:ext uri="{FF2B5EF4-FFF2-40B4-BE49-F238E27FC236}">
                <a16:creationId xmlns:a16="http://schemas.microsoft.com/office/drawing/2014/main" id="{2EA12643-7D49-4684-8FE4-036EEB4E2E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>
            <a:extLst>
              <a:ext uri="{FF2B5EF4-FFF2-40B4-BE49-F238E27FC236}">
                <a16:creationId xmlns:a16="http://schemas.microsoft.com/office/drawing/2014/main" id="{C28B7905-5911-4794-9908-C98A06F9E7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1D5D4CBD-883F-4CE4-B634-6C8DEDD95E59}" type="slidenum">
              <a:rPr lang="en-US" altLang="en-US" sz="1200" smtClean="0"/>
              <a:pPr/>
              <a:t>87</a:t>
            </a:fld>
            <a:endParaRPr lang="en-US" altLang="en-US" sz="1200"/>
          </a:p>
        </p:txBody>
      </p:sp>
      <p:sp>
        <p:nvSpPr>
          <p:cNvPr id="140291" name="Rectangle 2">
            <a:extLst>
              <a:ext uri="{FF2B5EF4-FFF2-40B4-BE49-F238E27FC236}">
                <a16:creationId xmlns:a16="http://schemas.microsoft.com/office/drawing/2014/main" id="{99F32E93-4CCC-4914-A6CB-9624FC9D91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>
            <a:extLst>
              <a:ext uri="{FF2B5EF4-FFF2-40B4-BE49-F238E27FC236}">
                <a16:creationId xmlns:a16="http://schemas.microsoft.com/office/drawing/2014/main" id="{A8294D39-E561-4B78-8BB7-6015424F1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>
            <a:extLst>
              <a:ext uri="{FF2B5EF4-FFF2-40B4-BE49-F238E27FC236}">
                <a16:creationId xmlns:a16="http://schemas.microsoft.com/office/drawing/2014/main" id="{C033EBC1-7108-4ED8-96B4-AE10CEB9BE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5CD1B613-BF96-4CD8-A904-FBF173C9048F}" type="slidenum">
              <a:rPr lang="en-US" altLang="en-US" sz="1200" smtClean="0"/>
              <a:pPr/>
              <a:t>88</a:t>
            </a:fld>
            <a:endParaRPr lang="en-US" altLang="en-US" sz="1200"/>
          </a:p>
        </p:txBody>
      </p:sp>
      <p:sp>
        <p:nvSpPr>
          <p:cNvPr id="142339" name="Rectangle 2">
            <a:extLst>
              <a:ext uri="{FF2B5EF4-FFF2-40B4-BE49-F238E27FC236}">
                <a16:creationId xmlns:a16="http://schemas.microsoft.com/office/drawing/2014/main" id="{B1FC6A23-A678-403F-BE04-CE61A4061E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>
            <a:extLst>
              <a:ext uri="{FF2B5EF4-FFF2-40B4-BE49-F238E27FC236}">
                <a16:creationId xmlns:a16="http://schemas.microsoft.com/office/drawing/2014/main" id="{B10BD715-7C4D-4FFF-8305-E74C6AECC4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>
            <a:extLst>
              <a:ext uri="{FF2B5EF4-FFF2-40B4-BE49-F238E27FC236}">
                <a16:creationId xmlns:a16="http://schemas.microsoft.com/office/drawing/2014/main" id="{B57A81E7-4122-4813-8892-B9C8D860C5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49A866E6-20E1-4D8D-9E42-323E5F77657C}" type="slidenum">
              <a:rPr lang="en-US" altLang="en-US" sz="1200" smtClean="0"/>
              <a:pPr/>
              <a:t>89</a:t>
            </a:fld>
            <a:endParaRPr lang="en-US" altLang="en-US" sz="1200"/>
          </a:p>
        </p:txBody>
      </p:sp>
      <p:sp>
        <p:nvSpPr>
          <p:cNvPr id="144387" name="Rectangle 2">
            <a:extLst>
              <a:ext uri="{FF2B5EF4-FFF2-40B4-BE49-F238E27FC236}">
                <a16:creationId xmlns:a16="http://schemas.microsoft.com/office/drawing/2014/main" id="{C76CDE6D-BBA1-47FA-B354-63AFE4AB2D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>
            <a:extLst>
              <a:ext uri="{FF2B5EF4-FFF2-40B4-BE49-F238E27FC236}">
                <a16:creationId xmlns:a16="http://schemas.microsoft.com/office/drawing/2014/main" id="{20A5D35D-F0C2-4C6C-90B8-4AB087124E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>
            <a:extLst>
              <a:ext uri="{FF2B5EF4-FFF2-40B4-BE49-F238E27FC236}">
                <a16:creationId xmlns:a16="http://schemas.microsoft.com/office/drawing/2014/main" id="{223ACFF0-A479-4492-A48C-70AC17DBA5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5E76D426-A72B-47D8-A643-D89F08232A0A}" type="slidenum">
              <a:rPr lang="en-US" altLang="en-US" sz="1200" smtClean="0"/>
              <a:pPr/>
              <a:t>90</a:t>
            </a:fld>
            <a:endParaRPr lang="en-US" altLang="en-US" sz="1200"/>
          </a:p>
        </p:txBody>
      </p:sp>
      <p:sp>
        <p:nvSpPr>
          <p:cNvPr id="146435" name="Rectangle 2">
            <a:extLst>
              <a:ext uri="{FF2B5EF4-FFF2-40B4-BE49-F238E27FC236}">
                <a16:creationId xmlns:a16="http://schemas.microsoft.com/office/drawing/2014/main" id="{887C4B3F-09EA-47AC-8B21-999BAB64DA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>
            <a:extLst>
              <a:ext uri="{FF2B5EF4-FFF2-40B4-BE49-F238E27FC236}">
                <a16:creationId xmlns:a16="http://schemas.microsoft.com/office/drawing/2014/main" id="{86CBB421-2573-4286-9983-CAFD78C350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616B9475-0870-407D-A525-E75A026A87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9B30CA43-3CED-4E31-84B2-7EDFAE0DC0A5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24BCA48-41B1-4F1B-9E57-7F153EF358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E4882EE-9D01-45CC-B4E5-51DB911791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464050"/>
            <a:ext cx="5019675" cy="42275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5" tIns="45718" rIns="91435" bIns="45718"/>
          <a:lstStyle/>
          <a:p>
            <a:pPr eaLnBrk="1" hangingPunct="1"/>
            <a:endParaRPr lang="en-US" altLang="en-US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>
            <a:extLst>
              <a:ext uri="{FF2B5EF4-FFF2-40B4-BE49-F238E27FC236}">
                <a16:creationId xmlns:a16="http://schemas.microsoft.com/office/drawing/2014/main" id="{DE2FDCE6-BE07-47D8-A5F2-63B4E3ABC4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C11EF20B-5D7E-4A57-AF36-39F7A77D352B}" type="slidenum">
              <a:rPr lang="en-US" altLang="en-US" sz="1200" smtClean="0"/>
              <a:pPr/>
              <a:t>91</a:t>
            </a:fld>
            <a:endParaRPr lang="en-US" altLang="en-US" sz="1200"/>
          </a:p>
        </p:txBody>
      </p:sp>
      <p:sp>
        <p:nvSpPr>
          <p:cNvPr id="148483" name="Rectangle 2">
            <a:extLst>
              <a:ext uri="{FF2B5EF4-FFF2-40B4-BE49-F238E27FC236}">
                <a16:creationId xmlns:a16="http://schemas.microsoft.com/office/drawing/2014/main" id="{4DA9A1FD-414E-454A-8A68-667DDF1A61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>
            <a:extLst>
              <a:ext uri="{FF2B5EF4-FFF2-40B4-BE49-F238E27FC236}">
                <a16:creationId xmlns:a16="http://schemas.microsoft.com/office/drawing/2014/main" id="{11F4421F-045B-46ED-8DD9-CB8D5E0E90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>
            <a:extLst>
              <a:ext uri="{FF2B5EF4-FFF2-40B4-BE49-F238E27FC236}">
                <a16:creationId xmlns:a16="http://schemas.microsoft.com/office/drawing/2014/main" id="{0E666D6B-B0CD-4FB1-A48D-77B58BA532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52D8C71C-43E9-4F24-BC5C-A3A5B3C33D67}" type="slidenum">
              <a:rPr lang="en-US" altLang="en-US" sz="1200" smtClean="0"/>
              <a:pPr/>
              <a:t>96</a:t>
            </a:fld>
            <a:endParaRPr lang="en-US" altLang="en-US" sz="1200"/>
          </a:p>
        </p:txBody>
      </p:sp>
      <p:sp>
        <p:nvSpPr>
          <p:cNvPr id="154627" name="Rectangle 2">
            <a:extLst>
              <a:ext uri="{FF2B5EF4-FFF2-40B4-BE49-F238E27FC236}">
                <a16:creationId xmlns:a16="http://schemas.microsoft.com/office/drawing/2014/main" id="{27FE46C0-CEEA-4FF1-AD72-38C9B5EB2E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4628" name="Rectangle 3">
            <a:extLst>
              <a:ext uri="{FF2B5EF4-FFF2-40B4-BE49-F238E27FC236}">
                <a16:creationId xmlns:a16="http://schemas.microsoft.com/office/drawing/2014/main" id="{77DB5856-4932-4060-9077-0947382C0D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58A20FFA-D6BF-4236-BA89-A1927A6AD0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6F9C83C8-6E96-47F6-BA85-77AC396637EA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4122916-7A88-460C-8268-A7E8882092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BC91C0FB-C992-4CF3-AD26-3D29F836E6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464050"/>
            <a:ext cx="5019675" cy="42275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5" tIns="45718" rIns="91435" bIns="45718"/>
          <a:lstStyle/>
          <a:p>
            <a:pPr eaLnBrk="1" hangingPunct="1"/>
            <a:endParaRPr lang="en-US" altLang="en-US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B7A8259-EBC2-4167-A5E2-CE60E1ED09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C94E071-99D2-4F82-B655-715642D54DD9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A70243B-2C29-4884-B4AC-7E6FD96170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59EDBD2-C2BD-4A7C-ABAF-7B7B2013D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464050"/>
            <a:ext cx="5019675" cy="42275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5" tIns="45718" rIns="91435" bIns="45718"/>
          <a:lstStyle/>
          <a:p>
            <a:pPr eaLnBrk="1" hangingPunct="1"/>
            <a:endParaRPr lang="en-US" altLang="en-US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815B551A-3D12-4C61-9782-58C6973644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508277CA-9278-4D65-8286-BECDAF99302B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FAB2AB3-F5EF-4A8F-80A0-15B41A6E69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34BA652-F489-4053-A2F8-B0A409AA3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6B8DDEDD-4623-4657-9236-EF66C51069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859D684-C46A-44C7-A541-47F474509824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32B86B3-1A67-4150-AB50-BC215D7348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14764DCF-B873-4D64-887F-EC4548DB98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DDE58CE-E66B-4519-B181-69C5F51B7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9304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13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B102ADA-8B88-4543-847D-FBF087EC4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400" y="1447800"/>
            <a:ext cx="10260013" cy="17526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13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5E3559-645B-4144-BC78-DFF8F8312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05200"/>
            <a:ext cx="62992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13"/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622610" y="1638300"/>
            <a:ext cx="9290719" cy="1371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4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3200" y="41148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05776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1" y="-1"/>
            <a:ext cx="10523008" cy="75500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marR="0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 sz="2400" b="0">
                <a:latin typeface="Calibri" pitchFamily="34" charset="0"/>
              </a:defRPr>
            </a:lvl1pPr>
            <a:lvl2pPr marL="628650" marR="0" indent="-2714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 sz="2000" b="0">
                <a:latin typeface="Calibri" pitchFamily="34" charset="0"/>
              </a:defRPr>
            </a:lvl2pPr>
            <a:lvl3pPr marL="900113" marR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Char char="•"/>
              <a:tabLst/>
              <a:defRPr sz="1800" b="0">
                <a:latin typeface="Calibri" pitchFamily="34" charset="0"/>
              </a:defRPr>
            </a:lvl3pPr>
            <a:lvl4pPr marL="1071563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 sz="1600" b="0">
                <a:latin typeface="Calibri" pitchFamily="34" charset="0"/>
              </a:defRPr>
            </a:lvl4pPr>
            <a:lvl5pPr marL="1257300" marR="0" indent="-1857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Char char="•"/>
              <a:tabLst/>
              <a:defRPr sz="1600" b="0">
                <a:latin typeface="Calibri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885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-1"/>
            <a:ext cx="10624610" cy="75500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4800" y="1278321"/>
            <a:ext cx="4826000" cy="5255830"/>
          </a:xfrm>
        </p:spPr>
        <p:txBody>
          <a:bodyPr/>
          <a:lstStyle>
            <a:lvl1pPr>
              <a:defRPr sz="2400" b="0">
                <a:latin typeface="Calibri" pitchFamily="34" charset="0"/>
              </a:defRPr>
            </a:lvl1pPr>
            <a:lvl2pPr>
              <a:defRPr sz="2000" b="0">
                <a:latin typeface="Calibri" pitchFamily="34" charset="0"/>
              </a:defRPr>
            </a:lvl2pPr>
            <a:lvl3pPr>
              <a:defRPr sz="2000" b="0">
                <a:latin typeface="Calibri" pitchFamily="34" charset="0"/>
              </a:defRPr>
            </a:lvl3pPr>
            <a:lvl4pPr>
              <a:defRPr sz="1800" b="0">
                <a:latin typeface="Calibri" pitchFamily="34" charset="0"/>
              </a:defRPr>
            </a:lvl4pPr>
            <a:lvl5pPr>
              <a:defRPr sz="1800" b="0">
                <a:latin typeface="Calibri" pitchFamily="34" charset="0"/>
              </a:defRPr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9100" y="1278321"/>
            <a:ext cx="4826000" cy="5255829"/>
          </a:xfrm>
        </p:spPr>
        <p:txBody>
          <a:bodyPr/>
          <a:lstStyle>
            <a:lvl1pPr marL="357188" marR="0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 sz="1575" b="0">
                <a:latin typeface="Calibri" pitchFamily="34" charset="0"/>
              </a:defRPr>
            </a:lvl1pPr>
            <a:lvl2pPr marL="628650" marR="0" indent="-2714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 sz="1350" b="0">
                <a:latin typeface="Calibri" pitchFamily="34" charset="0"/>
              </a:defRPr>
            </a:lvl2pPr>
            <a:lvl3pPr marL="900113" marR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Char char="•"/>
              <a:tabLst/>
              <a:defRPr sz="1125" b="0">
                <a:latin typeface="Calibri" pitchFamily="34" charset="0"/>
              </a:defRPr>
            </a:lvl3pPr>
            <a:lvl4pPr marL="1071563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 sz="2000" b="0">
                <a:latin typeface="Calibri" pitchFamily="34" charset="0"/>
              </a:defRPr>
            </a:lvl4pPr>
            <a:lvl5pPr marL="1257300" marR="0" indent="-1857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Char char="•"/>
              <a:tabLst/>
              <a:defRPr sz="1013" b="0">
                <a:latin typeface="Calibri" pitchFamily="34" charset="0"/>
              </a:defRPr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74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-1"/>
            <a:ext cx="10624610" cy="75500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4800" y="1991101"/>
            <a:ext cx="4826000" cy="4371521"/>
          </a:xfrm>
        </p:spPr>
        <p:txBody>
          <a:bodyPr/>
          <a:lstStyle>
            <a:lvl1pPr marL="357188" marR="0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 sz="1575" b="0">
                <a:latin typeface="Calibri" pitchFamily="34" charset="0"/>
              </a:defRPr>
            </a:lvl1pPr>
            <a:lvl2pPr marL="628650" marR="0" indent="-2714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 sz="1350" b="0">
                <a:latin typeface="Calibri" pitchFamily="34" charset="0"/>
              </a:defRPr>
            </a:lvl2pPr>
            <a:lvl3pPr marL="900113" marR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Char char="•"/>
              <a:tabLst/>
              <a:defRPr sz="1125" b="0">
                <a:latin typeface="Calibri" pitchFamily="34" charset="0"/>
              </a:defRPr>
            </a:lvl3pPr>
            <a:lvl4pPr marL="1071563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 sz="1013" b="0">
                <a:latin typeface="Calibri" pitchFamily="34" charset="0"/>
              </a:defRPr>
            </a:lvl4pPr>
            <a:lvl5pPr marL="1257300" marR="0" indent="-1857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Char char="•"/>
              <a:tabLst/>
              <a:defRPr sz="1013" b="0">
                <a:latin typeface="Calibri" pitchFamily="34" charset="0"/>
              </a:defRPr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9100" y="1991101"/>
            <a:ext cx="4826000" cy="4371521"/>
          </a:xfrm>
        </p:spPr>
        <p:txBody>
          <a:bodyPr/>
          <a:lstStyle>
            <a:lvl1pPr marL="357188" marR="0" indent="-3571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80000"/>
              <a:buFont typeface="Wingdings" pitchFamily="2" charset="2"/>
              <a:buChar char="l"/>
              <a:tabLst/>
              <a:defRPr sz="1575" b="0">
                <a:latin typeface="Calibri" pitchFamily="34" charset="0"/>
              </a:defRPr>
            </a:lvl1pPr>
            <a:lvl2pPr marL="628650" marR="0" indent="-2714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 sz="1350" b="0">
                <a:latin typeface="Calibri" pitchFamily="34" charset="0"/>
              </a:defRPr>
            </a:lvl2pPr>
            <a:lvl3pPr marL="900113" marR="0" indent="-2571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Char char="•"/>
              <a:tabLst/>
              <a:defRPr sz="1125" b="0">
                <a:latin typeface="Calibri" pitchFamily="34" charset="0"/>
              </a:defRPr>
            </a:lvl3pPr>
            <a:lvl4pPr marL="1071563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 sz="1013" b="0">
                <a:latin typeface="Calibri" pitchFamily="34" charset="0"/>
              </a:defRPr>
            </a:lvl4pPr>
            <a:lvl5pPr marL="1257300" marR="0" indent="-1857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Char char="•"/>
              <a:tabLst/>
              <a:defRPr sz="1013" b="0">
                <a:latin typeface="Calibri" pitchFamily="34" charset="0"/>
              </a:defRPr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769100" y="1163106"/>
            <a:ext cx="4826000" cy="668337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anchor="ctr"/>
          <a:lstStyle>
            <a:lvl1pPr marL="0" indent="0" algn="ctr">
              <a:buNone/>
              <a:defRPr sz="2800">
                <a:solidFill>
                  <a:schemeClr val="bg1"/>
                </a:solidFill>
                <a:effectLst/>
              </a:defRPr>
            </a:lvl1pPr>
            <a:lvl2pPr marL="257175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574800" y="1163105"/>
            <a:ext cx="4826000" cy="668337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anchor="ctr"/>
          <a:lstStyle>
            <a:lvl1pPr marL="0" indent="0" algn="ctr">
              <a:buNone/>
              <a:defRPr sz="2800">
                <a:solidFill>
                  <a:schemeClr val="bg1"/>
                </a:solidFill>
                <a:effectLst/>
              </a:defRPr>
            </a:lvl1pPr>
            <a:lvl2pPr marL="257175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7751632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4640" y="-1"/>
            <a:ext cx="10404768" cy="7550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94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916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20" y="0"/>
            <a:ext cx="10363200" cy="7406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41020" y="1470345"/>
            <a:ext cx="5080000" cy="4835525"/>
          </a:xfrm>
        </p:spPr>
        <p:txBody>
          <a:bodyPr/>
          <a:lstStyle>
            <a:lvl1pPr>
              <a:defRPr b="0">
                <a:latin typeface="Tw Cen MT" pitchFamily="34" charset="0"/>
              </a:defRPr>
            </a:lvl1pPr>
            <a:lvl2pPr>
              <a:defRPr b="0">
                <a:latin typeface="Tw Cen MT" pitchFamily="34" charset="0"/>
              </a:defRPr>
            </a:lvl2pPr>
            <a:lvl3pPr>
              <a:defRPr b="0">
                <a:latin typeface="Tw Cen MT" pitchFamily="34" charset="0"/>
              </a:defRPr>
            </a:lvl3pPr>
            <a:lvl4pPr>
              <a:defRPr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4220" y="1470345"/>
            <a:ext cx="5080000" cy="4835525"/>
          </a:xfrm>
        </p:spPr>
        <p:txBody>
          <a:bodyPr/>
          <a:lstStyle>
            <a:lvl1pPr>
              <a:defRPr b="0">
                <a:latin typeface="Tw Cen MT" pitchFamily="34" charset="0"/>
              </a:defRPr>
            </a:lvl1pPr>
            <a:lvl2pPr>
              <a:defRPr b="0">
                <a:latin typeface="Tw Cen MT" pitchFamily="34" charset="0"/>
              </a:defRPr>
            </a:lvl2pPr>
            <a:lvl3pPr>
              <a:defRPr b="0">
                <a:latin typeface="Tw Cen MT" pitchFamily="34" charset="0"/>
              </a:defRPr>
            </a:lvl3pPr>
            <a:lvl4pPr>
              <a:defRPr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510978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6A6A6"/>
            </a:gs>
            <a:gs pos="7001">
              <a:srgbClr val="A6A6A6"/>
            </a:gs>
            <a:gs pos="9000">
              <a:srgbClr val="EDFBFB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E1F4375-A83C-4C47-8E5B-E027ED015365}"/>
              </a:ext>
            </a:extLst>
          </p:cNvPr>
          <p:cNvSpPr/>
          <p:nvPr/>
        </p:nvSpPr>
        <p:spPr bwMode="auto">
          <a:xfrm>
            <a:off x="-7408" y="-2"/>
            <a:ext cx="12199408" cy="755003"/>
          </a:xfrm>
          <a:prstGeom prst="rect">
            <a:avLst/>
          </a:prstGeom>
          <a:gradFill flip="none" rotWithShape="1">
            <a:gsLst>
              <a:gs pos="0">
                <a:srgbClr val="34CCCC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>
            <a:outerShdw blurRad="254000" dist="76200" dir="5400000" algn="t" rotWithShape="0">
              <a:prstClr val="black">
                <a:alpha val="40000"/>
              </a:prstClr>
            </a:outerShdw>
          </a:effectLst>
        </p:spPr>
        <p:txBody>
          <a:bodyPr lIns="51435" tIns="25718" rIns="51435" bIns="25718"/>
          <a:lstStyle/>
          <a:p>
            <a:pPr algn="ctr" defTabSz="514350">
              <a:defRPr/>
            </a:pPr>
            <a:endParaRPr lang="en-US" sz="1350"/>
          </a:p>
        </p:txBody>
      </p:sp>
      <p:sp>
        <p:nvSpPr>
          <p:cNvPr id="646148" name="Rectangle 4">
            <a:extLst>
              <a:ext uri="{FF2B5EF4-FFF2-40B4-BE49-F238E27FC236}">
                <a16:creationId xmlns:a16="http://schemas.microsoft.com/office/drawing/2014/main" id="{324CCEF1-C798-495C-97D4-2B5C5D13F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629400"/>
            <a:ext cx="10363200" cy="238125"/>
          </a:xfrm>
          <a:prstGeom prst="rect">
            <a:avLst/>
          </a:prstGeom>
          <a:gradFill rotWithShape="1">
            <a:gsLst>
              <a:gs pos="20000">
                <a:schemeClr val="bg1">
                  <a:lumMod val="75000"/>
                </a:schemeClr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13"/>
          </a:p>
        </p:txBody>
      </p:sp>
      <p:sp>
        <p:nvSpPr>
          <p:cNvPr id="646150" name="Rectangle 6">
            <a:extLst>
              <a:ext uri="{FF2B5EF4-FFF2-40B4-BE49-F238E27FC236}">
                <a16:creationId xmlns:a16="http://schemas.microsoft.com/office/drawing/2014/main" id="{915D7D42-0B43-443F-8AEA-07605F4A85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0"/>
            <a:ext cx="10523538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46151" name="Rectangle 7">
            <a:extLst>
              <a:ext uri="{FF2B5EF4-FFF2-40B4-BE49-F238E27FC236}">
                <a16:creationId xmlns:a16="http://schemas.microsoft.com/office/drawing/2014/main" id="{5012C967-BBD9-4708-AA16-B0DACF5D2F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239838"/>
            <a:ext cx="9601200" cy="529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lowchart: Manual Input 2">
            <a:extLst>
              <a:ext uri="{FF2B5EF4-FFF2-40B4-BE49-F238E27FC236}">
                <a16:creationId xmlns:a16="http://schemas.microsoft.com/office/drawing/2014/main" id="{7C395398-DD7E-49FA-886C-2BEEDC6B3355}"/>
              </a:ext>
            </a:extLst>
          </p:cNvPr>
          <p:cNvSpPr/>
          <p:nvPr/>
        </p:nvSpPr>
        <p:spPr bwMode="auto">
          <a:xfrm rot="16200000" flipV="1">
            <a:off x="-2598738" y="3354388"/>
            <a:ext cx="6111875" cy="914400"/>
          </a:xfrm>
          <a:prstGeom prst="flowChartManualInput">
            <a:avLst/>
          </a:prstGeom>
          <a:gradFill>
            <a:gsLst>
              <a:gs pos="1000">
                <a:srgbClr val="34CCCC"/>
              </a:gs>
              <a:gs pos="100000">
                <a:schemeClr val="bg1"/>
              </a:gs>
            </a:gsLst>
            <a:lin ang="0" scaled="1"/>
          </a:gradFill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lIns="51435" tIns="25718" rIns="51435" bIns="25718"/>
          <a:lstStyle/>
          <a:p>
            <a:pPr algn="ctr" defTabSz="514350">
              <a:defRPr/>
            </a:pPr>
            <a:endParaRPr 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5pPr>
      <a:lvl6pPr marL="257175" algn="l" rtl="0" eaLnBrk="1" fontAlgn="base" hangingPunct="1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514350" algn="l" rtl="0" eaLnBrk="1" fontAlgn="base" hangingPunct="1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771525" algn="l" rtl="0" eaLnBrk="1" fontAlgn="base" hangingPunct="1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028700" algn="l" rtl="0" eaLnBrk="1" fontAlgn="base" hangingPunct="1">
        <a:spcBef>
          <a:spcPct val="0"/>
        </a:spcBef>
        <a:spcAft>
          <a:spcPct val="0"/>
        </a:spcAft>
        <a:defRPr kumimoji="1" sz="2475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57188" indent="-3571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+mn-ea"/>
          <a:cs typeface="+mn-cs"/>
        </a:defRPr>
      </a:lvl1pPr>
      <a:lvl2pPr marL="628650" indent="-271463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Calibri" pitchFamily="34" charset="0"/>
        </a:defRPr>
      </a:lvl2pPr>
      <a:lvl3pPr marL="900113" indent="-257175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Calibri" pitchFamily="34" charset="0"/>
        </a:defRPr>
      </a:lvl3pPr>
      <a:lvl4pPr marL="1071563" indent="-171450" algn="l" rtl="0" fontAlgn="base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Calibri" pitchFamily="34" charset="0"/>
        </a:defRPr>
      </a:lvl4pPr>
      <a:lvl5pPr marL="1257300" indent="-185738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600">
          <a:solidFill>
            <a:schemeClr val="tx1"/>
          </a:solidFill>
          <a:latin typeface="Calibri" pitchFamily="34" charset="0"/>
        </a:defRPr>
      </a:lvl5pPr>
      <a:lvl6pPr marL="1414463" indent="-1285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125" b="1">
          <a:solidFill>
            <a:schemeClr val="tx1"/>
          </a:solidFill>
          <a:latin typeface="+mn-lt"/>
        </a:defRPr>
      </a:lvl6pPr>
      <a:lvl7pPr marL="1671638" indent="-1285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125" b="1">
          <a:solidFill>
            <a:schemeClr val="tx1"/>
          </a:solidFill>
          <a:latin typeface="+mn-lt"/>
        </a:defRPr>
      </a:lvl7pPr>
      <a:lvl8pPr marL="1928813" indent="-1285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125" b="1">
          <a:solidFill>
            <a:schemeClr val="tx1"/>
          </a:solidFill>
          <a:latin typeface="+mn-lt"/>
        </a:defRPr>
      </a:lvl8pPr>
      <a:lvl9pPr marL="2185988" indent="-1285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1125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7CDAA31-F562-4F3E-883B-A0331AF39823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2622550" y="1638300"/>
            <a:ext cx="9290050" cy="13716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Basic Text Processing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D7D43E8-01DF-4E39-B159-45E757DEFA76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4" name="TextBox 3">
            <a:extLst>
              <a:ext uri="{FF2B5EF4-FFF2-40B4-BE49-F238E27FC236}">
                <a16:creationId xmlns:a16="http://schemas.microsoft.com/office/drawing/2014/main" id="{29605E94-7844-4A6E-90C4-6E2AA0235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6248400"/>
            <a:ext cx="593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>
                <a:solidFill>
                  <a:srgbClr val="404040"/>
                </a:solidFill>
                <a:latin typeface="Tahoma" panose="020B0604030504040204" pitchFamily="34" charset="0"/>
              </a:rPr>
              <a:t>IP notices: slides from D. Jurafsy, C. Manning and S. Batzoglou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9D2B8813-36C2-402A-95C8-726B5A5FC8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Errors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66BBBD6D-FD46-4893-A2C3-817DD5601F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process we just went through was based on </a:t>
            </a:r>
            <a:r>
              <a:rPr lang="en-US" dirty="0">
                <a:solidFill>
                  <a:srgbClr val="A50021"/>
                </a:solidFill>
              </a:rPr>
              <a:t>fixing two kinds of errors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Matching strings that we should not have matched (</a:t>
            </a:r>
            <a:r>
              <a:rPr lang="en-US" dirty="0">
                <a:solidFill>
                  <a:srgbClr val="A50021"/>
                </a:solidFill>
                <a:ea typeface="ＭＳ Ｐゴシック" charset="0"/>
              </a:rPr>
              <a:t>the</a:t>
            </a:r>
            <a:r>
              <a:rPr lang="en-US" dirty="0">
                <a:ea typeface="ＭＳ Ｐゴシック" charset="0"/>
              </a:rPr>
              <a:t>re, </a:t>
            </a:r>
            <a:r>
              <a:rPr lang="en-US" dirty="0">
                <a:solidFill>
                  <a:srgbClr val="A50021"/>
                </a:solidFill>
                <a:ea typeface="ＭＳ Ｐゴシック" charset="0"/>
              </a:rPr>
              <a:t>the</a:t>
            </a:r>
            <a:r>
              <a:rPr lang="en-US" dirty="0">
                <a:ea typeface="ＭＳ Ｐゴシック" charset="0"/>
              </a:rPr>
              <a:t>n, o</a:t>
            </a:r>
            <a:r>
              <a:rPr lang="en-US" dirty="0">
                <a:solidFill>
                  <a:srgbClr val="A50021"/>
                </a:solidFill>
                <a:ea typeface="ＭＳ Ｐゴシック" charset="0"/>
              </a:rPr>
              <a:t>the</a:t>
            </a:r>
            <a:r>
              <a:rPr lang="en-US" dirty="0">
                <a:ea typeface="ＭＳ Ｐゴシック" charset="0"/>
              </a:rPr>
              <a:t>r)</a:t>
            </a:r>
          </a:p>
          <a:p>
            <a:pPr lvl="2">
              <a:defRPr/>
            </a:pPr>
            <a:r>
              <a:rPr lang="en-US" sz="2400" dirty="0">
                <a:solidFill>
                  <a:srgbClr val="A50021"/>
                </a:solidFill>
                <a:ea typeface="ＭＳ Ｐゴシック" charset="0"/>
              </a:rPr>
              <a:t>False positives (Type I)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Not matching things that we should have matched (The)</a:t>
            </a:r>
          </a:p>
          <a:p>
            <a:pPr lvl="2">
              <a:defRPr/>
            </a:pPr>
            <a:r>
              <a:rPr lang="en-US" sz="2400" dirty="0">
                <a:solidFill>
                  <a:srgbClr val="A50021"/>
                </a:solidFill>
                <a:ea typeface="ＭＳ Ｐゴシック" charset="0"/>
              </a:rPr>
              <a:t>False negatives (Type II)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FCC191EA-CA57-48B4-83E0-52B04E950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Errors cont.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5638CDC1-C06A-4074-B76A-3DFE6D7EB0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 NLP we are always dealing with these kinds of errors.</a:t>
            </a:r>
          </a:p>
          <a:p>
            <a:pPr>
              <a:defRPr/>
            </a:pPr>
            <a:r>
              <a:rPr lang="en-US" dirty="0"/>
              <a:t>Reducing the error rate for an application often involves two antagonistic efforts: </a:t>
            </a:r>
          </a:p>
          <a:p>
            <a:pPr lvl="1">
              <a:defRPr/>
            </a:pPr>
            <a:r>
              <a:rPr lang="en-US" dirty="0">
                <a:solidFill>
                  <a:srgbClr val="008000"/>
                </a:solidFill>
                <a:ea typeface="ＭＳ Ｐゴシック" charset="0"/>
              </a:rPr>
              <a:t>Increasing accuracy or precision </a:t>
            </a:r>
            <a:r>
              <a:rPr lang="en-US" dirty="0">
                <a:ea typeface="ＭＳ Ｐゴシック" charset="0"/>
              </a:rPr>
              <a:t>(minimizing false positives)</a:t>
            </a:r>
          </a:p>
          <a:p>
            <a:pPr lvl="1">
              <a:defRPr/>
            </a:pPr>
            <a:r>
              <a:rPr lang="en-US" dirty="0">
                <a:solidFill>
                  <a:srgbClr val="008000"/>
                </a:solidFill>
                <a:ea typeface="ＭＳ Ｐゴシック" charset="0"/>
              </a:rPr>
              <a:t>Increasing coverage or recall </a:t>
            </a:r>
            <a:r>
              <a:rPr lang="en-US" dirty="0">
                <a:ea typeface="ＭＳ Ｐゴシック" charset="0"/>
              </a:rPr>
              <a:t>(minimizing false negatives).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>
            <a:extLst>
              <a:ext uri="{FF2B5EF4-FFF2-40B4-BE49-F238E27FC236}">
                <a16:creationId xmlns:a16="http://schemas.microsoft.com/office/drawing/2014/main" id="{97163D0D-14F2-439B-BB76-75F215AFD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Summary</a:t>
            </a:r>
          </a:p>
        </p:txBody>
      </p:sp>
      <p:sp>
        <p:nvSpPr>
          <p:cNvPr id="90115" name="Content Placeholder 2">
            <a:extLst>
              <a:ext uri="{FF2B5EF4-FFF2-40B4-BE49-F238E27FC236}">
                <a16:creationId xmlns:a16="http://schemas.microsoft.com/office/drawing/2014/main" id="{DF89C8DA-EBCB-4B5F-81C1-818A829C5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Regular expressions play a surprisingly large role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Sophisticated sequences of regular expressions are often the first model for any text processing text</a:t>
            </a:r>
          </a:p>
          <a:p>
            <a:pPr>
              <a:defRPr/>
            </a:pPr>
            <a:r>
              <a:rPr lang="en-US" dirty="0"/>
              <a:t>For many hard tasks, we use machine learning classifiers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But regular expressions are used as features in the classifiers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Can be very useful in capturing generalizations</a:t>
            </a:r>
          </a:p>
          <a:p>
            <a:pPr lvl="1">
              <a:defRPr/>
            </a:pPr>
            <a:endParaRPr lang="en-US" dirty="0">
              <a:ea typeface="ＭＳ Ｐゴシック" charset="0"/>
            </a:endParaRPr>
          </a:p>
        </p:txBody>
      </p:sp>
      <p:sp>
        <p:nvSpPr>
          <p:cNvPr id="26628" name="Slide Number Placeholder 5">
            <a:extLst>
              <a:ext uri="{FF2B5EF4-FFF2-40B4-BE49-F238E27FC236}">
                <a16:creationId xmlns:a16="http://schemas.microsoft.com/office/drawing/2014/main" id="{75252FD2-19DF-4ABF-B32F-33F83B6EB4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5562600"/>
            <a:ext cx="19812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26ECA7B9-E2BA-4C88-A8F8-CF6781E49A8B}" type="slidenum">
              <a:rPr lang="en-US" altLang="en-US">
                <a:solidFill>
                  <a:srgbClr val="009900"/>
                </a:solidFill>
                <a:latin typeface="Tahoma" panose="020B0604030504040204" pitchFamily="34" charset="0"/>
              </a:rPr>
              <a:pPr/>
              <a:t>12</a:t>
            </a:fld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E9ED64-5AC8-42DE-9F15-EAA1943CB42A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2971800" y="1676400"/>
            <a:ext cx="7010400" cy="13716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Tokenization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40A762C-88EB-4934-BF48-8B3D2B4A9A66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13DD-84C7-4B95-9A79-226AF45C3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Text Normalization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49375-C294-42B4-969E-368FCBD6B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3200" dirty="0"/>
              <a:t>Text normalization before text analysis: 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Segmenting/tokenizing words in running text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Normalizing word formats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Segmenting sentences in running text</a:t>
            </a:r>
            <a:endParaRPr lang="en-US" sz="3200" b="1" dirty="0">
              <a:ea typeface="ＭＳ Ｐゴシック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CBB2DBB-5790-41A7-BAE4-31CA7CF8AD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Tokenization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2AAE453-02CD-4F0B-8D81-29DFBB8FB7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0" y="1295400"/>
            <a:ext cx="79248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/>
              <a:t>For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/>
              <a:t>Information retrieval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/>
              <a:t>Information extraction (detecting named entities, etc.)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/>
              <a:t>Spell-checking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/>
              <a:t>3 tasks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/>
              <a:t>Segmenting/tokenizing words in running text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/>
              <a:t>Normalizing word formats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/>
              <a:t>Segmenting sentences in running text</a:t>
            </a:r>
            <a:endParaRPr lang="en-US" altLang="en-US" b="1"/>
          </a:p>
          <a:p>
            <a:pPr>
              <a:lnSpc>
                <a:spcPct val="80000"/>
              </a:lnSpc>
              <a:defRPr/>
            </a:pPr>
            <a:r>
              <a:rPr lang="en-US" altLang="en-US"/>
              <a:t>Why not just periods and white-space?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>
                <a:latin typeface="Courier" charset="0"/>
              </a:rPr>
              <a:t>Mr. Sherwood said reaction to Sea Containers</a:t>
            </a:r>
            <a:r>
              <a:rPr lang="ja-JP" altLang="en-US">
                <a:latin typeface="Courier" charset="0"/>
              </a:rPr>
              <a:t>’</a:t>
            </a:r>
            <a:r>
              <a:rPr lang="en-US" altLang="ja-JP">
                <a:latin typeface="Courier" charset="0"/>
              </a:rPr>
              <a:t> proposal has been "very positive." In New York Stock Exchange composite trading yesterday, Sea Containers closed at $62.625, up 62.5 cents.</a:t>
            </a:r>
          </a:p>
          <a:p>
            <a:pPr lvl="1">
              <a:lnSpc>
                <a:spcPct val="80000"/>
              </a:lnSpc>
              <a:defRPr/>
            </a:pPr>
            <a:r>
              <a:rPr lang="ja-JP" altLang="en-US">
                <a:latin typeface="Courier" charset="0"/>
              </a:rPr>
              <a:t>“</a:t>
            </a:r>
            <a:r>
              <a:rPr lang="en-US" altLang="ja-JP">
                <a:latin typeface="Courier" charset="0"/>
              </a:rPr>
              <a:t>I said, </a:t>
            </a:r>
            <a:r>
              <a:rPr lang="ja-JP" altLang="en-US">
                <a:latin typeface="Courier" charset="0"/>
              </a:rPr>
              <a:t>‘</a:t>
            </a:r>
            <a:r>
              <a:rPr lang="en-US" altLang="ja-JP">
                <a:latin typeface="Courier" charset="0"/>
              </a:rPr>
              <a:t>what</a:t>
            </a:r>
            <a:r>
              <a:rPr lang="ja-JP" altLang="en-US">
                <a:latin typeface="Courier" charset="0"/>
              </a:rPr>
              <a:t>’</a:t>
            </a:r>
            <a:r>
              <a:rPr lang="en-US" altLang="ja-JP">
                <a:latin typeface="Courier" charset="0"/>
              </a:rPr>
              <a:t>re you? Crazy?</a:t>
            </a:r>
            <a:r>
              <a:rPr lang="ja-JP" altLang="en-US">
                <a:latin typeface="Courier" charset="0"/>
              </a:rPr>
              <a:t>’</a:t>
            </a:r>
            <a:r>
              <a:rPr lang="en-US" altLang="ja-JP">
                <a:latin typeface="Courier" charset="0"/>
              </a:rPr>
              <a:t> </a:t>
            </a:r>
            <a:r>
              <a:rPr lang="ja-JP" altLang="en-US">
                <a:latin typeface="Courier" charset="0"/>
              </a:rPr>
              <a:t>“</a:t>
            </a:r>
            <a:r>
              <a:rPr lang="en-US" altLang="ja-JP">
                <a:latin typeface="Courier" charset="0"/>
              </a:rPr>
              <a:t> said Sadowsky. </a:t>
            </a:r>
            <a:r>
              <a:rPr lang="ja-JP" altLang="en-US">
                <a:latin typeface="Courier" charset="0"/>
              </a:rPr>
              <a:t>“</a:t>
            </a:r>
            <a:r>
              <a:rPr lang="en-US" altLang="ja-JP">
                <a:latin typeface="Courier" charset="0"/>
              </a:rPr>
              <a:t>I can</a:t>
            </a:r>
            <a:r>
              <a:rPr lang="ja-JP" altLang="en-US">
                <a:latin typeface="Courier" charset="0"/>
              </a:rPr>
              <a:t>’</a:t>
            </a:r>
            <a:r>
              <a:rPr lang="en-US" altLang="ja-JP">
                <a:latin typeface="Courier" charset="0"/>
              </a:rPr>
              <a:t>t afford to do that.</a:t>
            </a:r>
            <a:r>
              <a:rPr lang="ja-JP" altLang="en-US">
                <a:latin typeface="Courier" charset="0"/>
              </a:rPr>
              <a:t>’’</a:t>
            </a:r>
            <a:endParaRPr lang="en-US" altLang="ja-JP">
              <a:latin typeface="Courier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b="1">
              <a:latin typeface="Courier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1800" b="1">
              <a:latin typeface="Courier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A09CC11-93AA-4001-B74C-0C458BB8DC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What</a:t>
            </a:r>
            <a:r>
              <a:rPr lang="ja-JP" altLang="en-US"/>
              <a:t>’</a:t>
            </a:r>
            <a:r>
              <a:rPr lang="en-US" altLang="ja-JP"/>
              <a:t>s a word?</a:t>
            </a:r>
            <a:endParaRPr lang="en-US" alt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C39EE8D0-57C9-4C7C-AF2E-D24C821879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698625"/>
            <a:ext cx="8153400" cy="48355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 do uh main- mainly business data processing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Fragments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Filled pauses</a:t>
            </a:r>
          </a:p>
          <a:p>
            <a:pPr>
              <a:defRPr/>
            </a:pPr>
            <a:r>
              <a:rPr lang="en-US" dirty="0"/>
              <a:t>Are </a:t>
            </a:r>
            <a:r>
              <a:rPr lang="en-US" dirty="0">
                <a:solidFill>
                  <a:srgbClr val="FF0000"/>
                </a:solidFill>
              </a:rPr>
              <a:t>cat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cats </a:t>
            </a:r>
            <a:r>
              <a:rPr lang="en-US" dirty="0"/>
              <a:t>the same word?</a:t>
            </a:r>
          </a:p>
          <a:p>
            <a:pPr>
              <a:defRPr/>
            </a:pPr>
            <a:r>
              <a:rPr lang="en-US" dirty="0"/>
              <a:t>Some terminology</a:t>
            </a:r>
          </a:p>
          <a:p>
            <a:pPr lvl="1">
              <a:defRPr/>
            </a:pPr>
            <a:r>
              <a:rPr lang="en-US" b="1" dirty="0">
                <a:ea typeface="ＭＳ Ｐゴシック" charset="0"/>
              </a:rPr>
              <a:t>Lemma</a:t>
            </a:r>
            <a:r>
              <a:rPr lang="en-US" dirty="0">
                <a:ea typeface="ＭＳ Ｐゴシック" charset="0"/>
              </a:rPr>
              <a:t>: a set of lexical forms having the same stem, major part of speech, and rough word sense</a:t>
            </a:r>
          </a:p>
          <a:p>
            <a:pPr lvl="2">
              <a:defRPr/>
            </a:pPr>
            <a:r>
              <a:rPr lang="en-US" dirty="0">
                <a:solidFill>
                  <a:srgbClr val="FF0000"/>
                </a:solidFill>
                <a:ea typeface="ＭＳ Ｐゴシック" charset="0"/>
              </a:rPr>
              <a:t>Cat </a:t>
            </a:r>
            <a:r>
              <a:rPr lang="en-US" dirty="0">
                <a:ea typeface="ＭＳ Ｐゴシック" charset="0"/>
              </a:rPr>
              <a:t>and </a:t>
            </a:r>
            <a:r>
              <a:rPr lang="en-US" dirty="0">
                <a:solidFill>
                  <a:srgbClr val="FF0000"/>
                </a:solidFill>
                <a:ea typeface="ＭＳ Ｐゴシック" charset="0"/>
              </a:rPr>
              <a:t>cats </a:t>
            </a:r>
            <a:r>
              <a:rPr lang="en-US" dirty="0">
                <a:ea typeface="ＭＳ Ｐゴシック" charset="0"/>
              </a:rPr>
              <a:t>= same lemma</a:t>
            </a:r>
          </a:p>
          <a:p>
            <a:pPr lvl="1">
              <a:defRPr/>
            </a:pPr>
            <a:r>
              <a:rPr lang="en-US" b="1" dirty="0" err="1">
                <a:ea typeface="ＭＳ Ｐゴシック" charset="0"/>
              </a:rPr>
              <a:t>Wordform</a:t>
            </a:r>
            <a:r>
              <a:rPr lang="en-US" dirty="0">
                <a:ea typeface="ＭＳ Ｐゴシック" charset="0"/>
              </a:rPr>
              <a:t>: the full inflected surface form.</a:t>
            </a:r>
          </a:p>
          <a:p>
            <a:pPr lvl="2">
              <a:defRPr/>
            </a:pPr>
            <a:r>
              <a:rPr lang="en-US" dirty="0">
                <a:solidFill>
                  <a:srgbClr val="FF0000"/>
                </a:solidFill>
                <a:ea typeface="ＭＳ Ｐゴシック" charset="0"/>
              </a:rPr>
              <a:t>Cat </a:t>
            </a:r>
            <a:r>
              <a:rPr lang="en-US" dirty="0">
                <a:ea typeface="ＭＳ Ｐゴシック" charset="0"/>
              </a:rPr>
              <a:t>and </a:t>
            </a:r>
            <a:r>
              <a:rPr lang="en-US" dirty="0">
                <a:solidFill>
                  <a:srgbClr val="FF0000"/>
                </a:solidFill>
                <a:ea typeface="ＭＳ Ｐゴシック" charset="0"/>
              </a:rPr>
              <a:t>cats </a:t>
            </a:r>
            <a:r>
              <a:rPr lang="en-US" dirty="0">
                <a:ea typeface="ＭＳ Ｐゴシック" charset="0"/>
              </a:rPr>
              <a:t>= different </a:t>
            </a:r>
            <a:r>
              <a:rPr lang="en-US" dirty="0" err="1">
                <a:ea typeface="ＭＳ Ｐゴシック" charset="0"/>
              </a:rPr>
              <a:t>wordforms</a:t>
            </a:r>
            <a:endParaRPr lang="en-US" dirty="0">
              <a:ea typeface="ＭＳ Ｐゴシック" charset="0"/>
            </a:endParaRP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Token/Type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8672433-493D-4CF1-9DAB-135F235A2C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How many words?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A69178E-AF91-47EE-B24B-86B4E14071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0" y="1524000"/>
            <a:ext cx="8229600" cy="41910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200" dirty="0">
                <a:solidFill>
                  <a:srgbClr val="FF0000"/>
                </a:solidFill>
              </a:rPr>
              <a:t>they lay back on the San Francisco grass and looked at the stars and their</a:t>
            </a:r>
          </a:p>
          <a:p>
            <a:pPr>
              <a:defRPr/>
            </a:pPr>
            <a:endParaRPr lang="en-US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rgbClr val="000000"/>
                </a:solidFill>
              </a:rPr>
              <a:t>Type</a:t>
            </a:r>
            <a:r>
              <a:rPr lang="en-US" dirty="0">
                <a:solidFill>
                  <a:srgbClr val="000000"/>
                </a:solidFill>
              </a:rPr>
              <a:t>: an element of the vocabulary.</a:t>
            </a:r>
            <a:endParaRPr lang="en-US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rgbClr val="000000"/>
                </a:solidFill>
              </a:rPr>
              <a:t>Token</a:t>
            </a:r>
            <a:r>
              <a:rPr lang="en-US" dirty="0">
                <a:solidFill>
                  <a:srgbClr val="000000"/>
                </a:solidFill>
              </a:rPr>
              <a:t>: an instance of that type in running text.</a:t>
            </a:r>
          </a:p>
          <a:p>
            <a:pPr>
              <a:defRPr/>
            </a:pPr>
            <a:r>
              <a:rPr lang="en-US" dirty="0"/>
              <a:t>How many?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15 tokens (or 14)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13 types (or 12) (or 11?)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EBCD66C-C80F-4CB1-B940-989B599A18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How many words?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7D3E9DD-0882-4FCA-A8DD-79931BDC5E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981200"/>
            <a:ext cx="8229600" cy="41910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b="1" i="1" dirty="0"/>
              <a:t>N</a:t>
            </a:r>
            <a:r>
              <a:rPr lang="en-US" dirty="0"/>
              <a:t> = number of tokens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b="1" i="1" dirty="0"/>
              <a:t>V</a:t>
            </a:r>
            <a:r>
              <a:rPr lang="en-US" dirty="0"/>
              <a:t> = vocabulary = set of types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sz="1800" dirty="0">
                <a:ea typeface="ＭＳ Ｐゴシック" charset="0"/>
              </a:rPr>
              <a:t>|</a:t>
            </a:r>
            <a:r>
              <a:rPr lang="en-US" sz="1800" i="1" dirty="0">
                <a:ea typeface="ＭＳ Ｐゴシック" charset="0"/>
              </a:rPr>
              <a:t>V</a:t>
            </a:r>
            <a:r>
              <a:rPr lang="en-US" sz="1800" dirty="0">
                <a:ea typeface="ＭＳ Ｐゴシック" charset="0"/>
              </a:rPr>
              <a:t>|</a:t>
            </a:r>
            <a:r>
              <a:rPr lang="en-US" sz="1800" i="1" dirty="0"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is the size of the vocabulary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000" dirty="0"/>
          </a:p>
          <a:p>
            <a:pPr marL="0" indent="0">
              <a:buFont typeface="Wingdings" pitchFamily="2" charset="2"/>
              <a:buNone/>
              <a:defRPr/>
            </a:pPr>
            <a:endParaRPr lang="en-US" sz="2000" dirty="0"/>
          </a:p>
          <a:p>
            <a:pPr marL="0" indent="0">
              <a:buFont typeface="Wingdings" pitchFamily="2" charset="2"/>
              <a:buNone/>
              <a:defRPr/>
            </a:pPr>
            <a:endParaRPr lang="en-US" sz="2000" dirty="0"/>
          </a:p>
          <a:p>
            <a:pPr marL="0" indent="0">
              <a:buFont typeface="Wingdings" pitchFamily="2" charset="2"/>
              <a:buNone/>
              <a:defRPr/>
            </a:pPr>
            <a:endParaRPr lang="en-US" sz="2000" dirty="0"/>
          </a:p>
          <a:p>
            <a:pPr marL="0" indent="0">
              <a:buFont typeface="Wingdings" pitchFamily="2" charset="2"/>
              <a:buNone/>
              <a:defRPr/>
            </a:pPr>
            <a:endParaRPr lang="en-US" sz="2000" dirty="0"/>
          </a:p>
          <a:p>
            <a:pPr marL="0" indent="0">
              <a:buFont typeface="Wingdings" pitchFamily="2" charset="2"/>
              <a:buNone/>
              <a:defRPr/>
            </a:pPr>
            <a:endParaRPr lang="en-US" sz="2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A27C286-73CB-4D46-8D4A-D1FEFFD61F06}"/>
              </a:ext>
            </a:extLst>
          </p:cNvPr>
          <p:cNvGraphicFramePr>
            <a:graphicFrameLocks noGrp="1"/>
          </p:cNvGraphicFramePr>
          <p:nvPr/>
        </p:nvGraphicFramePr>
        <p:xfrm>
          <a:off x="2362200" y="3810000"/>
          <a:ext cx="7010400" cy="1482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Tokens = N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Types = |V|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000" dirty="0"/>
                        <a:t>Switchboard phone</a:t>
                      </a:r>
                      <a:r>
                        <a:rPr lang="en-US" sz="1000" baseline="0" dirty="0"/>
                        <a:t> conversations</a:t>
                      </a:r>
                      <a:endParaRPr lang="en-US" sz="10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2.4 million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20</a:t>
                      </a:r>
                      <a:r>
                        <a:rPr lang="en-US" sz="1000" baseline="0" dirty="0"/>
                        <a:t> thousand</a:t>
                      </a:r>
                      <a:endParaRPr lang="en-US" sz="10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000" dirty="0"/>
                        <a:t>Shakespeare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884,000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31</a:t>
                      </a:r>
                      <a:r>
                        <a:rPr lang="en-US" sz="1000" baseline="0" dirty="0"/>
                        <a:t> thousand</a:t>
                      </a:r>
                      <a:endParaRPr lang="en-US" sz="10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000" dirty="0"/>
                        <a:t>Google N-grams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 trillion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13 million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02F976F-1415-40EA-A485-6790303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3725" y="2003425"/>
            <a:ext cx="3779838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b="1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Church and Gale (1990)</a:t>
            </a:r>
            <a:r>
              <a:rPr lang="en-US" altLang="en-US" b="1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|V| &gt; O(N</a:t>
            </a:r>
            <a:r>
              <a:rPr lang="en-US" altLang="en-US" b="1" baseline="3000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½</a:t>
            </a:r>
            <a:r>
              <a:rPr lang="en-US" altLang="en-US" b="1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en-US" altLang="en-US" sz="1800" b="1">
              <a:solidFill>
                <a:srgbClr val="0099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AD3A5-4A64-4E75-A0A1-BCD1BC972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Simple Tokenization in UNIX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BF425-FA56-4B47-A036-D9EA58CF7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2200" y="1600200"/>
            <a:ext cx="8001000" cy="47244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(Inspired by Ken Church</a:t>
            </a:r>
            <a:r>
              <a:rPr lang="ja-JP" altLang="en-US"/>
              <a:t>’</a:t>
            </a:r>
            <a:r>
              <a:rPr lang="en-US" altLang="ja-JP"/>
              <a:t>s UNIX for Poets.)</a:t>
            </a:r>
          </a:p>
          <a:p>
            <a:pPr>
              <a:defRPr/>
            </a:pPr>
            <a:r>
              <a:rPr lang="en-US" altLang="en-US"/>
              <a:t>Given a text file, output the word tokens and their frequencies</a:t>
            </a:r>
          </a:p>
          <a:p>
            <a:pPr>
              <a:buFont typeface="Wingdings" pitchFamily="2" charset="2"/>
              <a:buNone/>
              <a:defRPr/>
            </a:pPr>
            <a:r>
              <a:rPr lang="fr-FR" altLang="en-US" sz="2000">
                <a:latin typeface="Courier" charset="0"/>
              </a:rPr>
              <a:t>tr -sc ’A-Za-z’ ’\n’ &lt; shakes.txt </a:t>
            </a:r>
          </a:p>
          <a:p>
            <a:pPr>
              <a:buFont typeface="Wingdings" pitchFamily="2" charset="2"/>
              <a:buNone/>
              <a:defRPr/>
            </a:pPr>
            <a:r>
              <a:rPr lang="fr-FR" altLang="en-US" sz="2000">
                <a:latin typeface="Courier" charset="0"/>
              </a:rPr>
              <a:t>     | </a:t>
            </a:r>
            <a:r>
              <a:rPr lang="en-US" altLang="en-US" sz="2000">
                <a:latin typeface="Courier" charset="0"/>
              </a:rPr>
              <a:t>sort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2000">
                <a:latin typeface="Courier" charset="0"/>
              </a:rPr>
              <a:t>     | uniq –c </a:t>
            </a:r>
          </a:p>
          <a:p>
            <a:pPr>
              <a:buFont typeface="Wingdings" pitchFamily="2" charset="2"/>
              <a:buNone/>
              <a:defRPr/>
            </a:pPr>
            <a:endParaRPr lang="en-US" altLang="en-US" sz="1400">
              <a:latin typeface="Courier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1945 A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  72 AARON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  19 ABBESS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   5 ABBOT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 ... ...</a:t>
            </a:r>
          </a:p>
          <a:p>
            <a:pPr>
              <a:buFont typeface="Wingdings" pitchFamily="2" charset="2"/>
              <a:buNone/>
              <a:defRPr/>
            </a:pPr>
            <a:r>
              <a:rPr lang="it-IT" altLang="en-US" sz="1200">
                <a:latin typeface="Courier" charset="0"/>
              </a:rPr>
              <a:t> </a:t>
            </a:r>
            <a:r>
              <a:rPr lang="en-US" altLang="en-US" sz="1200">
                <a:latin typeface="Courier" charset="0"/>
              </a:rPr>
              <a:t>   </a:t>
            </a:r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EDF90B-3EF9-4B33-99FB-24451B10E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400550"/>
            <a:ext cx="115411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it-IT" altLang="en-US" sz="1400">
                <a:solidFill>
                  <a:srgbClr val="009900"/>
                </a:solidFill>
                <a:latin typeface="Courier" charset="0"/>
              </a:rPr>
              <a:t>25 Aaron</a:t>
            </a:r>
          </a:p>
          <a:p>
            <a:r>
              <a:rPr lang="it-IT" altLang="en-US" sz="1400">
                <a:solidFill>
                  <a:srgbClr val="009900"/>
                </a:solidFill>
                <a:latin typeface="Courier" charset="0"/>
              </a:rPr>
              <a:t> 6 Abate</a:t>
            </a:r>
          </a:p>
          <a:p>
            <a:r>
              <a:rPr lang="it-IT" altLang="en-US" sz="1400">
                <a:solidFill>
                  <a:srgbClr val="009900"/>
                </a:solidFill>
                <a:latin typeface="Courier" charset="0"/>
              </a:rPr>
              <a:t> 1 Abates</a:t>
            </a:r>
          </a:p>
          <a:p>
            <a:r>
              <a:rPr lang="it-IT" altLang="en-US" sz="1400">
                <a:solidFill>
                  <a:srgbClr val="009900"/>
                </a:solidFill>
                <a:latin typeface="Courier" charset="0"/>
              </a:rPr>
              <a:t> 5 Abbess</a:t>
            </a:r>
          </a:p>
          <a:p>
            <a:r>
              <a:rPr lang="it-IT" altLang="en-US" sz="1400">
                <a:solidFill>
                  <a:srgbClr val="009900"/>
                </a:solidFill>
                <a:latin typeface="Courier" charset="0"/>
              </a:rPr>
              <a:t> 6 Abbey</a:t>
            </a:r>
          </a:p>
          <a:p>
            <a:r>
              <a:rPr lang="it-IT" altLang="en-US" sz="1400">
                <a:solidFill>
                  <a:srgbClr val="009900"/>
                </a:solidFill>
                <a:latin typeface="Courier" charset="0"/>
              </a:rPr>
              <a:t> 3 Abbot</a:t>
            </a:r>
            <a:endParaRPr lang="en-US" altLang="en-US" sz="140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r>
              <a:rPr lang="en-US" altLang="en-US" sz="1400">
                <a:solidFill>
                  <a:srgbClr val="009900"/>
                </a:solidFill>
                <a:latin typeface="Arial" panose="020B0604020202020204" pitchFamily="34" charset="0"/>
              </a:rPr>
              <a:t>....   …</a:t>
            </a:r>
            <a:endParaRPr lang="en-US" altLang="en-US" sz="1400">
              <a:solidFill>
                <a:srgbClr val="009900"/>
              </a:solidFill>
              <a:latin typeface="Courier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D6D480-7992-47F6-A875-54FA4685A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124200"/>
            <a:ext cx="3048000" cy="304800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900"/>
                </a:solidFill>
                <a:latin typeface="Lucida Sans" panose="020B0602030504020204" pitchFamily="34" charset="0"/>
              </a:rPr>
              <a:t>Change non-alpha </a:t>
            </a:r>
            <a:r>
              <a:rPr lang="en-US" altLang="en-US">
                <a:latin typeface="Lucida Sans" panose="020B0602030504020204" pitchFamily="34" charset="0"/>
              </a:rPr>
              <a:t>to newlines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DB9C7F-E1DD-4CBB-BCF3-B23CB4857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505200"/>
            <a:ext cx="2743200" cy="304800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900"/>
                </a:solidFill>
                <a:latin typeface="Lucida Sans" panose="020B0602030504020204" pitchFamily="34" charset="0"/>
              </a:rPr>
              <a:t>Sort in alphabetical order</a:t>
            </a:r>
            <a:endParaRPr lang="en-US" altLang="en-US">
              <a:latin typeface="Lucida Sans" panose="020B06020305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2D009A4-CC7B-49DF-A619-1604DA34E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886200"/>
            <a:ext cx="2971800" cy="304800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900"/>
                </a:solidFill>
                <a:latin typeface="Lucida Sans" panose="020B0602030504020204" pitchFamily="34" charset="0"/>
              </a:rPr>
              <a:t>Merge and count each type</a:t>
            </a:r>
            <a:endParaRPr lang="en-US" altLang="en-US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F59CFA36-D1B4-4433-8883-0A634A3F3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Outline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785A042A-AA87-49F3-9A8A-4BCA42B49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Regular Expressions</a:t>
            </a:r>
          </a:p>
          <a:p>
            <a:pPr>
              <a:defRPr/>
            </a:pPr>
            <a:r>
              <a:rPr lang="en-US" dirty="0"/>
              <a:t>Tokenization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Word Tokenization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Normalization</a:t>
            </a:r>
          </a:p>
          <a:p>
            <a:pPr lvl="2">
              <a:defRPr/>
            </a:pPr>
            <a:r>
              <a:rPr lang="en-US" dirty="0">
                <a:ea typeface="ＭＳ Ｐゴシック" charset="0"/>
              </a:rPr>
              <a:t>Lemmatization and stemming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Sentence Tokenization</a:t>
            </a:r>
          </a:p>
          <a:p>
            <a:pPr>
              <a:defRPr/>
            </a:pPr>
            <a:r>
              <a:rPr lang="en-US" dirty="0"/>
              <a:t>Minimum Edit Distance</a:t>
            </a:r>
          </a:p>
          <a:p>
            <a:pPr lvl="1">
              <a:defRPr/>
            </a:pPr>
            <a:r>
              <a:rPr lang="en-US" dirty="0" err="1">
                <a:ea typeface="ＭＳ Ｐゴシック" charset="0"/>
              </a:rPr>
              <a:t>Levenshtein</a:t>
            </a:r>
            <a:r>
              <a:rPr lang="en-US" dirty="0">
                <a:ea typeface="ＭＳ Ｐゴシック" charset="0"/>
              </a:rPr>
              <a:t> distance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Needleman-</a:t>
            </a:r>
            <a:r>
              <a:rPr lang="en-US" dirty="0" err="1">
                <a:ea typeface="ＭＳ Ｐゴシック" charset="0"/>
              </a:rPr>
              <a:t>Wunsch</a:t>
            </a:r>
            <a:endParaRPr lang="en-US" dirty="0">
              <a:ea typeface="ＭＳ Ｐゴシック" charset="0"/>
            </a:endParaRP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Smith-Waterman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64461-72D3-4B70-875E-F37C71C37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 sz="4800"/>
              <a:t>The first step: tokenizing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E41EE-86E2-4B0D-932B-2D99A68BD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fr-FR" altLang="en-US" sz="2000">
                <a:latin typeface="Courier" charset="0"/>
              </a:rPr>
              <a:t>tr -sc ’A-Za-z’ ’\n’ &lt; shakes.txt | head</a:t>
            </a:r>
          </a:p>
          <a:p>
            <a:pPr marL="0" indent="0">
              <a:buFont typeface="Wingdings" pitchFamily="2" charset="2"/>
              <a:buNone/>
              <a:defRPr/>
            </a:pPr>
            <a:endParaRPr lang="fr-FR" altLang="en-US" sz="1400">
              <a:latin typeface="Courier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fr-FR" altLang="en-US" sz="1400">
                <a:latin typeface="Courier" charset="0"/>
              </a:rPr>
              <a:t>THE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fr-FR" altLang="en-US" sz="1400">
                <a:latin typeface="Courier" charset="0"/>
              </a:rPr>
              <a:t>SONNETS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fr-FR" altLang="en-US" sz="1400">
                <a:latin typeface="Courier" charset="0"/>
              </a:rPr>
              <a:t>by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fr-FR" altLang="en-US" sz="1400">
                <a:latin typeface="Courier" charset="0"/>
              </a:rPr>
              <a:t>William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fr-FR" altLang="en-US" sz="1400">
                <a:latin typeface="Courier" charset="0"/>
              </a:rPr>
              <a:t>Shakespeare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fr-FR" altLang="en-US" sz="1400">
                <a:latin typeface="Courier" charset="0"/>
              </a:rPr>
              <a:t>From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fr-FR" altLang="en-US" sz="1400">
                <a:latin typeface="Courier" charset="0"/>
              </a:rPr>
              <a:t>fairest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fr-FR" altLang="en-US" sz="1400">
                <a:latin typeface="Courier" charset="0"/>
              </a:rPr>
              <a:t>creatures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W</a:t>
            </a:r>
            <a:r>
              <a:rPr lang="fr-FR" altLang="en-US" sz="1400">
                <a:latin typeface="Courier" charset="0"/>
              </a:rPr>
              <a:t>e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fr-FR" altLang="en-US" sz="1400">
                <a:latin typeface="Courier" charset="0"/>
              </a:rPr>
              <a:t>...</a:t>
            </a:r>
            <a:r>
              <a:rPr lang="it-IT" altLang="en-US" sz="1000">
                <a:latin typeface="Courier" charset="0"/>
              </a:rPr>
              <a:t> </a:t>
            </a:r>
            <a:r>
              <a:rPr lang="en-US" altLang="en-US" sz="1000">
                <a:latin typeface="Courier" charset="0"/>
              </a:rPr>
              <a:t>   </a:t>
            </a:r>
            <a:endParaRPr lang="en-US" altLang="en-US" sz="16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4671F-08BD-4E65-8261-FCD2BA565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 sz="4800"/>
              <a:t>The second step: 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8C0EF-3902-43C4-B95D-1CD8095ED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fr-FR" altLang="en-US" sz="2000">
                <a:latin typeface="Courier" charset="0"/>
              </a:rPr>
              <a:t>tr -sc ’A-Za-z’ ’\n’ &lt; shakes.txt | sort | head</a:t>
            </a:r>
          </a:p>
          <a:p>
            <a:pPr marL="0" indent="0">
              <a:buFont typeface="Wingdings" pitchFamily="2" charset="2"/>
              <a:buNone/>
              <a:defRPr/>
            </a:pPr>
            <a:endParaRPr lang="fr-FR" altLang="en-US" sz="1400">
              <a:latin typeface="Courier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...</a:t>
            </a:r>
            <a:r>
              <a:rPr lang="en-US" altLang="en-US" sz="1000">
                <a:latin typeface="Courier" charset="0"/>
              </a:rPr>
              <a:t>   </a:t>
            </a:r>
            <a:endParaRPr lang="en-US" altLang="en-US" sz="16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0C466-84B2-4E78-A034-368592AB5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-34925"/>
            <a:ext cx="7467600" cy="7429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More counting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DCC02-81C3-4BC7-8908-78ADFBEF5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1371600"/>
            <a:ext cx="8153400" cy="48768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Merging upper and lower case</a:t>
            </a:r>
            <a:endParaRPr lang="en-US" altLang="en-US" sz="1200">
              <a:latin typeface="Courier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altLang="en-US" sz="1600">
                <a:latin typeface="Courier" charset="0"/>
              </a:rPr>
              <a:t>tr 'A-Z' 'a-z'</a:t>
            </a:r>
            <a:r>
              <a:rPr lang="fr-FR" altLang="en-US" sz="1600">
                <a:latin typeface="Courier" charset="0"/>
              </a:rPr>
              <a:t> &lt; shakes.txt | tr </a:t>
            </a:r>
            <a:r>
              <a:rPr lang="en-US" altLang="en-US" sz="1600">
                <a:latin typeface="Courier" charset="0"/>
              </a:rPr>
              <a:t>–</a:t>
            </a:r>
            <a:r>
              <a:rPr lang="fr-FR" altLang="en-US" sz="1600">
                <a:latin typeface="Courier" charset="0"/>
              </a:rPr>
              <a:t>sc </a:t>
            </a:r>
            <a:r>
              <a:rPr lang="en-US" altLang="en-US" sz="1600">
                <a:latin typeface="Courier" charset="0"/>
              </a:rPr>
              <a:t>'</a:t>
            </a:r>
            <a:r>
              <a:rPr lang="fr-FR" altLang="en-US" sz="1600">
                <a:latin typeface="Courier" charset="0"/>
              </a:rPr>
              <a:t>A-Za-z</a:t>
            </a:r>
            <a:r>
              <a:rPr lang="en-US" altLang="en-US" sz="1600">
                <a:latin typeface="Courier" charset="0"/>
              </a:rPr>
              <a:t>'</a:t>
            </a:r>
            <a:r>
              <a:rPr lang="fr-FR" altLang="en-US" sz="1600">
                <a:latin typeface="Courier" charset="0"/>
              </a:rPr>
              <a:t> </a:t>
            </a:r>
            <a:r>
              <a:rPr lang="en-US" altLang="en-US" sz="1600">
                <a:latin typeface="Courier" charset="0"/>
              </a:rPr>
              <a:t>'</a:t>
            </a:r>
            <a:r>
              <a:rPr lang="fr-FR" altLang="en-US" sz="1600">
                <a:latin typeface="Courier" charset="0"/>
              </a:rPr>
              <a:t>\n</a:t>
            </a:r>
            <a:r>
              <a:rPr lang="en-US" altLang="en-US" sz="1600">
                <a:latin typeface="Courier" charset="0"/>
              </a:rPr>
              <a:t>'</a:t>
            </a:r>
            <a:r>
              <a:rPr lang="fr-FR" altLang="en-US" sz="1600">
                <a:latin typeface="Courier" charset="0"/>
              </a:rPr>
              <a:t> | sort | uniq </a:t>
            </a:r>
            <a:r>
              <a:rPr lang="en-US" altLang="en-US" sz="1600">
                <a:latin typeface="Courier" charset="0"/>
              </a:rPr>
              <a:t>–</a:t>
            </a:r>
            <a:r>
              <a:rPr lang="fr-FR" altLang="en-US" sz="1600">
                <a:latin typeface="Courier" charset="0"/>
              </a:rPr>
              <a:t>c </a:t>
            </a:r>
            <a:endParaRPr lang="en-US" altLang="en-US"/>
          </a:p>
          <a:p>
            <a:pPr>
              <a:defRPr/>
            </a:pPr>
            <a:r>
              <a:rPr lang="en-US" altLang="en-US"/>
              <a:t>Sorting the counts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400">
                <a:latin typeface="Courier" charset="0"/>
              </a:rPr>
              <a:t>tr 'A-Z' 'a-z'</a:t>
            </a:r>
            <a:r>
              <a:rPr lang="fr-FR" altLang="en-US" sz="1400">
                <a:latin typeface="Courier" charset="0"/>
              </a:rPr>
              <a:t> &lt; shakes.txt | tr </a:t>
            </a:r>
            <a:r>
              <a:rPr lang="en-US" altLang="en-US" sz="1400">
                <a:latin typeface="Courier" charset="0"/>
              </a:rPr>
              <a:t>–</a:t>
            </a:r>
            <a:r>
              <a:rPr lang="fr-FR" altLang="en-US" sz="1400">
                <a:latin typeface="Courier" charset="0"/>
              </a:rPr>
              <a:t>sc </a:t>
            </a:r>
            <a:r>
              <a:rPr lang="en-US" altLang="en-US" sz="1400">
                <a:latin typeface="Courier" charset="0"/>
              </a:rPr>
              <a:t>'</a:t>
            </a:r>
            <a:r>
              <a:rPr lang="fr-FR" altLang="en-US" sz="1400">
                <a:latin typeface="Courier" charset="0"/>
              </a:rPr>
              <a:t>A-Za-z</a:t>
            </a:r>
            <a:r>
              <a:rPr lang="en-US" altLang="en-US" sz="1400">
                <a:latin typeface="Courier" charset="0"/>
              </a:rPr>
              <a:t>'</a:t>
            </a:r>
            <a:r>
              <a:rPr lang="fr-FR" altLang="en-US" sz="1400">
                <a:latin typeface="Courier" charset="0"/>
              </a:rPr>
              <a:t> </a:t>
            </a:r>
            <a:r>
              <a:rPr lang="en-US" altLang="en-US" sz="1400">
                <a:latin typeface="Courier" charset="0"/>
              </a:rPr>
              <a:t>'</a:t>
            </a:r>
            <a:r>
              <a:rPr lang="fr-FR" altLang="en-US" sz="1400">
                <a:latin typeface="Courier" charset="0"/>
              </a:rPr>
              <a:t>\n</a:t>
            </a:r>
            <a:r>
              <a:rPr lang="en-US" altLang="en-US" sz="1400">
                <a:latin typeface="Courier" charset="0"/>
              </a:rPr>
              <a:t>'</a:t>
            </a:r>
            <a:r>
              <a:rPr lang="fr-FR" altLang="en-US" sz="1400">
                <a:latin typeface="Courier" charset="0"/>
              </a:rPr>
              <a:t> | sort | uniq </a:t>
            </a:r>
            <a:r>
              <a:rPr lang="en-US" altLang="en-US" sz="1400">
                <a:latin typeface="Courier" charset="0"/>
              </a:rPr>
              <a:t>–</a:t>
            </a:r>
            <a:r>
              <a:rPr lang="fr-FR" altLang="en-US" sz="1400">
                <a:latin typeface="Courier" charset="0"/>
              </a:rPr>
              <a:t>c | sort </a:t>
            </a:r>
            <a:r>
              <a:rPr lang="en-US" altLang="en-US" sz="1400">
                <a:latin typeface="Courier" charset="0"/>
              </a:rPr>
              <a:t>–</a:t>
            </a:r>
            <a:r>
              <a:rPr lang="fr-FR" altLang="en-US" sz="1400">
                <a:latin typeface="Courier" charset="0"/>
              </a:rPr>
              <a:t>n </a:t>
            </a:r>
            <a:r>
              <a:rPr lang="en-US" altLang="en-US" sz="1400">
                <a:latin typeface="Courier" charset="0"/>
              </a:rPr>
              <a:t>–</a:t>
            </a:r>
            <a:r>
              <a:rPr lang="fr-FR" altLang="en-US" sz="1400">
                <a:latin typeface="Courier" charset="0"/>
              </a:rPr>
              <a:t>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FFE5FE-5F44-4C63-ACAF-35936DA028A3}"/>
              </a:ext>
            </a:extLst>
          </p:cNvPr>
          <p:cNvSpPr txBox="1"/>
          <p:nvPr/>
        </p:nvSpPr>
        <p:spPr>
          <a:xfrm>
            <a:off x="3200400" y="3465513"/>
            <a:ext cx="1292225" cy="2562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Courier"/>
                <a:ea typeface="ＭＳ Ｐゴシック" panose="020B0600070205080204" pitchFamily="34" charset="-128"/>
                <a:cs typeface="Courier"/>
              </a:rPr>
              <a:t>23243 the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Courier"/>
                <a:ea typeface="ＭＳ Ｐゴシック" panose="020B0600070205080204" pitchFamily="34" charset="-128"/>
                <a:cs typeface="Courier"/>
              </a:rPr>
              <a:t>22225 </a:t>
            </a:r>
            <a:r>
              <a:rPr lang="en-US" dirty="0" err="1">
                <a:latin typeface="Courier"/>
                <a:ea typeface="ＭＳ Ｐゴシック" panose="020B0600070205080204" pitchFamily="34" charset="-128"/>
                <a:cs typeface="Courier"/>
              </a:rPr>
              <a:t>i</a:t>
            </a:r>
            <a:endParaRPr lang="en-US" dirty="0">
              <a:latin typeface="Courier"/>
              <a:ea typeface="ＭＳ Ｐゴシック" panose="020B0600070205080204" pitchFamily="34" charset="-128"/>
              <a:cs typeface="Courier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Courier"/>
                <a:ea typeface="ＭＳ Ｐゴシック" panose="020B0600070205080204" pitchFamily="34" charset="-128"/>
                <a:cs typeface="Courier"/>
              </a:rPr>
              <a:t>18618 and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Courier"/>
                <a:ea typeface="ＭＳ Ｐゴシック" panose="020B0600070205080204" pitchFamily="34" charset="-128"/>
                <a:cs typeface="Courier"/>
              </a:rPr>
              <a:t>16339 to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Courier"/>
                <a:ea typeface="ＭＳ Ｐゴシック" panose="020B0600070205080204" pitchFamily="34" charset="-128"/>
                <a:cs typeface="Courier"/>
              </a:rPr>
              <a:t>15687 of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Courier"/>
                <a:ea typeface="ＭＳ Ｐゴシック" panose="020B0600070205080204" pitchFamily="34" charset="-128"/>
                <a:cs typeface="Courier"/>
              </a:rPr>
              <a:t>12780 a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Courier"/>
                <a:ea typeface="ＭＳ Ｐゴシック" panose="020B0600070205080204" pitchFamily="34" charset="-128"/>
                <a:cs typeface="Courier"/>
              </a:rPr>
              <a:t>12163 you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Courier"/>
                <a:ea typeface="ＭＳ Ｐゴシック" panose="020B0600070205080204" pitchFamily="34" charset="-128"/>
                <a:cs typeface="Courier"/>
              </a:rPr>
              <a:t>10839 my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Courier"/>
                <a:ea typeface="ＭＳ Ｐゴシック" panose="020B0600070205080204" pitchFamily="34" charset="-128"/>
                <a:cs typeface="Courier"/>
              </a:rPr>
              <a:t>10005 in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Courier"/>
                <a:ea typeface="ＭＳ Ｐゴシック" panose="020B0600070205080204" pitchFamily="34" charset="-128"/>
                <a:cs typeface="Courier"/>
              </a:rPr>
              <a:t>8954  d</a:t>
            </a:r>
          </a:p>
          <a:p>
            <a:pPr>
              <a:lnSpc>
                <a:spcPct val="90000"/>
              </a:lnSpc>
              <a:defRPr/>
            </a:pPr>
            <a:endParaRPr lang="en-US" sz="1800" dirty="0">
              <a:latin typeface="+mn-lt"/>
              <a:ea typeface="ＭＳ Ｐゴシック" panose="020B0600070205080204" pitchFamily="34" charset="-128"/>
            </a:endParaRP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2C9597FA-79CA-4C6D-9294-056242FB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724400"/>
            <a:ext cx="3429000" cy="609600"/>
          </a:xfrm>
          <a:prstGeom prst="wedgeRoundRectCallout">
            <a:avLst>
              <a:gd name="adj1" fmla="val -105310"/>
              <a:gd name="adj2" fmla="val 108014"/>
              <a:gd name="adj3" fmla="val 16667"/>
            </a:avLst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Lucida Sans" panose="020B0602030504020204" pitchFamily="34" charset="0"/>
              </a:rPr>
              <a:t>What happened 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050">
            <a:extLst>
              <a:ext uri="{FF2B5EF4-FFF2-40B4-BE49-F238E27FC236}">
                <a16:creationId xmlns:a16="http://schemas.microsoft.com/office/drawing/2014/main" id="{D8B49748-1783-434A-9A58-F08FED39E1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Issues in Tokenization</a:t>
            </a:r>
          </a:p>
        </p:txBody>
      </p:sp>
      <p:sp>
        <p:nvSpPr>
          <p:cNvPr id="26627" name="Rectangle 2051">
            <a:extLst>
              <a:ext uri="{FF2B5EF4-FFF2-40B4-BE49-F238E27FC236}">
                <a16:creationId xmlns:a16="http://schemas.microsoft.com/office/drawing/2014/main" id="{33392893-DF98-4749-A2B9-DBC365AA6C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i="1"/>
              <a:t>Finland</a:t>
            </a:r>
            <a:r>
              <a:rPr lang="ja-JP" altLang="en-US" b="1" i="1"/>
              <a:t>’</a:t>
            </a:r>
            <a:r>
              <a:rPr lang="en-US" altLang="ja-JP" b="1" i="1"/>
              <a:t>s capital </a:t>
            </a:r>
            <a:r>
              <a:rPr lang="en-US" altLang="ja-JP" b="1" i="1">
                <a:sym typeface="Symbol" panose="05050102010706020507" pitchFamily="18" charset="2"/>
              </a:rPr>
              <a:t> </a:t>
            </a:r>
          </a:p>
          <a:p>
            <a:pPr>
              <a:buFont typeface="Times" panose="02020603050405020304" pitchFamily="18" charset="0"/>
              <a:buNone/>
              <a:defRPr/>
            </a:pPr>
            <a:r>
              <a:rPr lang="en-US" altLang="en-US" b="1" i="1">
                <a:sym typeface="Symbol" panose="05050102010706020507" pitchFamily="18" charset="2"/>
              </a:rPr>
              <a:t>     Finland? Finlands? Finland</a:t>
            </a:r>
            <a:r>
              <a:rPr lang="ja-JP" altLang="en-US" b="1" i="1">
                <a:sym typeface="Symbol" panose="05050102010706020507" pitchFamily="18" charset="2"/>
              </a:rPr>
              <a:t>’</a:t>
            </a:r>
            <a:r>
              <a:rPr lang="en-US" altLang="ja-JP" b="1" i="1">
                <a:sym typeface="Symbol" panose="05050102010706020507" pitchFamily="18" charset="2"/>
              </a:rPr>
              <a:t>s</a:t>
            </a:r>
            <a:endParaRPr lang="en-US" altLang="ja-JP">
              <a:sym typeface="Symbol" panose="05050102010706020507" pitchFamily="18" charset="2"/>
            </a:endParaRPr>
          </a:p>
          <a:p>
            <a:pPr>
              <a:defRPr/>
            </a:pPr>
            <a:r>
              <a:rPr lang="en-US" altLang="en-US" b="1" i="1"/>
              <a:t>what</a:t>
            </a:r>
            <a:r>
              <a:rPr lang="ja-JP" altLang="en-US" b="1" i="1"/>
              <a:t>’</a:t>
            </a:r>
            <a:r>
              <a:rPr lang="en-US" altLang="ja-JP" b="1" i="1"/>
              <a:t>re, I</a:t>
            </a:r>
            <a:r>
              <a:rPr lang="ja-JP" altLang="en-US" b="1" i="1"/>
              <a:t>’</a:t>
            </a:r>
            <a:r>
              <a:rPr lang="en-US" altLang="ja-JP" b="1" i="1"/>
              <a:t>m, isn</a:t>
            </a:r>
            <a:r>
              <a:rPr lang="ja-JP" altLang="en-US" b="1" i="1"/>
              <a:t>’</a:t>
            </a:r>
            <a:r>
              <a:rPr lang="en-US" altLang="ja-JP" b="1" i="1"/>
              <a:t>t-&gt;</a:t>
            </a:r>
          </a:p>
          <a:p>
            <a:pPr lvl="1">
              <a:defRPr/>
            </a:pPr>
            <a:r>
              <a:rPr lang="en-US" altLang="en-US" b="1" i="1">
                <a:sym typeface="Symbol" panose="05050102010706020507" pitchFamily="18" charset="2"/>
              </a:rPr>
              <a:t>What are, I am, is not</a:t>
            </a:r>
            <a:endParaRPr lang="en-US" altLang="en-US">
              <a:sym typeface="Symbol" panose="05050102010706020507" pitchFamily="18" charset="2"/>
            </a:endParaRPr>
          </a:p>
          <a:p>
            <a:pPr>
              <a:defRPr/>
            </a:pPr>
            <a:r>
              <a:rPr lang="en-US" altLang="en-US" b="1" i="1">
                <a:sym typeface="Symbol" panose="05050102010706020507" pitchFamily="18" charset="2"/>
              </a:rPr>
              <a:t>Hewlett-Packard</a:t>
            </a:r>
            <a:r>
              <a:rPr lang="en-US" altLang="en-US">
                <a:sym typeface="Symbol" panose="05050102010706020507" pitchFamily="18" charset="2"/>
              </a:rPr>
              <a:t>                     </a:t>
            </a:r>
          </a:p>
          <a:p>
            <a:pPr lvl="2">
              <a:defRPr/>
            </a:pPr>
            <a:r>
              <a:rPr lang="en-US" altLang="en-US" b="1" i="1">
                <a:sym typeface="Symbol" panose="05050102010706020507" pitchFamily="18" charset="2"/>
              </a:rPr>
              <a:t>Hewlett</a:t>
            </a:r>
            <a:r>
              <a:rPr lang="en-US" altLang="en-US">
                <a:sym typeface="Symbol" panose="05050102010706020507" pitchFamily="18" charset="2"/>
              </a:rPr>
              <a:t> and </a:t>
            </a:r>
            <a:r>
              <a:rPr lang="en-US" altLang="en-US" b="1" i="1">
                <a:sym typeface="Symbol" panose="05050102010706020507" pitchFamily="18" charset="2"/>
              </a:rPr>
              <a:t>Packard</a:t>
            </a:r>
            <a:r>
              <a:rPr lang="en-US" altLang="en-US">
                <a:sym typeface="Symbol" panose="05050102010706020507" pitchFamily="18" charset="2"/>
              </a:rPr>
              <a:t> as two tokens?</a:t>
            </a:r>
          </a:p>
          <a:p>
            <a:pPr lvl="1">
              <a:defRPr/>
            </a:pPr>
            <a:r>
              <a:rPr lang="en-US" altLang="en-US" b="1" i="1"/>
              <a:t>state-of-the-art</a:t>
            </a:r>
            <a:r>
              <a:rPr lang="en-US" altLang="en-US"/>
              <a:t>:</a:t>
            </a:r>
          </a:p>
          <a:p>
            <a:pPr lvl="2">
              <a:defRPr/>
            </a:pPr>
            <a:r>
              <a:rPr lang="en-US" altLang="en-US"/>
              <a:t>Break up?</a:t>
            </a:r>
          </a:p>
          <a:p>
            <a:pPr lvl="1">
              <a:defRPr/>
            </a:pPr>
            <a:r>
              <a:rPr lang="en-US" altLang="en-US" b="1" i="1">
                <a:sym typeface="Symbol" panose="05050102010706020507" pitchFamily="18" charset="2"/>
              </a:rPr>
              <a:t>lowercase</a:t>
            </a:r>
            <a:r>
              <a:rPr lang="en-US" altLang="en-US">
                <a:sym typeface="Symbol" panose="05050102010706020507" pitchFamily="18" charset="2"/>
              </a:rPr>
              <a:t>, </a:t>
            </a:r>
            <a:r>
              <a:rPr lang="en-US" altLang="en-US" b="1" i="1">
                <a:sym typeface="Symbol" panose="05050102010706020507" pitchFamily="18" charset="2"/>
              </a:rPr>
              <a:t>lower-case</a:t>
            </a:r>
            <a:r>
              <a:rPr lang="en-US" altLang="en-US">
                <a:sym typeface="Symbol" panose="05050102010706020507" pitchFamily="18" charset="2"/>
              </a:rPr>
              <a:t>, </a:t>
            </a:r>
            <a:r>
              <a:rPr lang="en-US" altLang="en-US" b="1" i="1">
                <a:sym typeface="Symbol" panose="05050102010706020507" pitchFamily="18" charset="2"/>
              </a:rPr>
              <a:t>lower case</a:t>
            </a:r>
            <a:r>
              <a:rPr lang="en-US" altLang="en-US">
                <a:sym typeface="Symbol" panose="05050102010706020507" pitchFamily="18" charset="2"/>
              </a:rPr>
              <a:t> ?</a:t>
            </a:r>
          </a:p>
          <a:p>
            <a:pPr>
              <a:defRPr/>
            </a:pPr>
            <a:r>
              <a:rPr lang="en-US" altLang="en-US" b="1" i="1">
                <a:sym typeface="Symbol" panose="05050102010706020507" pitchFamily="18" charset="2"/>
              </a:rPr>
              <a:t>San Francisco, New York</a:t>
            </a:r>
            <a:r>
              <a:rPr lang="en-US" altLang="en-US">
                <a:sym typeface="Symbol" panose="05050102010706020507" pitchFamily="18" charset="2"/>
              </a:rPr>
              <a:t>: one token or two?  </a:t>
            </a:r>
          </a:p>
          <a:p>
            <a:pPr>
              <a:defRPr/>
            </a:pPr>
            <a:r>
              <a:rPr lang="en-US" altLang="en-US">
                <a:sym typeface="Symbol" panose="05050102010706020507" pitchFamily="18" charset="2"/>
              </a:rPr>
              <a:t>Words with punctuation</a:t>
            </a:r>
          </a:p>
          <a:p>
            <a:pPr lvl="1">
              <a:defRPr/>
            </a:pPr>
            <a:r>
              <a:rPr lang="en-US" altLang="en-US" b="1">
                <a:sym typeface="Symbol" panose="05050102010706020507" pitchFamily="18" charset="2"/>
              </a:rPr>
              <a:t>m.p.h., PhD.</a:t>
            </a:r>
          </a:p>
        </p:txBody>
      </p:sp>
      <p:sp>
        <p:nvSpPr>
          <p:cNvPr id="41988" name="TextBox 3">
            <a:extLst>
              <a:ext uri="{FF2B5EF4-FFF2-40B4-BE49-F238E27FC236}">
                <a16:creationId xmlns:a16="http://schemas.microsoft.com/office/drawing/2014/main" id="{9172CDBB-DDEC-4624-85F3-4CBF3BEEA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063" y="6553200"/>
            <a:ext cx="24463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404040"/>
                </a:solidFill>
                <a:latin typeface="Tahoma" panose="020B0604030504040204" pitchFamily="34" charset="0"/>
              </a:rPr>
              <a:t>Slide from Chris Manning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>
            <a:extLst>
              <a:ext uri="{FF2B5EF4-FFF2-40B4-BE49-F238E27FC236}">
                <a16:creationId xmlns:a16="http://schemas.microsoft.com/office/drawing/2014/main" id="{3E1194F2-A9DF-45BB-861E-173C62F4C3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Tokenization: language issues</a:t>
            </a:r>
          </a:p>
        </p:txBody>
      </p:sp>
      <p:sp>
        <p:nvSpPr>
          <p:cNvPr id="27651" name="Rectangle 1027">
            <a:extLst>
              <a:ext uri="{FF2B5EF4-FFF2-40B4-BE49-F238E27FC236}">
                <a16:creationId xmlns:a16="http://schemas.microsoft.com/office/drawing/2014/main" id="{A59D68E3-4BC2-4A2B-B360-BE1D4F5380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Italian</a:t>
            </a:r>
          </a:p>
          <a:p>
            <a:pPr lvl="1">
              <a:defRPr/>
            </a:pPr>
            <a:r>
              <a:rPr lang="en-US" altLang="en-US" b="1" i="1"/>
              <a:t>L</a:t>
            </a:r>
            <a:r>
              <a:rPr lang="ja-JP" altLang="en-US" b="1" i="1"/>
              <a:t>’</a:t>
            </a:r>
            <a:r>
              <a:rPr lang="en-US" altLang="ja-JP" b="1" i="1"/>
              <a:t>insieme</a:t>
            </a:r>
            <a:r>
              <a:rPr lang="en-US" altLang="ja-JP"/>
              <a:t> </a:t>
            </a:r>
            <a:r>
              <a:rPr lang="en-US" altLang="ja-JP">
                <a:sym typeface="Symbol" panose="05050102010706020507" pitchFamily="18" charset="2"/>
              </a:rPr>
              <a:t> one token or two?</a:t>
            </a:r>
          </a:p>
          <a:p>
            <a:pPr lvl="2">
              <a:defRPr/>
            </a:pPr>
            <a:r>
              <a:rPr lang="en-US" altLang="en-US" b="1" i="1">
                <a:sym typeface="Symbol" panose="05050102010706020507" pitchFamily="18" charset="2"/>
              </a:rPr>
              <a:t>L </a:t>
            </a:r>
            <a:r>
              <a:rPr lang="en-US" altLang="en-US">
                <a:sym typeface="Symbol" panose="05050102010706020507" pitchFamily="18" charset="2"/>
              </a:rPr>
              <a:t>? </a:t>
            </a:r>
            <a:r>
              <a:rPr lang="en-US" altLang="en-US" b="1" i="1">
                <a:sym typeface="Symbol" panose="05050102010706020507" pitchFamily="18" charset="2"/>
              </a:rPr>
              <a:t>L</a:t>
            </a:r>
            <a:r>
              <a:rPr lang="ja-JP" altLang="en-US" b="1" i="1">
                <a:sym typeface="Symbol" panose="05050102010706020507" pitchFamily="18" charset="2"/>
              </a:rPr>
              <a:t>’</a:t>
            </a:r>
            <a:r>
              <a:rPr lang="en-US" altLang="ja-JP" b="1" i="1">
                <a:sym typeface="Symbol" panose="05050102010706020507" pitchFamily="18" charset="2"/>
              </a:rPr>
              <a:t> </a:t>
            </a:r>
            <a:r>
              <a:rPr lang="en-US" altLang="ja-JP">
                <a:sym typeface="Symbol" panose="05050102010706020507" pitchFamily="18" charset="2"/>
              </a:rPr>
              <a:t>? </a:t>
            </a:r>
            <a:r>
              <a:rPr lang="en-US" altLang="ja-JP" b="1" i="1">
                <a:sym typeface="Symbol" panose="05050102010706020507" pitchFamily="18" charset="2"/>
              </a:rPr>
              <a:t>Lo </a:t>
            </a:r>
            <a:r>
              <a:rPr lang="en-US" altLang="ja-JP">
                <a:sym typeface="Symbol" panose="05050102010706020507" pitchFamily="18" charset="2"/>
              </a:rPr>
              <a:t>?</a:t>
            </a:r>
          </a:p>
          <a:p>
            <a:pPr lvl="2">
              <a:defRPr/>
            </a:pPr>
            <a:r>
              <a:rPr lang="en-US" altLang="en-US">
                <a:sym typeface="Symbol" panose="05050102010706020507" pitchFamily="18" charset="2"/>
              </a:rPr>
              <a:t>Want </a:t>
            </a:r>
            <a:r>
              <a:rPr lang="en-US" altLang="en-US" b="1" i="1">
                <a:sym typeface="Symbol" panose="05050102010706020507" pitchFamily="18" charset="2"/>
              </a:rPr>
              <a:t>l</a:t>
            </a:r>
            <a:r>
              <a:rPr lang="ja-JP" altLang="en-US" b="1" i="1">
                <a:sym typeface="Symbol" panose="05050102010706020507" pitchFamily="18" charset="2"/>
              </a:rPr>
              <a:t>’</a:t>
            </a:r>
            <a:r>
              <a:rPr lang="en-US" altLang="ja-JP" b="1" i="1">
                <a:sym typeface="Symbol" panose="05050102010706020507" pitchFamily="18" charset="2"/>
              </a:rPr>
              <a:t>insieme</a:t>
            </a:r>
            <a:r>
              <a:rPr lang="en-US" altLang="ja-JP">
                <a:sym typeface="Symbol" panose="05050102010706020507" pitchFamily="18" charset="2"/>
              </a:rPr>
              <a:t> to match with </a:t>
            </a:r>
            <a:r>
              <a:rPr lang="en-US" altLang="ja-JP" b="1" i="1">
                <a:sym typeface="Symbol" panose="05050102010706020507" pitchFamily="18" charset="2"/>
              </a:rPr>
              <a:t>un insieme</a:t>
            </a:r>
          </a:p>
          <a:p>
            <a:pPr lvl="1">
              <a:defRPr/>
            </a:pPr>
            <a:endParaRPr lang="en-US" altLang="en-US" b="1" i="1">
              <a:sym typeface="Symbol" panose="05050102010706020507" pitchFamily="18" charset="2"/>
            </a:endParaRPr>
          </a:p>
          <a:p>
            <a:pPr>
              <a:defRPr/>
            </a:pPr>
            <a:r>
              <a:rPr lang="en-US" altLang="en-US">
                <a:sym typeface="Symbol" panose="05050102010706020507" pitchFamily="18" charset="2"/>
              </a:rPr>
              <a:t>German noun compounds are not segmented</a:t>
            </a:r>
          </a:p>
          <a:p>
            <a:pPr lvl="1">
              <a:defRPr/>
            </a:pPr>
            <a:r>
              <a:rPr lang="en-US" altLang="en-US" b="1" i="1">
                <a:sym typeface="Symbol" panose="05050102010706020507" pitchFamily="18" charset="2"/>
              </a:rPr>
              <a:t>Lebensversicherungsgesellschaftsangestellter</a:t>
            </a:r>
          </a:p>
          <a:p>
            <a:pPr lvl="1">
              <a:defRPr/>
            </a:pPr>
            <a:r>
              <a:rPr lang="ja-JP" altLang="en-US">
                <a:sym typeface="Symbol" panose="05050102010706020507" pitchFamily="18" charset="2"/>
              </a:rPr>
              <a:t>‘</a:t>
            </a:r>
            <a:r>
              <a:rPr lang="en-US" altLang="ja-JP">
                <a:sym typeface="Symbol" panose="05050102010706020507" pitchFamily="18" charset="2"/>
              </a:rPr>
              <a:t>life insurance company employee</a:t>
            </a:r>
            <a:r>
              <a:rPr lang="ja-JP" altLang="en-US">
                <a:sym typeface="Symbol" panose="05050102010706020507" pitchFamily="18" charset="2"/>
              </a:rPr>
              <a:t>’</a:t>
            </a:r>
            <a:endParaRPr lang="en-US" altLang="ja-JP">
              <a:sym typeface="Symbol" panose="05050102010706020507" pitchFamily="18" charset="2"/>
            </a:endParaRPr>
          </a:p>
          <a:p>
            <a:pPr lvl="1">
              <a:defRPr/>
            </a:pPr>
            <a:r>
              <a:rPr lang="en-US" altLang="en-US">
                <a:sym typeface="Symbol" panose="05050102010706020507" pitchFamily="18" charset="2"/>
              </a:rPr>
              <a:t>German retrieval systems benefit greatly from a </a:t>
            </a:r>
            <a:r>
              <a:rPr lang="en-US" altLang="en-US" b="1">
                <a:sym typeface="Symbol" panose="05050102010706020507" pitchFamily="18" charset="2"/>
              </a:rPr>
              <a:t>compound splitter </a:t>
            </a:r>
            <a:r>
              <a:rPr lang="en-US" altLang="en-US">
                <a:sym typeface="Symbol" panose="05050102010706020507" pitchFamily="18" charset="2"/>
              </a:rPr>
              <a:t>module</a:t>
            </a:r>
          </a:p>
        </p:txBody>
      </p:sp>
      <p:sp>
        <p:nvSpPr>
          <p:cNvPr id="43012" name="TextBox 3">
            <a:extLst>
              <a:ext uri="{FF2B5EF4-FFF2-40B4-BE49-F238E27FC236}">
                <a16:creationId xmlns:a16="http://schemas.microsoft.com/office/drawing/2014/main" id="{845DE551-D0D5-416B-91F5-1EBACB267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553200"/>
            <a:ext cx="24463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404040"/>
                </a:solidFill>
                <a:latin typeface="Tahoma" panose="020B0604030504040204" pitchFamily="34" charset="0"/>
              </a:rPr>
              <a:t>Slide from Chris Manning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>
            <a:extLst>
              <a:ext uri="{FF2B5EF4-FFF2-40B4-BE49-F238E27FC236}">
                <a16:creationId xmlns:a16="http://schemas.microsoft.com/office/drawing/2014/main" id="{EC748750-B647-46FA-988C-669D4197F0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-76200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Tokenization: language issues</a:t>
            </a:r>
          </a:p>
        </p:txBody>
      </p:sp>
      <p:sp>
        <p:nvSpPr>
          <p:cNvPr id="1255427" name="Rectangle 1027">
            <a:extLst>
              <a:ext uri="{FF2B5EF4-FFF2-40B4-BE49-F238E27FC236}">
                <a16:creationId xmlns:a16="http://schemas.microsoft.com/office/drawing/2014/main" id="{2867A825-D8CD-43F2-BD61-EBD6455138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447800"/>
            <a:ext cx="8610600" cy="3200400"/>
          </a:xfrm>
        </p:spPr>
        <p:txBody>
          <a:bodyPr/>
          <a:lstStyle/>
          <a:p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  <a:sym typeface="Symbol" panose="05050102010706020507" pitchFamily="18" charset="2"/>
              </a:rPr>
              <a:t>Chinese and Japanese no spaces between words:</a:t>
            </a:r>
          </a:p>
          <a:p>
            <a:pPr lvl="1"/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莎拉波娃现在居住在美国东南部的佛罗里达。</a:t>
            </a:r>
            <a:endParaRPr lang="en-US" altLang="ja-JP">
              <a:ea typeface="MS PGothic" panose="020B0600070205080204" pitchFamily="34" charset="-128"/>
              <a:sym typeface="Symbol" panose="05050102010706020507" pitchFamily="18" charset="2"/>
            </a:endParaRPr>
          </a:p>
          <a:p>
            <a:pPr lvl="1"/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莎拉波娃</a:t>
            </a:r>
            <a:r>
              <a:rPr lang="en-US" altLang="ja-JP">
                <a:ea typeface="MS PGothic" panose="020B0600070205080204" pitchFamily="34" charset="-128"/>
                <a:sym typeface="Symbol" panose="05050102010706020507" pitchFamily="18" charset="2"/>
              </a:rPr>
              <a:t>  </a:t>
            </a:r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现在</a:t>
            </a:r>
            <a:r>
              <a:rPr lang="en-US" altLang="ja-JP">
                <a:ea typeface="MS PGothic" panose="020B0600070205080204" pitchFamily="34" charset="-128"/>
                <a:sym typeface="Symbol" panose="05050102010706020507" pitchFamily="18" charset="2"/>
              </a:rPr>
              <a:t>   </a:t>
            </a:r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居住</a:t>
            </a:r>
            <a:r>
              <a:rPr lang="en-US" altLang="ja-JP">
                <a:ea typeface="MS PGothic" panose="020B0600070205080204" pitchFamily="34" charset="-128"/>
                <a:sym typeface="Symbol" panose="05050102010706020507" pitchFamily="18" charset="2"/>
              </a:rPr>
              <a:t>  </a:t>
            </a:r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在</a:t>
            </a:r>
            <a:r>
              <a:rPr lang="en-US" altLang="ja-JP">
                <a:ea typeface="MS PGothic" panose="020B0600070205080204" pitchFamily="34" charset="-128"/>
                <a:sym typeface="Symbol" panose="05050102010706020507" pitchFamily="18" charset="2"/>
              </a:rPr>
              <a:t>  </a:t>
            </a:r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美国</a:t>
            </a:r>
            <a:r>
              <a:rPr lang="en-US" altLang="ja-JP">
                <a:ea typeface="MS PGothic" panose="020B0600070205080204" pitchFamily="34" charset="-128"/>
                <a:sym typeface="Symbol" panose="05050102010706020507" pitchFamily="18" charset="2"/>
              </a:rPr>
              <a:t>   </a:t>
            </a:r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东南部</a:t>
            </a:r>
            <a:r>
              <a:rPr lang="en-US" altLang="ja-JP">
                <a:ea typeface="MS PGothic" panose="020B0600070205080204" pitchFamily="34" charset="-128"/>
                <a:sym typeface="Symbol" panose="05050102010706020507" pitchFamily="18" charset="2"/>
              </a:rPr>
              <a:t>     </a:t>
            </a:r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的</a:t>
            </a:r>
            <a:r>
              <a:rPr lang="en-US" altLang="ja-JP">
                <a:ea typeface="MS PGothic" panose="020B0600070205080204" pitchFamily="34" charset="-128"/>
                <a:sym typeface="Symbol" panose="05050102010706020507" pitchFamily="18" charset="2"/>
              </a:rPr>
              <a:t>  </a:t>
            </a:r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佛罗里达</a:t>
            </a:r>
          </a:p>
          <a:p>
            <a:pPr lvl="1"/>
            <a:r>
              <a:rPr lang="en-US" altLang="en-US">
                <a:solidFill>
                  <a:srgbClr val="595959"/>
                </a:solidFill>
                <a:sym typeface="Symbol" panose="05050102010706020507" pitchFamily="18" charset="2"/>
              </a:rPr>
              <a:t>Sharapova now  lives in    US    southeastern     Florida</a:t>
            </a:r>
          </a:p>
          <a:p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  <a:sym typeface="Symbol" panose="05050102010706020507" pitchFamily="18" charset="2"/>
              </a:rPr>
              <a:t>Further complicated in Japanese, with multiple alphabets intermingled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Dates/amounts in multiple formats</a:t>
            </a:r>
          </a:p>
        </p:txBody>
      </p:sp>
      <p:sp>
        <p:nvSpPr>
          <p:cNvPr id="44036" name="Text Box 1037">
            <a:extLst>
              <a:ext uri="{FF2B5EF4-FFF2-40B4-BE49-F238E27FC236}">
                <a16:creationId xmlns:a16="http://schemas.microsoft.com/office/drawing/2014/main" id="{2A57B75C-457E-43FB-91C1-7E876503E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876800"/>
            <a:ext cx="871696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spcBef>
                <a:spcPct val="20000"/>
              </a:spcBef>
              <a:buClr>
                <a:schemeClr val="tx1"/>
              </a:buClr>
              <a:buSzPct val="55000"/>
              <a:buFont typeface="Wingdings" panose="05000000000000000000" pitchFamily="2" charset="2"/>
              <a:buNone/>
            </a:pPr>
            <a:r>
              <a:rPr lang="ja-JP" altLang="en-US" sz="2100" b="1" i="1">
                <a:solidFill>
                  <a:srgbClr val="009900"/>
                </a:solidFill>
                <a:latin typeface="Tahoma" panose="020B0604030504040204" pitchFamily="34" charset="0"/>
              </a:rPr>
              <a:t>フォーチュン</a:t>
            </a:r>
            <a:r>
              <a:rPr lang="en-US" altLang="ja-JP" sz="2100" b="1" i="1">
                <a:solidFill>
                  <a:srgbClr val="009900"/>
                </a:solidFill>
                <a:latin typeface="Tahoma" panose="020B0604030504040204" pitchFamily="34" charset="0"/>
              </a:rPr>
              <a:t>500</a:t>
            </a:r>
            <a:r>
              <a:rPr lang="ja-JP" altLang="en-US" sz="2100" b="1" i="1">
                <a:solidFill>
                  <a:srgbClr val="009900"/>
                </a:solidFill>
                <a:latin typeface="Tahoma" panose="020B0604030504040204" pitchFamily="34" charset="0"/>
              </a:rPr>
              <a:t>社は情報不足のため時間あた</a:t>
            </a:r>
            <a:r>
              <a:rPr lang="en-US" altLang="ja-JP" sz="2100" b="1" i="1">
                <a:solidFill>
                  <a:srgbClr val="009900"/>
                </a:solidFill>
                <a:latin typeface="Tahoma" panose="020B0604030504040204" pitchFamily="34" charset="0"/>
              </a:rPr>
              <a:t>$500K(</a:t>
            </a:r>
            <a:r>
              <a:rPr lang="ja-JP" altLang="en-US" sz="2100" b="1" i="1">
                <a:solidFill>
                  <a:srgbClr val="009900"/>
                </a:solidFill>
                <a:latin typeface="Tahoma" panose="020B0604030504040204" pitchFamily="34" charset="0"/>
              </a:rPr>
              <a:t>約</a:t>
            </a:r>
            <a:r>
              <a:rPr lang="en-US" altLang="ja-JP" sz="2100" b="1" i="1">
                <a:solidFill>
                  <a:srgbClr val="009900"/>
                </a:solidFill>
                <a:latin typeface="Tahoma" panose="020B0604030504040204" pitchFamily="34" charset="0"/>
              </a:rPr>
              <a:t>6,000</a:t>
            </a:r>
            <a:r>
              <a:rPr lang="ja-JP" altLang="en-US" sz="2100" b="1" i="1">
                <a:solidFill>
                  <a:srgbClr val="009900"/>
                </a:solidFill>
                <a:latin typeface="Tahoma" panose="020B0604030504040204" pitchFamily="34" charset="0"/>
              </a:rPr>
              <a:t>万円</a:t>
            </a:r>
            <a:r>
              <a:rPr lang="en-US" altLang="ja-JP" sz="2100" b="1" i="1">
                <a:solidFill>
                  <a:srgbClr val="009900"/>
                </a:solidFill>
                <a:latin typeface="Tahoma" panose="020B0604030504040204" pitchFamily="34" charset="0"/>
              </a:rPr>
              <a:t>)</a:t>
            </a:r>
            <a:endParaRPr lang="en-US" altLang="en-US" sz="2100" b="1" i="1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grpSp>
        <p:nvGrpSpPr>
          <p:cNvPr id="44037" name="Group 1032">
            <a:extLst>
              <a:ext uri="{FF2B5EF4-FFF2-40B4-BE49-F238E27FC236}">
                <a16:creationId xmlns:a16="http://schemas.microsoft.com/office/drawing/2014/main" id="{748740E6-FDCA-4242-8607-2024E7F8AC6D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5486400"/>
            <a:ext cx="5334000" cy="338138"/>
            <a:chOff x="422" y="3792"/>
            <a:chExt cx="3360" cy="213"/>
          </a:xfrm>
        </p:grpSpPr>
        <p:sp>
          <p:nvSpPr>
            <p:cNvPr id="44051" name="Text Box 1028">
              <a:extLst>
                <a:ext uri="{FF2B5EF4-FFF2-40B4-BE49-F238E27FC236}">
                  <a16:creationId xmlns:a16="http://schemas.microsoft.com/office/drawing/2014/main" id="{8E240CC6-5E57-40C8-9D2D-CCF0B3E91A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" y="3792"/>
              <a:ext cx="640" cy="213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9900"/>
                  </a:solidFill>
                  <a:latin typeface="Tahoma" panose="020B0604030504040204" pitchFamily="34" charset="0"/>
                </a:rPr>
                <a:t>Katakana</a:t>
              </a:r>
            </a:p>
          </p:txBody>
        </p:sp>
        <p:sp>
          <p:nvSpPr>
            <p:cNvPr id="44052" name="Text Box 1029">
              <a:extLst>
                <a:ext uri="{FF2B5EF4-FFF2-40B4-BE49-F238E27FC236}">
                  <a16:creationId xmlns:a16="http://schemas.microsoft.com/office/drawing/2014/main" id="{B6A40A91-2B3F-4A02-81CD-EDE538EDBB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9" y="3792"/>
              <a:ext cx="623" cy="213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9900"/>
                  </a:solidFill>
                  <a:latin typeface="Tahoma" panose="020B0604030504040204" pitchFamily="34" charset="0"/>
                </a:rPr>
                <a:t>Hiragana</a:t>
              </a:r>
            </a:p>
          </p:txBody>
        </p:sp>
        <p:sp>
          <p:nvSpPr>
            <p:cNvPr id="44053" name="Text Box 1030">
              <a:extLst>
                <a:ext uri="{FF2B5EF4-FFF2-40B4-BE49-F238E27FC236}">
                  <a16:creationId xmlns:a16="http://schemas.microsoft.com/office/drawing/2014/main" id="{3D1D5A54-6234-4F69-BEA4-C9D0A95C3C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3" y="3792"/>
              <a:ext cx="394" cy="213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9900"/>
                  </a:solidFill>
                  <a:latin typeface="Tahoma" panose="020B0604030504040204" pitchFamily="34" charset="0"/>
                </a:rPr>
                <a:t>Kanji</a:t>
              </a:r>
            </a:p>
          </p:txBody>
        </p:sp>
        <p:sp>
          <p:nvSpPr>
            <p:cNvPr id="44054" name="Text Box 1031">
              <a:extLst>
                <a:ext uri="{FF2B5EF4-FFF2-40B4-BE49-F238E27FC236}">
                  <a16:creationId xmlns:a16="http://schemas.microsoft.com/office/drawing/2014/main" id="{99335371-A4C3-4419-B062-E72134B10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5" y="3792"/>
              <a:ext cx="507" cy="213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9900"/>
                  </a:solidFill>
                  <a:latin typeface="Tahoma" panose="020B0604030504040204" pitchFamily="34" charset="0"/>
                </a:rPr>
                <a:t>Romaji</a:t>
              </a:r>
            </a:p>
          </p:txBody>
        </p:sp>
      </p:grpSp>
      <p:sp>
        <p:nvSpPr>
          <p:cNvPr id="44038" name="Rectangle 1040">
            <a:extLst>
              <a:ext uri="{FF2B5EF4-FFF2-40B4-BE49-F238E27FC236}">
                <a16:creationId xmlns:a16="http://schemas.microsoft.com/office/drawing/2014/main" id="{D8183C21-6764-4E79-AF73-C2FA1A8E6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938713"/>
            <a:ext cx="1447800" cy="338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cxnSp>
        <p:nvCxnSpPr>
          <p:cNvPr id="44039" name="AutoShape 1041">
            <a:extLst>
              <a:ext uri="{FF2B5EF4-FFF2-40B4-BE49-F238E27FC236}">
                <a16:creationId xmlns:a16="http://schemas.microsoft.com/office/drawing/2014/main" id="{5CA1162A-AAB7-41C7-9B68-F0FCA5F0C31F}"/>
              </a:ext>
            </a:extLst>
          </p:cNvPr>
          <p:cNvCxnSpPr>
            <a:cxnSpLocks noChangeShapeType="1"/>
            <a:stCxn id="44051" idx="0"/>
            <a:endCxn id="44038" idx="2"/>
          </p:cNvCxnSpPr>
          <p:nvPr/>
        </p:nvCxnSpPr>
        <p:spPr bwMode="auto">
          <a:xfrm flipH="1" flipV="1">
            <a:off x="2857500" y="5276850"/>
            <a:ext cx="546100" cy="2095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0" name="Rectangle 1044">
            <a:extLst>
              <a:ext uri="{FF2B5EF4-FFF2-40B4-BE49-F238E27FC236}">
                <a16:creationId xmlns:a16="http://schemas.microsoft.com/office/drawing/2014/main" id="{23BB1077-A3CD-4DC0-B05E-DAA56912C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938713"/>
            <a:ext cx="533400" cy="338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cxnSp>
        <p:nvCxnSpPr>
          <p:cNvPr id="44041" name="AutoShape 1045">
            <a:extLst>
              <a:ext uri="{FF2B5EF4-FFF2-40B4-BE49-F238E27FC236}">
                <a16:creationId xmlns:a16="http://schemas.microsoft.com/office/drawing/2014/main" id="{C7C1B63F-4338-464A-937C-E7905E90BDBB}"/>
              </a:ext>
            </a:extLst>
          </p:cNvPr>
          <p:cNvCxnSpPr>
            <a:cxnSpLocks noChangeShapeType="1"/>
            <a:stCxn id="44052" idx="0"/>
            <a:endCxn id="44040" idx="2"/>
          </p:cNvCxnSpPr>
          <p:nvPr/>
        </p:nvCxnSpPr>
        <p:spPr bwMode="auto">
          <a:xfrm flipV="1">
            <a:off x="5100638" y="5276850"/>
            <a:ext cx="1033462" cy="2095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2" name="Rectangle 1046">
            <a:extLst>
              <a:ext uri="{FF2B5EF4-FFF2-40B4-BE49-F238E27FC236}">
                <a16:creationId xmlns:a16="http://schemas.microsoft.com/office/drawing/2014/main" id="{B0602D40-0D8B-4FFF-93B6-81B7946D4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938713"/>
            <a:ext cx="609600" cy="338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cxnSp>
        <p:nvCxnSpPr>
          <p:cNvPr id="44043" name="AutoShape 1047">
            <a:extLst>
              <a:ext uri="{FF2B5EF4-FFF2-40B4-BE49-F238E27FC236}">
                <a16:creationId xmlns:a16="http://schemas.microsoft.com/office/drawing/2014/main" id="{446847DB-A653-43A8-AC3A-318CD93460A3}"/>
              </a:ext>
            </a:extLst>
          </p:cNvPr>
          <p:cNvCxnSpPr>
            <a:cxnSpLocks noChangeShapeType="1"/>
            <a:stCxn id="44053" idx="0"/>
            <a:endCxn id="44042" idx="2"/>
          </p:cNvCxnSpPr>
          <p:nvPr/>
        </p:nvCxnSpPr>
        <p:spPr bwMode="auto">
          <a:xfrm flipV="1">
            <a:off x="6670675" y="5276850"/>
            <a:ext cx="34925" cy="20955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4" name="Rectangle 1048">
            <a:extLst>
              <a:ext uri="{FF2B5EF4-FFF2-40B4-BE49-F238E27FC236}">
                <a16:creationId xmlns:a16="http://schemas.microsoft.com/office/drawing/2014/main" id="{2A0C387C-1573-4CE0-82BF-DAED08C80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897438"/>
            <a:ext cx="228600" cy="339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cxnSp>
        <p:nvCxnSpPr>
          <p:cNvPr id="44045" name="AutoShape 1049">
            <a:extLst>
              <a:ext uri="{FF2B5EF4-FFF2-40B4-BE49-F238E27FC236}">
                <a16:creationId xmlns:a16="http://schemas.microsoft.com/office/drawing/2014/main" id="{7630506B-A615-4DBC-973A-2B277B90F3E2}"/>
              </a:ext>
            </a:extLst>
          </p:cNvPr>
          <p:cNvCxnSpPr>
            <a:cxnSpLocks noChangeShapeType="1"/>
            <a:stCxn id="44054" idx="0"/>
            <a:endCxn id="44044" idx="2"/>
          </p:cNvCxnSpPr>
          <p:nvPr/>
        </p:nvCxnSpPr>
        <p:spPr bwMode="auto">
          <a:xfrm flipV="1">
            <a:off x="7827963" y="5237163"/>
            <a:ext cx="439737" cy="24923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6" name="Text Box 1051">
            <a:extLst>
              <a:ext uri="{FF2B5EF4-FFF2-40B4-BE49-F238E27FC236}">
                <a16:creationId xmlns:a16="http://schemas.microsoft.com/office/drawing/2014/main" id="{260170C2-92BC-4541-BCA2-D5AA2C467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096000"/>
            <a:ext cx="4562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900"/>
                </a:solidFill>
                <a:latin typeface="Tahoma" panose="020B0604030504040204" pitchFamily="34" charset="0"/>
              </a:rPr>
              <a:t>End-user can express query entirely in hiragana!</a:t>
            </a:r>
          </a:p>
        </p:txBody>
      </p:sp>
      <p:grpSp>
        <p:nvGrpSpPr>
          <p:cNvPr id="44047" name="Group 1055">
            <a:extLst>
              <a:ext uri="{FF2B5EF4-FFF2-40B4-BE49-F238E27FC236}">
                <a16:creationId xmlns:a16="http://schemas.microsoft.com/office/drawing/2014/main" id="{8C4F4B1F-4452-4940-AFAE-99CE9D377C58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4724400"/>
            <a:ext cx="1447800" cy="228600"/>
            <a:chOff x="4176" y="3168"/>
            <a:chExt cx="912" cy="144"/>
          </a:xfrm>
        </p:grpSpPr>
        <p:sp>
          <p:nvSpPr>
            <p:cNvPr id="44049" name="Line 1053">
              <a:extLst>
                <a:ext uri="{FF2B5EF4-FFF2-40B4-BE49-F238E27FC236}">
                  <a16:creationId xmlns:a16="http://schemas.microsoft.com/office/drawing/2014/main" id="{4FDBA60A-1D9C-4D40-9B51-C9E1FCB9D6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31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4050" name="Line 1054">
              <a:extLst>
                <a:ext uri="{FF2B5EF4-FFF2-40B4-BE49-F238E27FC236}">
                  <a16:creationId xmlns:a16="http://schemas.microsoft.com/office/drawing/2014/main" id="{B595B74B-EE6B-4C7F-9F39-AD4611B261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3168"/>
              <a:ext cx="91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44048" name="TextBox 21">
            <a:extLst>
              <a:ext uri="{FF2B5EF4-FFF2-40B4-BE49-F238E27FC236}">
                <a16:creationId xmlns:a16="http://schemas.microsoft.com/office/drawing/2014/main" id="{41428739-0849-4E66-95C6-4F7B4F290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3063" y="6553200"/>
            <a:ext cx="24463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404040"/>
                </a:solidFill>
                <a:latin typeface="Tahoma" panose="020B0604030504040204" pitchFamily="34" charset="0"/>
              </a:rPr>
              <a:t>Slide from Chris Manning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6AE4456-890A-498C-B47F-B0D907DA5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Word Tokenization in Chinese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FB89C66-5A09-452D-9A46-633C579FB2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Words composed of characters</a:t>
            </a:r>
          </a:p>
          <a:p>
            <a:pPr>
              <a:defRPr/>
            </a:pPr>
            <a:r>
              <a:rPr lang="en-US"/>
              <a:t>Characters are generally 1 syllable and 1 morpheme.</a:t>
            </a:r>
          </a:p>
          <a:p>
            <a:pPr>
              <a:defRPr/>
            </a:pPr>
            <a:r>
              <a:rPr lang="en-US"/>
              <a:t>Average word is 2.4 characters long.</a:t>
            </a:r>
          </a:p>
          <a:p>
            <a:pPr>
              <a:defRPr/>
            </a:pPr>
            <a:r>
              <a:rPr lang="en-US"/>
              <a:t>Standard segmentation algorithm: </a:t>
            </a:r>
          </a:p>
          <a:p>
            <a:pPr lvl="1">
              <a:defRPr/>
            </a:pPr>
            <a:r>
              <a:rPr lang="en-US">
                <a:ea typeface="ＭＳ Ｐゴシック" charset="0"/>
              </a:rPr>
              <a:t>Maximum Matching </a:t>
            </a:r>
          </a:p>
          <a:p>
            <a:pPr lvl="2">
              <a:defRPr/>
            </a:pPr>
            <a:r>
              <a:rPr lang="en-US">
                <a:ea typeface="ＭＳ Ｐゴシック" charset="0"/>
              </a:rPr>
              <a:t>(also called Greedy)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6F2CAC0-B5E0-4265-9DED-94EFED5C91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8688" y="0"/>
            <a:ext cx="8469312" cy="7413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3600"/>
              <a:t>Maximum Matching Word Segmentation Algorithm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258D015-82EC-45E2-8A08-CADBC6FCC8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defRPr/>
            </a:pPr>
            <a:r>
              <a:rPr lang="en-US" altLang="en-US"/>
              <a:t>Given a wordlist of Chinese, and a string.</a:t>
            </a:r>
          </a:p>
          <a:p>
            <a:pPr marL="533400" indent="-533400">
              <a:buClr>
                <a:schemeClr val="tx1"/>
              </a:buClr>
              <a:buFont typeface="Arial" panose="020B0604020202020204" pitchFamily="34" charset="0"/>
              <a:buAutoNum type="arabicParenR"/>
              <a:defRPr/>
            </a:pPr>
            <a:r>
              <a:rPr lang="en-US" altLang="en-US"/>
              <a:t>Start a pointer at the beginning of the string</a:t>
            </a:r>
          </a:p>
          <a:p>
            <a:pPr marL="533400" indent="-533400">
              <a:buClr>
                <a:schemeClr val="tx1"/>
              </a:buClr>
              <a:buFont typeface="Arial" panose="020B0604020202020204" pitchFamily="34" charset="0"/>
              <a:buAutoNum type="arabicParenR"/>
              <a:defRPr/>
            </a:pPr>
            <a:r>
              <a:rPr lang="en-US" altLang="en-US"/>
              <a:t>Find the longest word in dictionary that matches the string starting at pointer</a:t>
            </a:r>
          </a:p>
          <a:p>
            <a:pPr marL="533400" indent="-533400">
              <a:buClr>
                <a:schemeClr val="tx1"/>
              </a:buClr>
              <a:buFont typeface="Arial" panose="020B0604020202020204" pitchFamily="34" charset="0"/>
              <a:buAutoNum type="arabicParenR"/>
              <a:defRPr/>
            </a:pPr>
            <a:r>
              <a:rPr lang="en-US" altLang="en-US"/>
              <a:t>Move the pointer over the word in string</a:t>
            </a:r>
          </a:p>
          <a:p>
            <a:pPr marL="533400" indent="-533400">
              <a:buClr>
                <a:schemeClr val="tx1"/>
              </a:buClr>
              <a:buFont typeface="Arial" panose="020B0604020202020204" pitchFamily="34" charset="0"/>
              <a:buAutoNum type="arabicParenR"/>
              <a:defRPr/>
            </a:pPr>
            <a:r>
              <a:rPr lang="en-US" altLang="en-US"/>
              <a:t>Go to 2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9A87997-F732-4179-AE07-906CC44AEF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dirty="0"/>
              <a:t>English failure example </a:t>
            </a:r>
            <a:r>
              <a:rPr lang="en-US" sz="2000" dirty="0"/>
              <a:t>(Palmer 00)</a:t>
            </a:r>
            <a:endParaRPr lang="en-US" dirty="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A412AD4-9E18-42D9-8268-B25A753424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0" y="1600200"/>
            <a:ext cx="8534400" cy="4953000"/>
          </a:xfrm>
        </p:spPr>
        <p:txBody>
          <a:bodyPr/>
          <a:lstStyle/>
          <a:p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the table down there</a:t>
            </a:r>
          </a:p>
          <a:p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thetabledownthere</a:t>
            </a:r>
          </a:p>
          <a:p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Theta bled own there</a:t>
            </a:r>
          </a:p>
          <a:p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But works astonishingly well in Chinese</a:t>
            </a:r>
          </a:p>
          <a:p>
            <a:pPr lvl="1"/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莎拉波娃现在居住在美国东南部的佛罗里达。</a:t>
            </a:r>
            <a:endParaRPr lang="en-US" altLang="ja-JP">
              <a:ea typeface="MS PGothic" panose="020B0600070205080204" pitchFamily="34" charset="-128"/>
              <a:sym typeface="Symbol" panose="05050102010706020507" pitchFamily="18" charset="2"/>
            </a:endParaRPr>
          </a:p>
          <a:p>
            <a:pPr lvl="1"/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莎拉波娃</a:t>
            </a:r>
            <a:r>
              <a:rPr lang="en-US" altLang="ja-JP">
                <a:ea typeface="MS PGothic" panose="020B0600070205080204" pitchFamily="34" charset="-128"/>
                <a:sym typeface="Symbol" panose="05050102010706020507" pitchFamily="18" charset="2"/>
              </a:rPr>
              <a:t>  </a:t>
            </a:r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现在</a:t>
            </a:r>
            <a:r>
              <a:rPr lang="en-US" altLang="ja-JP">
                <a:ea typeface="MS PGothic" panose="020B0600070205080204" pitchFamily="34" charset="-128"/>
                <a:sym typeface="Symbol" panose="05050102010706020507" pitchFamily="18" charset="2"/>
              </a:rPr>
              <a:t>   </a:t>
            </a:r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居住</a:t>
            </a:r>
            <a:r>
              <a:rPr lang="en-US" altLang="ja-JP">
                <a:ea typeface="MS PGothic" panose="020B0600070205080204" pitchFamily="34" charset="-128"/>
                <a:sym typeface="Symbol" panose="05050102010706020507" pitchFamily="18" charset="2"/>
              </a:rPr>
              <a:t>   </a:t>
            </a:r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在</a:t>
            </a:r>
            <a:r>
              <a:rPr lang="en-US" altLang="ja-JP">
                <a:ea typeface="MS PGothic" panose="020B0600070205080204" pitchFamily="34" charset="-128"/>
                <a:sym typeface="Symbol" panose="05050102010706020507" pitchFamily="18" charset="2"/>
              </a:rPr>
              <a:t>  </a:t>
            </a:r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美国</a:t>
            </a:r>
            <a:r>
              <a:rPr lang="en-US" altLang="ja-JP">
                <a:ea typeface="MS PGothic" panose="020B0600070205080204" pitchFamily="34" charset="-128"/>
                <a:sym typeface="Symbol" panose="05050102010706020507" pitchFamily="18" charset="2"/>
              </a:rPr>
              <a:t>   </a:t>
            </a:r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东南部</a:t>
            </a:r>
            <a:r>
              <a:rPr lang="en-US" altLang="ja-JP">
                <a:ea typeface="MS PGothic" panose="020B0600070205080204" pitchFamily="34" charset="-128"/>
                <a:sym typeface="Symbol" panose="05050102010706020507" pitchFamily="18" charset="2"/>
              </a:rPr>
              <a:t>     </a:t>
            </a:r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的</a:t>
            </a:r>
            <a:r>
              <a:rPr lang="en-US" altLang="ja-JP">
                <a:ea typeface="MS PGothic" panose="020B0600070205080204" pitchFamily="34" charset="-128"/>
                <a:sym typeface="Symbol" panose="05050102010706020507" pitchFamily="18" charset="2"/>
              </a:rPr>
              <a:t>  </a:t>
            </a:r>
            <a:r>
              <a:rPr lang="ja-JP" altLang="en-US">
                <a:ea typeface="MS PGothic" panose="020B0600070205080204" pitchFamily="34" charset="-128"/>
                <a:sym typeface="Symbol" panose="05050102010706020507" pitchFamily="18" charset="2"/>
              </a:rPr>
              <a:t>佛罗里达</a:t>
            </a:r>
            <a:endParaRPr lang="en-US" altLang="ja-JP">
              <a:ea typeface="MS PGothic" panose="020B0600070205080204" pitchFamily="34" charset="-128"/>
            </a:endParaRPr>
          </a:p>
          <a:p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Modern algorithms better still: </a:t>
            </a:r>
          </a:p>
          <a:p>
            <a:pPr lvl="1"/>
            <a:r>
              <a:rPr lang="en-US" altLang="en-US"/>
              <a:t>probabilistic segmentation</a:t>
            </a:r>
          </a:p>
          <a:p>
            <a:pPr lvl="1"/>
            <a:r>
              <a:rPr lang="en-US" altLang="en-US"/>
              <a:t>Using </a:t>
            </a:r>
            <a:r>
              <a:rPr lang="ja-JP" altLang="en-US">
                <a:ea typeface="MS PGothic" panose="020B0600070205080204" pitchFamily="34" charset="-128"/>
              </a:rPr>
              <a:t>“</a:t>
            </a:r>
            <a:r>
              <a:rPr lang="en-US" altLang="ja-JP">
                <a:ea typeface="MS PGothic" panose="020B0600070205080204" pitchFamily="34" charset="-128"/>
              </a:rPr>
              <a:t>sequence models</a:t>
            </a:r>
            <a:r>
              <a:rPr lang="ja-JP" altLang="en-US">
                <a:ea typeface="MS PGothic" panose="020B0600070205080204" pitchFamily="34" charset="-128"/>
              </a:rPr>
              <a:t>”</a:t>
            </a:r>
            <a:r>
              <a:rPr lang="en-US" altLang="ja-JP">
                <a:ea typeface="MS PGothic" panose="020B0600070205080204" pitchFamily="34" charset="-128"/>
              </a:rPr>
              <a:t> like HMMs</a:t>
            </a:r>
            <a:endParaRPr lang="en-US" altLang="en-US" sz="1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CE7CAC-D45B-45A8-9DA7-1BF0B41B46D8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2622550" y="1638300"/>
            <a:ext cx="9290050" cy="13716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Word Normalization and Stemming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37D6529-F7B6-4525-94E4-D0D3A2097AD2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CD2DE436-4701-4A27-B1AD-F990863ED2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Regular expressions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179BD856-2942-40ED-A4EA-2E6079F6C4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62200" y="2057400"/>
            <a:ext cx="8077200" cy="3543300"/>
          </a:xfrm>
        </p:spPr>
        <p:txBody>
          <a:bodyPr/>
          <a:lstStyle/>
          <a:p>
            <a:pPr>
              <a:defRPr/>
            </a:pPr>
            <a:r>
              <a:rPr lang="en-US" dirty="0"/>
              <a:t>A formal language for specifying text strings</a:t>
            </a:r>
          </a:p>
          <a:p>
            <a:pPr>
              <a:defRPr/>
            </a:pPr>
            <a:r>
              <a:rPr lang="en-US" dirty="0"/>
              <a:t>How can we search for any of these?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woodchuck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woodchucks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Woodchuck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Woodchucks</a:t>
            </a:r>
          </a:p>
          <a:p>
            <a:pPr marL="457200" lvl="1" indent="0">
              <a:buFont typeface="Wingdings" pitchFamily="2" charset="2"/>
              <a:buNone/>
              <a:defRPr/>
            </a:pPr>
            <a:endParaRPr lang="en-US" dirty="0">
              <a:ea typeface="ＭＳ Ｐゴシック" charset="0"/>
            </a:endParaRPr>
          </a:p>
          <a:p>
            <a:pPr>
              <a:defRPr/>
            </a:pPr>
            <a:endParaRPr lang="en-US" dirty="0"/>
          </a:p>
        </p:txBody>
      </p:sp>
      <p:pic>
        <p:nvPicPr>
          <p:cNvPr id="8196" name="Picture 1" descr="220px-Groundhog3.jpg">
            <a:extLst>
              <a:ext uri="{FF2B5EF4-FFF2-40B4-BE49-F238E27FC236}">
                <a16:creationId xmlns:a16="http://schemas.microsoft.com/office/drawing/2014/main" id="{F88D4061-40B0-4D62-8008-1A45D89D9C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048000"/>
            <a:ext cx="3657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050">
            <a:extLst>
              <a:ext uri="{FF2B5EF4-FFF2-40B4-BE49-F238E27FC236}">
                <a16:creationId xmlns:a16="http://schemas.microsoft.com/office/drawing/2014/main" id="{6311F810-627B-429E-8D65-BC56F431EB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Normalization</a:t>
            </a:r>
          </a:p>
        </p:txBody>
      </p:sp>
      <p:sp>
        <p:nvSpPr>
          <p:cNvPr id="35843" name="Rectangle 2051">
            <a:extLst>
              <a:ext uri="{FF2B5EF4-FFF2-40B4-BE49-F238E27FC236}">
                <a16:creationId xmlns:a16="http://schemas.microsoft.com/office/drawing/2014/main" id="{A8C74138-FAD1-44CD-AE81-251674D7F4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ym typeface="Symbol" panose="05050102010706020507" pitchFamily="18" charset="2"/>
              </a:rPr>
              <a:t>Need to </a:t>
            </a:r>
            <a:r>
              <a:rPr lang="ja-JP" altLang="en-US">
                <a:sym typeface="Symbol" panose="05050102010706020507" pitchFamily="18" charset="2"/>
              </a:rPr>
              <a:t>“</a:t>
            </a:r>
            <a:r>
              <a:rPr lang="en-US" altLang="ja-JP">
                <a:sym typeface="Symbol" panose="05050102010706020507" pitchFamily="18" charset="2"/>
              </a:rPr>
              <a:t>normalize</a:t>
            </a:r>
            <a:r>
              <a:rPr lang="ja-JP" altLang="en-US">
                <a:sym typeface="Symbol" panose="05050102010706020507" pitchFamily="18" charset="2"/>
              </a:rPr>
              <a:t>”</a:t>
            </a:r>
            <a:r>
              <a:rPr lang="en-US" altLang="ja-JP">
                <a:sym typeface="Symbol" panose="05050102010706020507" pitchFamily="18" charset="2"/>
              </a:rPr>
              <a:t> terms </a:t>
            </a:r>
          </a:p>
          <a:p>
            <a:pPr lvl="1">
              <a:defRPr/>
            </a:pPr>
            <a:r>
              <a:rPr lang="en-US" altLang="en-US">
                <a:sym typeface="Symbol" panose="05050102010706020507" pitchFamily="18" charset="2"/>
              </a:rPr>
              <a:t>For IR, indexed text &amp; query terms must have same form.</a:t>
            </a:r>
          </a:p>
          <a:p>
            <a:pPr lvl="2">
              <a:defRPr/>
            </a:pPr>
            <a:r>
              <a:rPr lang="en-US" altLang="en-US">
                <a:sym typeface="Symbol" panose="05050102010706020507" pitchFamily="18" charset="2"/>
              </a:rPr>
              <a:t>We want to match </a:t>
            </a:r>
            <a:r>
              <a:rPr lang="en-US" altLang="en-US" b="1" i="1">
                <a:sym typeface="Symbol" panose="05050102010706020507" pitchFamily="18" charset="2"/>
              </a:rPr>
              <a:t>U.S.A.</a:t>
            </a:r>
            <a:r>
              <a:rPr lang="en-US" altLang="en-US">
                <a:sym typeface="Symbol" panose="05050102010706020507" pitchFamily="18" charset="2"/>
              </a:rPr>
              <a:t> and </a:t>
            </a:r>
            <a:r>
              <a:rPr lang="en-US" altLang="en-US" b="1" i="1">
                <a:sym typeface="Symbol" panose="05050102010706020507" pitchFamily="18" charset="2"/>
              </a:rPr>
              <a:t>USA</a:t>
            </a:r>
            <a:endParaRPr lang="en-US" altLang="en-US">
              <a:sym typeface="Symbol" panose="05050102010706020507" pitchFamily="18" charset="2"/>
            </a:endParaRPr>
          </a:p>
          <a:p>
            <a:pPr>
              <a:defRPr/>
            </a:pPr>
            <a:r>
              <a:rPr lang="en-US" altLang="en-US">
                <a:sym typeface="Symbol" panose="05050102010706020507" pitchFamily="18" charset="2"/>
              </a:rPr>
              <a:t>We most commonly implicitly define equivalence classes of terms</a:t>
            </a:r>
          </a:p>
          <a:p>
            <a:pPr lvl="1">
              <a:defRPr/>
            </a:pPr>
            <a:r>
              <a:rPr lang="en-US" altLang="en-US">
                <a:sym typeface="Symbol" panose="05050102010706020507" pitchFamily="18" charset="2"/>
              </a:rPr>
              <a:t>e.g., by deleting periods in a term</a:t>
            </a:r>
          </a:p>
          <a:p>
            <a:pPr>
              <a:defRPr/>
            </a:pPr>
            <a:r>
              <a:rPr lang="en-US" altLang="en-US">
                <a:sym typeface="Symbol" panose="05050102010706020507" pitchFamily="18" charset="2"/>
              </a:rPr>
              <a:t>Alternative is to do asymmetric expansion:</a:t>
            </a:r>
          </a:p>
          <a:p>
            <a:pPr lvl="1">
              <a:defRPr/>
            </a:pPr>
            <a:r>
              <a:rPr lang="en-US" altLang="en-US" sz="1800">
                <a:sym typeface="Symbol" panose="05050102010706020507" pitchFamily="18" charset="2"/>
              </a:rPr>
              <a:t>Enter: </a:t>
            </a:r>
            <a:r>
              <a:rPr lang="en-US" altLang="en-US" sz="1800" b="1" i="1">
                <a:sym typeface="Symbol" panose="05050102010706020507" pitchFamily="18" charset="2"/>
              </a:rPr>
              <a:t>window</a:t>
            </a:r>
            <a:r>
              <a:rPr lang="en-US" altLang="en-US" sz="1800">
                <a:sym typeface="Symbol" panose="05050102010706020507" pitchFamily="18" charset="2"/>
              </a:rPr>
              <a:t>	Search: </a:t>
            </a:r>
            <a:r>
              <a:rPr lang="en-US" altLang="en-US" sz="1800" b="1" i="1">
                <a:sym typeface="Symbol" panose="05050102010706020507" pitchFamily="18" charset="2"/>
              </a:rPr>
              <a:t>window, windows</a:t>
            </a:r>
          </a:p>
          <a:p>
            <a:pPr lvl="1">
              <a:defRPr/>
            </a:pPr>
            <a:r>
              <a:rPr lang="en-US" altLang="en-US" sz="1800">
                <a:sym typeface="Symbol" panose="05050102010706020507" pitchFamily="18" charset="2"/>
              </a:rPr>
              <a:t>Enter: </a:t>
            </a:r>
            <a:r>
              <a:rPr lang="en-US" altLang="en-US" sz="1800" b="1" i="1">
                <a:sym typeface="Symbol" panose="05050102010706020507" pitchFamily="18" charset="2"/>
              </a:rPr>
              <a:t>windows</a:t>
            </a:r>
            <a:r>
              <a:rPr lang="en-US" altLang="en-US" sz="1800">
                <a:sym typeface="Symbol" panose="05050102010706020507" pitchFamily="18" charset="2"/>
              </a:rPr>
              <a:t>	Search: </a:t>
            </a:r>
            <a:r>
              <a:rPr lang="en-US" altLang="en-US" sz="1800" b="1" i="1">
                <a:sym typeface="Symbol" panose="05050102010706020507" pitchFamily="18" charset="2"/>
              </a:rPr>
              <a:t>Windows, windows, window</a:t>
            </a:r>
          </a:p>
          <a:p>
            <a:pPr lvl="1">
              <a:defRPr/>
            </a:pPr>
            <a:r>
              <a:rPr lang="en-US" altLang="en-US" sz="1800">
                <a:sym typeface="Symbol" panose="05050102010706020507" pitchFamily="18" charset="2"/>
              </a:rPr>
              <a:t>Enter: </a:t>
            </a:r>
            <a:r>
              <a:rPr lang="en-US" altLang="en-US" sz="1800" b="1" i="1">
                <a:sym typeface="Symbol" panose="05050102010706020507" pitchFamily="18" charset="2"/>
              </a:rPr>
              <a:t>Windows</a:t>
            </a:r>
            <a:r>
              <a:rPr lang="en-US" altLang="en-US" sz="1800">
                <a:sym typeface="Symbol" panose="05050102010706020507" pitchFamily="18" charset="2"/>
              </a:rPr>
              <a:t>	Search: </a:t>
            </a:r>
            <a:r>
              <a:rPr lang="en-US" altLang="en-US" sz="1800" b="1" i="1">
                <a:sym typeface="Symbol" panose="05050102010706020507" pitchFamily="18" charset="2"/>
              </a:rPr>
              <a:t>Windows</a:t>
            </a:r>
          </a:p>
          <a:p>
            <a:pPr>
              <a:defRPr/>
            </a:pPr>
            <a:r>
              <a:rPr lang="en-US" altLang="en-US" sz="2000">
                <a:sym typeface="Symbol" panose="05050102010706020507" pitchFamily="18" charset="2"/>
              </a:rPr>
              <a:t>Potentially more powerful, but less efficient</a:t>
            </a:r>
          </a:p>
          <a:p>
            <a:pPr lvl="1">
              <a:defRPr/>
            </a:pPr>
            <a:endParaRPr lang="en-US" altLang="en-US" sz="1800">
              <a:sym typeface="Symbol" panose="05050102010706020507" pitchFamily="18" charset="2"/>
            </a:endParaRPr>
          </a:p>
        </p:txBody>
      </p:sp>
      <p:sp>
        <p:nvSpPr>
          <p:cNvPr id="52228" name="TextBox 3">
            <a:extLst>
              <a:ext uri="{FF2B5EF4-FFF2-40B4-BE49-F238E27FC236}">
                <a16:creationId xmlns:a16="http://schemas.microsoft.com/office/drawing/2014/main" id="{57169DE4-F4D5-466B-ADEB-A6E848631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553200"/>
            <a:ext cx="24463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404040"/>
                </a:solidFill>
                <a:latin typeface="Tahoma" panose="020B0604030504040204" pitchFamily="34" charset="0"/>
              </a:rPr>
              <a:t>Slide from Chris Manning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>
            <a:extLst>
              <a:ext uri="{FF2B5EF4-FFF2-40B4-BE49-F238E27FC236}">
                <a16:creationId xmlns:a16="http://schemas.microsoft.com/office/drawing/2014/main" id="{ECFFE6DF-747C-4ED2-9E85-979855E4B7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Case folding</a:t>
            </a:r>
          </a:p>
        </p:txBody>
      </p:sp>
      <p:sp>
        <p:nvSpPr>
          <p:cNvPr id="36867" name="Rectangle 7">
            <a:extLst>
              <a:ext uri="{FF2B5EF4-FFF2-40B4-BE49-F238E27FC236}">
                <a16:creationId xmlns:a16="http://schemas.microsoft.com/office/drawing/2014/main" id="{2B6AA0DA-C1DA-4754-A9F0-C8592B12A5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For IR: Reduce all letters to lower case</a:t>
            </a:r>
          </a:p>
          <a:p>
            <a:pPr lvl="1">
              <a:defRPr/>
            </a:pPr>
            <a:r>
              <a:rPr lang="en-US" altLang="en-US"/>
              <a:t>exception: upper case in mid-sentence?</a:t>
            </a:r>
          </a:p>
          <a:p>
            <a:pPr lvl="2">
              <a:defRPr/>
            </a:pPr>
            <a:r>
              <a:rPr lang="en-US" altLang="en-US"/>
              <a:t>e.g., </a:t>
            </a:r>
            <a:r>
              <a:rPr lang="en-US" altLang="en-US" b="1" i="1"/>
              <a:t>General Motors</a:t>
            </a:r>
          </a:p>
          <a:p>
            <a:pPr lvl="2">
              <a:defRPr/>
            </a:pPr>
            <a:r>
              <a:rPr lang="en-US" altLang="en-US" b="1" i="1"/>
              <a:t>Fed</a:t>
            </a:r>
            <a:r>
              <a:rPr lang="en-US" altLang="en-US"/>
              <a:t> vs. </a:t>
            </a:r>
            <a:r>
              <a:rPr lang="en-US" altLang="en-US" b="1" i="1"/>
              <a:t>fed</a:t>
            </a:r>
          </a:p>
          <a:p>
            <a:pPr lvl="2">
              <a:defRPr/>
            </a:pPr>
            <a:r>
              <a:rPr lang="en-US" altLang="en-US" b="1" i="1"/>
              <a:t>SAIL</a:t>
            </a:r>
            <a:r>
              <a:rPr lang="en-US" altLang="en-US"/>
              <a:t> vs. </a:t>
            </a:r>
            <a:r>
              <a:rPr lang="en-US" altLang="en-US" b="1" i="1"/>
              <a:t>sail</a:t>
            </a:r>
          </a:p>
          <a:p>
            <a:pPr lvl="1">
              <a:defRPr/>
            </a:pPr>
            <a:r>
              <a:rPr lang="en-US" altLang="en-US"/>
              <a:t>Often best to lower case everything, since users will use lowercase regardless of </a:t>
            </a:r>
            <a:r>
              <a:rPr lang="ja-JP" altLang="en-US"/>
              <a:t>‘</a:t>
            </a:r>
            <a:r>
              <a:rPr lang="en-US" altLang="ja-JP"/>
              <a:t>correct</a:t>
            </a:r>
            <a:r>
              <a:rPr lang="ja-JP" altLang="en-US"/>
              <a:t>’</a:t>
            </a:r>
            <a:r>
              <a:rPr lang="en-US" altLang="ja-JP"/>
              <a:t> capitalization…</a:t>
            </a:r>
          </a:p>
          <a:p>
            <a:pPr>
              <a:defRPr/>
            </a:pPr>
            <a:r>
              <a:rPr lang="en-US" altLang="en-US"/>
              <a:t>For sentiment analysis, MT, Info extraction</a:t>
            </a:r>
          </a:p>
          <a:p>
            <a:pPr lvl="1">
              <a:defRPr/>
            </a:pPr>
            <a:r>
              <a:rPr lang="en-US" altLang="en-US"/>
              <a:t>Case is helpful (</a:t>
            </a:r>
            <a:r>
              <a:rPr lang="ja-JP" altLang="en-US"/>
              <a:t>“</a:t>
            </a:r>
            <a:r>
              <a:rPr lang="en-US" altLang="ja-JP"/>
              <a:t>US</a:t>
            </a:r>
            <a:r>
              <a:rPr lang="ja-JP" altLang="en-US"/>
              <a:t>”</a:t>
            </a:r>
            <a:r>
              <a:rPr lang="en-US" altLang="ja-JP"/>
              <a:t> versus </a:t>
            </a:r>
            <a:r>
              <a:rPr lang="ja-JP" altLang="en-US"/>
              <a:t>“</a:t>
            </a:r>
            <a:r>
              <a:rPr lang="en-US" altLang="ja-JP"/>
              <a:t>us</a:t>
            </a:r>
            <a:r>
              <a:rPr lang="ja-JP" altLang="en-US"/>
              <a:t>”</a:t>
            </a:r>
            <a:r>
              <a:rPr lang="en-US" altLang="ja-JP"/>
              <a:t> is important)</a:t>
            </a:r>
            <a:endParaRPr lang="en-US" altLang="en-US"/>
          </a:p>
        </p:txBody>
      </p:sp>
      <p:sp>
        <p:nvSpPr>
          <p:cNvPr id="53252" name="TextBox 3">
            <a:extLst>
              <a:ext uri="{FF2B5EF4-FFF2-40B4-BE49-F238E27FC236}">
                <a16:creationId xmlns:a16="http://schemas.microsoft.com/office/drawing/2014/main" id="{4758270D-B2C0-45F5-BE1B-9ACF1996A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570663"/>
            <a:ext cx="24463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404040"/>
                </a:solidFill>
                <a:latin typeface="Tahoma" panose="020B0604030504040204" pitchFamily="34" charset="0"/>
              </a:rPr>
              <a:t>Slide from Chris Manning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6F9905E-18EE-4D76-8561-7F5D02B7AB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Lemmatization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9D00D9A-B3EE-4A11-8CA3-B4197FFEE2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Reduce inflectional/variant forms to base form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en-US" i="1"/>
              <a:t>am, are,</a:t>
            </a:r>
            <a:r>
              <a:rPr lang="en-US" altLang="en-US"/>
              <a:t> </a:t>
            </a:r>
            <a:r>
              <a:rPr lang="en-US" altLang="en-US" i="1"/>
              <a:t>is </a:t>
            </a:r>
            <a:r>
              <a:rPr lang="en-US" altLang="en-US">
                <a:sym typeface="Symbol" panose="05050102010706020507" pitchFamily="18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be</a:t>
            </a:r>
            <a:endParaRPr lang="en-US" altLang="en-US"/>
          </a:p>
          <a:p>
            <a:pPr lvl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en-US" i="1"/>
              <a:t>car, cars, car's</a:t>
            </a:r>
            <a:r>
              <a:rPr lang="en-US" altLang="en-US"/>
              <a:t>, </a:t>
            </a:r>
            <a:r>
              <a:rPr lang="en-US" altLang="en-US" i="1"/>
              <a:t>cars'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car</a:t>
            </a: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en-US" i="1"/>
              <a:t>the boy's cars are different colors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the boy car be different color</a:t>
            </a: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en-US"/>
              <a:t>Lemmatization: find correct dictionary headword form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/>
              <a:t>Machine translation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/>
              <a:t>Spanish </a:t>
            </a:r>
            <a:r>
              <a:rPr lang="en-US" altLang="en-US">
                <a:solidFill>
                  <a:srgbClr val="A50021"/>
                </a:solidFill>
              </a:rPr>
              <a:t>quiero</a:t>
            </a:r>
            <a:r>
              <a:rPr lang="en-US" altLang="en-US"/>
              <a:t> (</a:t>
            </a:r>
            <a:r>
              <a:rPr lang="ja-JP" altLang="en-US"/>
              <a:t>‘</a:t>
            </a:r>
            <a:r>
              <a:rPr lang="en-US" altLang="ja-JP"/>
              <a:t>I want</a:t>
            </a:r>
            <a:r>
              <a:rPr lang="ja-JP" altLang="en-US"/>
              <a:t>’</a:t>
            </a:r>
            <a:r>
              <a:rPr lang="en-US" altLang="ja-JP"/>
              <a:t>), </a:t>
            </a:r>
            <a:r>
              <a:rPr lang="en-US" altLang="ja-JP">
                <a:solidFill>
                  <a:srgbClr val="A50021"/>
                </a:solidFill>
              </a:rPr>
              <a:t>quieres</a:t>
            </a:r>
            <a:r>
              <a:rPr lang="en-US" altLang="ja-JP"/>
              <a:t> (</a:t>
            </a:r>
            <a:r>
              <a:rPr lang="ja-JP" altLang="en-US"/>
              <a:t>‘</a:t>
            </a:r>
            <a:r>
              <a:rPr lang="en-US" altLang="ja-JP"/>
              <a:t>you want</a:t>
            </a:r>
            <a:r>
              <a:rPr lang="ja-JP" altLang="en-US"/>
              <a:t>’</a:t>
            </a:r>
            <a:r>
              <a:rPr lang="en-US" altLang="ja-JP"/>
              <a:t>) same lemma as </a:t>
            </a:r>
            <a:r>
              <a:rPr lang="en-US" altLang="ja-JP">
                <a:solidFill>
                  <a:srgbClr val="A50021"/>
                </a:solidFill>
              </a:rPr>
              <a:t>querer</a:t>
            </a:r>
            <a:r>
              <a:rPr lang="en-US" altLang="ja-JP"/>
              <a:t> </a:t>
            </a:r>
            <a:r>
              <a:rPr lang="ja-JP" altLang="en-US"/>
              <a:t>‘</a:t>
            </a:r>
            <a:r>
              <a:rPr lang="en-US" altLang="ja-JP"/>
              <a:t>want</a:t>
            </a:r>
            <a:r>
              <a:rPr lang="ja-JP" altLang="en-US"/>
              <a:t>’</a:t>
            </a:r>
            <a:endParaRPr lang="en-US" altLang="ja-JP"/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endParaRPr lang="en-US" altLang="en-US"/>
          </a:p>
        </p:txBody>
      </p:sp>
      <p:sp>
        <p:nvSpPr>
          <p:cNvPr id="54276" name="TextBox 3">
            <a:extLst>
              <a:ext uri="{FF2B5EF4-FFF2-40B4-BE49-F238E27FC236}">
                <a16:creationId xmlns:a16="http://schemas.microsoft.com/office/drawing/2014/main" id="{E0B07AD6-0A14-45CB-8F18-CBEBA5ACC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548438"/>
            <a:ext cx="24463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404040"/>
                </a:solidFill>
                <a:latin typeface="Tahoma" panose="020B0604030504040204" pitchFamily="34" charset="0"/>
              </a:rPr>
              <a:t>Slide from Chris Manning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21022F0B-07FF-4E17-A11C-C6CC718F64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Morphology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C778D26-50FC-4167-9055-2E74DE7A16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Morphemes: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smaller meaningful units that make up words</a:t>
            </a:r>
            <a:r>
              <a:rPr lang="en-US" b="1" dirty="0">
                <a:ea typeface="ＭＳ Ｐゴシック" charset="0"/>
              </a:rPr>
              <a:t>:</a:t>
            </a:r>
          </a:p>
          <a:p>
            <a:pPr lvl="1">
              <a:defRPr/>
            </a:pPr>
            <a:r>
              <a:rPr lang="en-US" dirty="0">
                <a:solidFill>
                  <a:srgbClr val="FF0000"/>
                </a:solidFill>
                <a:ea typeface="ＭＳ Ｐゴシック" charset="0"/>
              </a:rPr>
              <a:t>Stems</a:t>
            </a:r>
            <a:r>
              <a:rPr lang="en-US" dirty="0">
                <a:ea typeface="ＭＳ Ｐゴシック" charset="0"/>
              </a:rPr>
              <a:t>: The core meaning bearing units</a:t>
            </a:r>
          </a:p>
          <a:p>
            <a:pPr lvl="1">
              <a:defRPr/>
            </a:pPr>
            <a:r>
              <a:rPr lang="en-US" dirty="0">
                <a:solidFill>
                  <a:srgbClr val="FF0000"/>
                </a:solidFill>
                <a:ea typeface="ＭＳ Ｐゴシック" charset="0"/>
              </a:rPr>
              <a:t>Affixes</a:t>
            </a:r>
            <a:r>
              <a:rPr lang="en-US" dirty="0">
                <a:ea typeface="ＭＳ Ｐゴシック" charset="0"/>
              </a:rPr>
              <a:t>: Bits and pieces that adhere to stems to change their meanings and grammatical functions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F6E4614-66DA-4BCB-AD26-D011866952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Stemming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2DC1E7A-591F-4237-AA22-7C6A206EBB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698625"/>
            <a:ext cx="8001000" cy="4835525"/>
          </a:xfrm>
        </p:spPr>
        <p:txBody>
          <a:bodyPr/>
          <a:lstStyle/>
          <a:p>
            <a:pPr>
              <a:defRPr/>
            </a:pPr>
            <a:r>
              <a:rPr lang="en-US" altLang="en-US"/>
              <a:t>Reduce terms to their </a:t>
            </a:r>
            <a:r>
              <a:rPr lang="ja-JP" altLang="en-US"/>
              <a:t>“</a:t>
            </a:r>
            <a:r>
              <a:rPr lang="en-US" altLang="ja-JP"/>
              <a:t>roots</a:t>
            </a:r>
            <a:r>
              <a:rPr lang="ja-JP" altLang="en-US"/>
              <a:t>”</a:t>
            </a:r>
            <a:r>
              <a:rPr lang="en-US" altLang="ja-JP"/>
              <a:t> before indexing</a:t>
            </a:r>
          </a:p>
          <a:p>
            <a:pPr>
              <a:defRPr/>
            </a:pPr>
            <a:r>
              <a:rPr lang="ja-JP" altLang="en-US"/>
              <a:t>“</a:t>
            </a:r>
            <a:r>
              <a:rPr lang="en-US" altLang="ja-JP"/>
              <a:t>Stemming</a:t>
            </a:r>
            <a:r>
              <a:rPr lang="ja-JP" altLang="en-US"/>
              <a:t>”</a:t>
            </a:r>
            <a:r>
              <a:rPr lang="en-US" altLang="ja-JP"/>
              <a:t> is crude chopping of </a:t>
            </a:r>
            <a:r>
              <a:rPr lang="ja-JP" altLang="en-US"/>
              <a:t>“</a:t>
            </a:r>
            <a:r>
              <a:rPr lang="en-US" altLang="ja-JP"/>
              <a:t>affixes</a:t>
            </a:r>
            <a:r>
              <a:rPr lang="ja-JP" altLang="en-US"/>
              <a:t>”</a:t>
            </a:r>
            <a:endParaRPr lang="en-US" altLang="ja-JP"/>
          </a:p>
          <a:p>
            <a:pPr lvl="1">
              <a:defRPr/>
            </a:pPr>
            <a:r>
              <a:rPr lang="en-US" altLang="en-US"/>
              <a:t>language dependent</a:t>
            </a:r>
          </a:p>
          <a:p>
            <a:pPr lvl="1">
              <a:defRPr/>
            </a:pPr>
            <a:r>
              <a:rPr lang="en-US" altLang="en-US"/>
              <a:t>e.g., </a:t>
            </a:r>
            <a:r>
              <a:rPr lang="en-US" altLang="en-US" b="1" i="1"/>
              <a:t>automate(s), automatic, automation</a:t>
            </a:r>
            <a:r>
              <a:rPr lang="en-US" altLang="en-US"/>
              <a:t> all reduced to </a:t>
            </a:r>
            <a:r>
              <a:rPr lang="en-US" altLang="en-US" b="1" i="1"/>
              <a:t>automat</a:t>
            </a:r>
            <a:r>
              <a:rPr lang="en-US" altLang="en-US"/>
              <a:t>.</a:t>
            </a:r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84157C37-BE0D-479D-8D83-397BF1589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1875" y="1671638"/>
            <a:ext cx="1841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rgbClr val="009900"/>
              </a:solidFill>
              <a:latin typeface="Arial" panose="020B0604020202020204" pitchFamily="34" charset="0"/>
            </a:endParaRP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A2ABB2FA-74BC-43C7-9BF5-B756BD39C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648200"/>
            <a:ext cx="3581400" cy="1384300"/>
          </a:xfrm>
          <a:prstGeom prst="rect">
            <a:avLst/>
          </a:prstGeom>
          <a:gradFill rotWithShape="1">
            <a:gsLst>
              <a:gs pos="0">
                <a:srgbClr val="E8ECFF"/>
              </a:gs>
              <a:gs pos="64999">
                <a:srgbClr val="CBD4FF"/>
              </a:gs>
              <a:gs pos="100000">
                <a:srgbClr val="B7C4FF"/>
              </a:gs>
            </a:gsLst>
            <a:lin ang="5400000" scaled="1"/>
          </a:gradFill>
          <a:ln w="9525">
            <a:solidFill>
              <a:srgbClr val="A7B2F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en-US" sz="2100" b="1" i="1" dirty="0">
                <a:solidFill>
                  <a:srgbClr val="404040"/>
                </a:solidFill>
                <a:latin typeface="+mn-lt"/>
                <a:ea typeface="+mn-ea"/>
              </a:rPr>
              <a:t>for example compressed </a:t>
            </a:r>
          </a:p>
          <a:p>
            <a:pPr eaLnBrk="1" hangingPunct="1">
              <a:defRPr/>
            </a:pPr>
            <a:r>
              <a:rPr lang="en-US" sz="2100" b="1" i="1" dirty="0">
                <a:solidFill>
                  <a:srgbClr val="404040"/>
                </a:solidFill>
                <a:latin typeface="+mn-lt"/>
                <a:ea typeface="+mn-ea"/>
              </a:rPr>
              <a:t>and compression are both </a:t>
            </a:r>
          </a:p>
          <a:p>
            <a:pPr eaLnBrk="1" hangingPunct="1">
              <a:defRPr/>
            </a:pPr>
            <a:r>
              <a:rPr lang="en-US" sz="2100" b="1" i="1" dirty="0">
                <a:solidFill>
                  <a:srgbClr val="404040"/>
                </a:solidFill>
                <a:latin typeface="+mn-lt"/>
                <a:ea typeface="+mn-ea"/>
              </a:rPr>
              <a:t>accepted as equivalent to </a:t>
            </a:r>
          </a:p>
          <a:p>
            <a:pPr eaLnBrk="1" hangingPunct="1">
              <a:defRPr/>
            </a:pPr>
            <a:r>
              <a:rPr lang="en-US" sz="2100" b="1" i="1" dirty="0">
                <a:solidFill>
                  <a:srgbClr val="404040"/>
                </a:solidFill>
                <a:latin typeface="+mn-lt"/>
                <a:ea typeface="+mn-ea"/>
              </a:rPr>
              <a:t>compress</a:t>
            </a:r>
            <a:r>
              <a:rPr lang="en-US" sz="2100" b="1" dirty="0">
                <a:solidFill>
                  <a:srgbClr val="404040"/>
                </a:solidFill>
                <a:latin typeface="+mn-lt"/>
                <a:ea typeface="+mn-ea"/>
              </a:rPr>
              <a:t>.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72B823E7-9F4E-413E-8F68-984132FEA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25" y="4572000"/>
            <a:ext cx="3609975" cy="1524000"/>
          </a:xfrm>
          <a:prstGeom prst="rect">
            <a:avLst/>
          </a:prstGeom>
          <a:gradFill rotWithShape="1">
            <a:gsLst>
              <a:gs pos="0">
                <a:srgbClr val="E8ECFF"/>
              </a:gs>
              <a:gs pos="64999">
                <a:srgbClr val="CBD4FF"/>
              </a:gs>
              <a:gs pos="100000">
                <a:srgbClr val="B7C4FF"/>
              </a:gs>
            </a:gsLst>
            <a:lin ang="5400000" scaled="1"/>
          </a:gradFill>
          <a:ln w="9525">
            <a:solidFill>
              <a:srgbClr val="A7B2F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wrap="none"/>
          <a:lstStyle/>
          <a:p>
            <a:pPr eaLnBrk="1" hangingPunct="1">
              <a:defRPr/>
            </a:pPr>
            <a:r>
              <a:rPr lang="en-US" sz="2100" b="1">
                <a:solidFill>
                  <a:srgbClr val="404040"/>
                </a:solidFill>
                <a:latin typeface="+mn-lt"/>
                <a:ea typeface="+mn-ea"/>
              </a:rPr>
              <a:t>for exampl compress and</a:t>
            </a:r>
          </a:p>
          <a:p>
            <a:pPr eaLnBrk="1" hangingPunct="1">
              <a:defRPr/>
            </a:pPr>
            <a:r>
              <a:rPr lang="en-US" sz="2100" b="1">
                <a:solidFill>
                  <a:srgbClr val="404040"/>
                </a:solidFill>
                <a:latin typeface="+mn-lt"/>
                <a:ea typeface="+mn-ea"/>
              </a:rPr>
              <a:t>compress ar both accept</a:t>
            </a:r>
          </a:p>
          <a:p>
            <a:pPr eaLnBrk="1" hangingPunct="1">
              <a:defRPr/>
            </a:pPr>
            <a:r>
              <a:rPr lang="en-US" sz="2100" b="1">
                <a:solidFill>
                  <a:srgbClr val="404040"/>
                </a:solidFill>
                <a:latin typeface="+mn-lt"/>
                <a:ea typeface="+mn-ea"/>
              </a:rPr>
              <a:t>as equival to compress</a:t>
            </a:r>
          </a:p>
        </p:txBody>
      </p:sp>
      <p:sp>
        <p:nvSpPr>
          <p:cNvPr id="57351" name="AutoShape 7">
            <a:extLst>
              <a:ext uri="{FF2B5EF4-FFF2-40B4-BE49-F238E27FC236}">
                <a16:creationId xmlns:a16="http://schemas.microsoft.com/office/drawing/2014/main" id="{B6847062-3DF4-4F76-BA08-A29CD4D03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105400"/>
            <a:ext cx="304800" cy="48577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sp>
        <p:nvSpPr>
          <p:cNvPr id="57352" name="TextBox 7">
            <a:extLst>
              <a:ext uri="{FF2B5EF4-FFF2-40B4-BE49-F238E27FC236}">
                <a16:creationId xmlns:a16="http://schemas.microsoft.com/office/drawing/2014/main" id="{36A68A7C-6C33-4E21-9159-BAC0480FF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2738" y="6553200"/>
            <a:ext cx="24479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404040"/>
                </a:solidFill>
                <a:latin typeface="Tahoma" panose="020B0604030504040204" pitchFamily="34" charset="0"/>
              </a:rPr>
              <a:t>Slide from Chris Manning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6E44457E-6B51-4A3F-948F-6884E189B4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Porter</a:t>
            </a:r>
            <a:r>
              <a:rPr lang="ja-JP" altLang="en-US"/>
              <a:t>’</a:t>
            </a:r>
            <a:r>
              <a:rPr lang="en-US" altLang="ja-JP"/>
              <a:t>s algorithm</a:t>
            </a:r>
            <a:endParaRPr lang="en-US" alt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3EF6CDF-4A31-40D1-B74E-E94E213BBC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Commonest algorithm for stemming English</a:t>
            </a:r>
          </a:p>
          <a:p>
            <a:pPr>
              <a:defRPr/>
            </a:pPr>
            <a:r>
              <a:rPr lang="en-US" altLang="en-US"/>
              <a:t>A sequence of phases</a:t>
            </a:r>
          </a:p>
          <a:p>
            <a:pPr>
              <a:defRPr/>
            </a:pPr>
            <a:r>
              <a:rPr lang="en-US" altLang="en-US"/>
              <a:t>each phase consists of a set of rules</a:t>
            </a:r>
          </a:p>
          <a:p>
            <a:pPr lvl="1">
              <a:defRPr/>
            </a:pPr>
            <a:r>
              <a:rPr lang="en-US" altLang="en-US" i="1"/>
              <a:t>sses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 </a:t>
            </a:r>
            <a:r>
              <a:rPr lang="en-US" altLang="en-US" i="1">
                <a:sym typeface="Symbol" panose="05050102010706020507" pitchFamily="18" charset="2"/>
              </a:rPr>
              <a:t>ss</a:t>
            </a:r>
          </a:p>
          <a:p>
            <a:pPr lvl="1">
              <a:defRPr/>
            </a:pPr>
            <a:r>
              <a:rPr lang="en-US" altLang="en-US" i="1"/>
              <a:t>ies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 </a:t>
            </a:r>
            <a:r>
              <a:rPr lang="en-US" altLang="en-US" i="1">
                <a:sym typeface="Symbol" panose="05050102010706020507" pitchFamily="18" charset="2"/>
              </a:rPr>
              <a:t>i</a:t>
            </a:r>
          </a:p>
          <a:p>
            <a:pPr lvl="1">
              <a:defRPr/>
            </a:pPr>
            <a:r>
              <a:rPr lang="en-US" altLang="en-US" i="1"/>
              <a:t>ational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 </a:t>
            </a:r>
            <a:r>
              <a:rPr lang="en-US" altLang="en-US" i="1">
                <a:sym typeface="Symbol" panose="05050102010706020507" pitchFamily="18" charset="2"/>
              </a:rPr>
              <a:t>ate</a:t>
            </a:r>
          </a:p>
          <a:p>
            <a:pPr lvl="1">
              <a:defRPr/>
            </a:pPr>
            <a:r>
              <a:rPr lang="en-US" altLang="en-US" i="1"/>
              <a:t>tional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 </a:t>
            </a:r>
            <a:r>
              <a:rPr lang="en-US" altLang="en-US" i="1">
                <a:sym typeface="Symbol" panose="05050102010706020507" pitchFamily="18" charset="2"/>
              </a:rPr>
              <a:t>tion</a:t>
            </a:r>
          </a:p>
          <a:p>
            <a:pPr lvl="1">
              <a:defRPr/>
            </a:pPr>
            <a:r>
              <a:rPr lang="en-US" altLang="en-US">
                <a:sym typeface="Symbol" panose="05050102010706020507" pitchFamily="18" charset="2"/>
              </a:rPr>
              <a:t>Some rules only apply to multi-syllable words</a:t>
            </a:r>
            <a:endParaRPr lang="en-US" altLang="en-US" b="1" i="1">
              <a:sym typeface="Symbol" panose="05050102010706020507" pitchFamily="18" charset="2"/>
            </a:endParaRPr>
          </a:p>
          <a:p>
            <a:pPr lvl="2">
              <a:defRPr/>
            </a:pPr>
            <a:r>
              <a:rPr lang="en-US" altLang="en-US" i="1">
                <a:sym typeface="Symbol" panose="05050102010706020507" pitchFamily="18" charset="2"/>
              </a:rPr>
              <a:t>(syl &gt; 1) EMENT </a:t>
            </a:r>
            <a:r>
              <a:rPr lang="en-US" altLang="en-US">
                <a:sym typeface="Symbol" panose="05050102010706020507" pitchFamily="18" charset="2"/>
              </a:rPr>
              <a:t>→ ø</a:t>
            </a:r>
          </a:p>
          <a:p>
            <a:pPr lvl="2">
              <a:defRPr/>
            </a:pPr>
            <a:r>
              <a:rPr lang="en-US" altLang="en-US" i="1">
                <a:sym typeface="Symbol" panose="05050102010706020507" pitchFamily="18" charset="2"/>
              </a:rPr>
              <a:t>replacement</a:t>
            </a:r>
            <a:r>
              <a:rPr lang="en-US" altLang="en-US">
                <a:sym typeface="Symbol" panose="05050102010706020507" pitchFamily="18" charset="2"/>
              </a:rPr>
              <a:t> → </a:t>
            </a:r>
            <a:r>
              <a:rPr lang="en-US" altLang="en-US" i="1">
                <a:sym typeface="Symbol" panose="05050102010706020507" pitchFamily="18" charset="2"/>
              </a:rPr>
              <a:t>replac</a:t>
            </a:r>
          </a:p>
          <a:p>
            <a:pPr lvl="2">
              <a:defRPr/>
            </a:pPr>
            <a:r>
              <a:rPr lang="en-US" altLang="en-US" i="1">
                <a:sym typeface="Symbol" panose="05050102010706020507" pitchFamily="18" charset="2"/>
              </a:rPr>
              <a:t>cement </a:t>
            </a:r>
            <a:r>
              <a:rPr lang="en-US" altLang="en-US">
                <a:sym typeface="Symbol" panose="05050102010706020507" pitchFamily="18" charset="2"/>
              </a:rPr>
              <a:t> → </a:t>
            </a:r>
            <a:r>
              <a:rPr lang="en-US" altLang="en-US" i="1">
                <a:sym typeface="Symbol" panose="05050102010706020507" pitchFamily="18" charset="2"/>
              </a:rPr>
              <a:t>cement</a:t>
            </a:r>
          </a:p>
          <a:p>
            <a:pPr lvl="1">
              <a:defRPr/>
            </a:pPr>
            <a:endParaRPr lang="en-US" altLang="en-US" i="1">
              <a:sym typeface="Symbol" panose="05050102010706020507" pitchFamily="18" charset="2"/>
            </a:endParaRPr>
          </a:p>
          <a:p>
            <a:pPr lvl="1">
              <a:defRPr/>
            </a:pPr>
            <a:endParaRPr lang="en-US" altLang="en-US"/>
          </a:p>
          <a:p>
            <a:pPr>
              <a:defRPr/>
            </a:pPr>
            <a:endParaRPr lang="en-US" altLang="en-US"/>
          </a:p>
        </p:txBody>
      </p:sp>
      <p:sp>
        <p:nvSpPr>
          <p:cNvPr id="58372" name="TextBox 3">
            <a:extLst>
              <a:ext uri="{FF2B5EF4-FFF2-40B4-BE49-F238E27FC236}">
                <a16:creationId xmlns:a16="http://schemas.microsoft.com/office/drawing/2014/main" id="{7443C197-2BAE-4CA4-8251-CBD3BE526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5263" y="6553200"/>
            <a:ext cx="24463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404040"/>
                </a:solidFill>
                <a:latin typeface="Tahoma" panose="020B0604030504040204" pitchFamily="34" charset="0"/>
              </a:rPr>
              <a:t>Slide from Chris Manning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4F760FA8-6A9C-4EB5-875F-1D7631E3C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Porter</a:t>
            </a:r>
            <a:r>
              <a:rPr lang="ja-JP" altLang="en-US"/>
              <a:t>’</a:t>
            </a:r>
            <a:r>
              <a:rPr lang="en-US" altLang="ja-JP"/>
              <a:t>s algorithm</a:t>
            </a:r>
            <a:endParaRPr lang="en-US" alt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5D0CF10-55A6-4913-BA33-917FE6E3CA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143000"/>
            <a:ext cx="4876800" cy="333375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altLang="en-US" sz="2000" b="1"/>
              <a:t>   Step 1a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altLang="en-US" sz="1600" b="1">
                <a:latin typeface="Courier" charset="0"/>
              </a:rPr>
              <a:t>sses </a:t>
            </a:r>
            <a:r>
              <a:rPr lang="en-US" altLang="en-US" sz="1600" b="1">
                <a:latin typeface="Courier" charset="0"/>
                <a:sym typeface="Symbol" panose="05050102010706020507" pitchFamily="18" charset="2"/>
              </a:rPr>
              <a:t> ss	 </a:t>
            </a:r>
            <a:r>
              <a:rPr lang="en-US" altLang="en-US" sz="1600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caresses  caress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altLang="en-US" sz="1600" b="1">
                <a:latin typeface="Courier" charset="0"/>
              </a:rPr>
              <a:t>ies  </a:t>
            </a:r>
            <a:r>
              <a:rPr lang="en-US" altLang="en-US" sz="1600" b="1">
                <a:latin typeface="Courier" charset="0"/>
                <a:sym typeface="Symbol" panose="05050102010706020507" pitchFamily="18" charset="2"/>
              </a:rPr>
              <a:t> i	 </a:t>
            </a:r>
            <a:r>
              <a:rPr lang="en-US" altLang="en-US" sz="1600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ponies    poni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altLang="en-US" sz="1600" b="1">
                <a:latin typeface="Courier" charset="0"/>
                <a:sym typeface="Symbol" panose="05050102010706020507" pitchFamily="18" charset="2"/>
              </a:rPr>
              <a:t>ss    ss	 </a:t>
            </a:r>
            <a:r>
              <a:rPr lang="en-US" altLang="en-US" sz="1600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caress    caress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altLang="en-US" sz="1600" b="1">
                <a:latin typeface="Courier" charset="0"/>
                <a:sym typeface="Symbol" panose="05050102010706020507" pitchFamily="18" charset="2"/>
              </a:rPr>
              <a:t>s     </a:t>
            </a:r>
            <a:r>
              <a:rPr lang="en-US" altLang="en-US" sz="1600" b="1">
                <a:sym typeface="Symbol" panose="05050102010706020507" pitchFamily="18" charset="2"/>
              </a:rPr>
              <a:t>ø         </a:t>
            </a:r>
            <a:r>
              <a:rPr lang="en-US" altLang="en-US" sz="1600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cats       cat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en-US" sz="2000" b="1">
                <a:cs typeface="Calibri" panose="020F0502020204030204" pitchFamily="34" charset="0"/>
                <a:sym typeface="Symbol" panose="05050102010706020507" pitchFamily="18" charset="2"/>
              </a:rPr>
              <a:t>  Step 1b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altLang="en-US" sz="1600" b="1">
                <a:latin typeface="Courier" charset="0"/>
                <a:sym typeface="Symbol" panose="05050102010706020507" pitchFamily="18" charset="2"/>
              </a:rPr>
              <a:t>(*v*)ing  </a:t>
            </a:r>
            <a:r>
              <a:rPr lang="en-US" altLang="en-US" sz="1600" b="1">
                <a:sym typeface="Symbol" panose="05050102010706020507" pitchFamily="18" charset="2"/>
              </a:rPr>
              <a:t>ø    </a:t>
            </a:r>
            <a:r>
              <a:rPr lang="en-US" altLang="en-US" sz="1600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walking    walk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altLang="en-US" sz="1600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              sing       sing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altLang="en-US" sz="1600" b="1">
                <a:latin typeface="Courier" charset="0"/>
                <a:sym typeface="Symbol" panose="05050102010706020507" pitchFamily="18" charset="2"/>
              </a:rPr>
              <a:t>(*v*)ed   </a:t>
            </a:r>
            <a:r>
              <a:rPr lang="en-US" altLang="en-US" sz="1600" b="1">
                <a:sym typeface="Symbol" panose="05050102010706020507" pitchFamily="18" charset="2"/>
              </a:rPr>
              <a:t>ø    </a:t>
            </a:r>
            <a:r>
              <a:rPr lang="en-US" altLang="en-US" sz="1600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plastered  plaster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altLang="en-US" sz="1800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…</a:t>
            </a:r>
          </a:p>
          <a:p>
            <a:pPr marL="0" indent="0">
              <a:defRPr/>
            </a:pPr>
            <a:endParaRPr lang="en-US" altLang="en-US" sz="2200" b="1">
              <a:latin typeface="Courier" charset="0"/>
              <a:sym typeface="Symbol" panose="05050102010706020507" pitchFamily="18" charset="2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42C169A-5E2F-4959-998E-F28D747C8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962400"/>
            <a:ext cx="487680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CC0000"/>
              </a:buClr>
              <a:buFont typeface="Times" panose="02020603050405020304" pitchFamily="18" charset="0"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   Step 2 (for long stems)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None/>
            </a:pPr>
            <a:r>
              <a:rPr lang="en-US" altLang="en-US" b="1">
                <a:latin typeface="Courier" charset="0"/>
              </a:rPr>
              <a:t>ational</a:t>
            </a:r>
            <a:r>
              <a:rPr lang="en-US" altLang="en-US" b="1">
                <a:latin typeface="Courier" charset="0"/>
                <a:sym typeface="Symbol" panose="05050102010706020507" pitchFamily="18" charset="2"/>
              </a:rPr>
              <a:t> ate </a:t>
            </a:r>
            <a:r>
              <a:rPr lang="en-US" altLang="en-US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relational relate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None/>
            </a:pPr>
            <a:r>
              <a:rPr lang="en-US" altLang="en-US" b="1">
                <a:latin typeface="Courier" charset="0"/>
              </a:rPr>
              <a:t>izer</a:t>
            </a:r>
            <a:r>
              <a:rPr lang="en-US" altLang="en-US" b="1">
                <a:latin typeface="Courier" charset="0"/>
                <a:sym typeface="Symbol" panose="05050102010706020507" pitchFamily="18" charset="2"/>
              </a:rPr>
              <a:t> ize	  </a:t>
            </a:r>
            <a:r>
              <a:rPr lang="en-US" altLang="en-US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digitizer  digitize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None/>
            </a:pPr>
            <a:r>
              <a:rPr lang="en-US" altLang="en-US" b="1">
                <a:latin typeface="Courier" charset="0"/>
                <a:sym typeface="Symbol" panose="05050102010706020507" pitchFamily="18" charset="2"/>
              </a:rPr>
              <a:t>ator ate	  </a:t>
            </a:r>
            <a:r>
              <a:rPr lang="en-US" altLang="en-US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operator   operate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None/>
            </a:pPr>
            <a:r>
              <a:rPr lang="en-US" altLang="en-US" b="1">
                <a:latin typeface="Courier" charset="0"/>
                <a:sym typeface="Symbol" panose="05050102010706020507" pitchFamily="18" charset="2"/>
              </a:rPr>
              <a:t>…</a:t>
            </a:r>
            <a:endParaRPr lang="en-US" altLang="en-US" b="1">
              <a:solidFill>
                <a:srgbClr val="425BFF"/>
              </a:solidFill>
              <a:latin typeface="Courier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20000"/>
              </a:spcBef>
              <a:buClr>
                <a:srgbClr val="CC0000"/>
              </a:buClr>
              <a:buFont typeface="Times" panose="02020603050405020304" pitchFamily="18" charset="0"/>
              <a:buNone/>
            </a:pPr>
            <a:r>
              <a:rPr lang="en-US" altLang="en-US" sz="2000" b="1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   Step 3 (for longer stems)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None/>
            </a:pPr>
            <a:r>
              <a:rPr lang="en-US" altLang="en-US" b="1">
                <a:latin typeface="Courier" charset="0"/>
                <a:sym typeface="Symbol" panose="05050102010706020507" pitchFamily="18" charset="2"/>
              </a:rPr>
              <a:t>al     </a:t>
            </a:r>
            <a:r>
              <a:rPr lang="en-US" altLang="en-US" b="1">
                <a:latin typeface="Arial" panose="020B0604020202020204" pitchFamily="34" charset="0"/>
                <a:sym typeface="Symbol" panose="05050102010706020507" pitchFamily="18" charset="2"/>
              </a:rPr>
              <a:t>ø      </a:t>
            </a:r>
            <a:r>
              <a:rPr lang="en-US" altLang="en-US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revival     reviv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None/>
            </a:pPr>
            <a:r>
              <a:rPr lang="en-US" altLang="en-US" b="1">
                <a:latin typeface="Courier" charset="0"/>
                <a:sym typeface="Symbol" panose="05050102010706020507" pitchFamily="18" charset="2"/>
              </a:rPr>
              <a:t>able   </a:t>
            </a:r>
            <a:r>
              <a:rPr lang="en-US" altLang="en-US" b="1">
                <a:latin typeface="Arial" panose="020B0604020202020204" pitchFamily="34" charset="0"/>
                <a:sym typeface="Symbol" panose="05050102010706020507" pitchFamily="18" charset="2"/>
              </a:rPr>
              <a:t>ø      </a:t>
            </a:r>
            <a:r>
              <a:rPr lang="en-US" altLang="en-US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adjustable  adjust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None/>
            </a:pPr>
            <a:r>
              <a:rPr lang="en-US" altLang="en-US" b="1">
                <a:latin typeface="Courier" charset="0"/>
                <a:sym typeface="Symbol" panose="05050102010706020507" pitchFamily="18" charset="2"/>
              </a:rPr>
              <a:t>ate    ø  </a:t>
            </a:r>
            <a:r>
              <a:rPr lang="en-US" altLang="en-US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activate    activ</a:t>
            </a:r>
          </a:p>
          <a:p>
            <a:pPr lvl="1" eaLnBrk="1" hangingPunct="1">
              <a:spcBef>
                <a:spcPct val="20000"/>
              </a:spcBef>
              <a:buClr>
                <a:schemeClr val="tx1"/>
              </a:buClr>
              <a:buFont typeface="Times" panose="02020603050405020304" pitchFamily="18" charset="0"/>
              <a:buNone/>
            </a:pPr>
            <a:r>
              <a:rPr lang="en-US" altLang="en-US" b="1">
                <a:latin typeface="Courier" charset="0"/>
                <a:sym typeface="Symbol" panose="05050102010706020507" pitchFamily="18" charset="2"/>
              </a:rPr>
              <a:t>…</a:t>
            </a:r>
            <a:endParaRPr lang="en-US" altLang="en-US" b="1">
              <a:solidFill>
                <a:srgbClr val="425BFF"/>
              </a:solidFill>
              <a:latin typeface="Courier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20000"/>
              </a:spcBef>
              <a:buClr>
                <a:srgbClr val="CC0000"/>
              </a:buClr>
              <a:buFont typeface="Times" panose="02020603050405020304" pitchFamily="18" charset="0"/>
              <a:buChar char="•"/>
            </a:pPr>
            <a:endParaRPr lang="en-US" altLang="en-US" sz="2200" b="1">
              <a:latin typeface="Courier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988CD-CCEE-4891-9B5A-B902447A5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Viewing morphology in a corpus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66C5C-8A48-4BEA-8EF6-47ADBC512A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62200" y="2667000"/>
            <a:ext cx="8077200" cy="1219200"/>
          </a:xfrm>
        </p:spPr>
        <p:txBody>
          <a:bodyPr/>
          <a:lstStyle/>
          <a:p>
            <a:pPr marL="457200" lvl="1" indent="0">
              <a:buFont typeface="Wingdings" pitchFamily="2" charset="2"/>
              <a:buNone/>
            </a:pPr>
            <a:r>
              <a:rPr lang="en-US" altLang="en-US" sz="2800" b="1">
                <a:latin typeface="Courier" charset="0"/>
                <a:sym typeface="Symbol" panose="05050102010706020507" pitchFamily="18" charset="2"/>
              </a:rPr>
              <a:t>(*v*)ing  </a:t>
            </a:r>
            <a:r>
              <a:rPr lang="en-US" altLang="en-US" sz="2800" b="1">
                <a:sym typeface="Symbol" panose="05050102010706020507" pitchFamily="18" charset="2"/>
              </a:rPr>
              <a:t>ø    </a:t>
            </a:r>
            <a:r>
              <a:rPr lang="en-US" altLang="en-US" sz="2800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walking    walk</a:t>
            </a:r>
          </a:p>
          <a:p>
            <a:pPr marL="457200" lvl="1" indent="0">
              <a:buFont typeface="Wingdings" pitchFamily="2" charset="2"/>
              <a:buNone/>
            </a:pPr>
            <a:r>
              <a:rPr lang="en-US" altLang="en-US" sz="2800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              sing       sing</a:t>
            </a:r>
          </a:p>
          <a:p>
            <a:pPr marL="457200" lvl="1" indent="0">
              <a:buFont typeface="Wingdings" pitchFamily="2" charset="2"/>
              <a:buNone/>
            </a:pPr>
            <a:endParaRPr lang="en-US" altLang="en-US" sz="1600" b="1">
              <a:solidFill>
                <a:srgbClr val="425BFF"/>
              </a:solidFill>
              <a:latin typeface="Courier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0C54B-D60E-41C7-A0D3-01916E8F3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Viewing morphology in a corpus</a:t>
            </a:r>
            <a:br>
              <a:rPr lang="en-US" altLang="en-US"/>
            </a:br>
            <a:r>
              <a:rPr lang="en-US" altLang="en-US"/>
              <a:t>Why only strip –ing if there is a vowel?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4BE11-BB06-4784-9188-D52804FE6E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16150" y="1524000"/>
            <a:ext cx="8077200" cy="762000"/>
          </a:xfrm>
        </p:spPr>
        <p:txBody>
          <a:bodyPr/>
          <a:lstStyle/>
          <a:p>
            <a:pPr marL="457200" lvl="1" indent="0">
              <a:buFont typeface="Wingdings" pitchFamily="2" charset="2"/>
              <a:buNone/>
            </a:pPr>
            <a:r>
              <a:rPr lang="en-US" altLang="en-US" sz="1600" b="1">
                <a:latin typeface="Courier" charset="0"/>
                <a:sym typeface="Symbol" panose="05050102010706020507" pitchFamily="18" charset="2"/>
              </a:rPr>
              <a:t>(*v*)ing  </a:t>
            </a:r>
            <a:r>
              <a:rPr lang="en-US" altLang="en-US" sz="1600" b="1">
                <a:sym typeface="Symbol" panose="05050102010706020507" pitchFamily="18" charset="2"/>
              </a:rPr>
              <a:t>ø    </a:t>
            </a:r>
            <a:r>
              <a:rPr lang="en-US" altLang="en-US" sz="1600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walking    walk</a:t>
            </a:r>
          </a:p>
          <a:p>
            <a:pPr marL="457200" lvl="1" indent="0">
              <a:buFont typeface="Wingdings" pitchFamily="2" charset="2"/>
              <a:buNone/>
            </a:pPr>
            <a:r>
              <a:rPr lang="en-US" altLang="en-US" sz="1600" b="1">
                <a:solidFill>
                  <a:srgbClr val="425BFF"/>
                </a:solidFill>
                <a:latin typeface="Courier" charset="0"/>
                <a:sym typeface="Symbol" panose="05050102010706020507" pitchFamily="18" charset="2"/>
              </a:rPr>
              <a:t>              sing       sing</a:t>
            </a:r>
          </a:p>
          <a:p>
            <a:pPr marL="457200" lvl="1" indent="0">
              <a:buFont typeface="Wingdings" pitchFamily="2" charset="2"/>
              <a:buNone/>
            </a:pPr>
            <a:endParaRPr lang="en-US" altLang="en-US" sz="1600" b="1">
              <a:solidFill>
                <a:srgbClr val="425BFF"/>
              </a:solidFill>
              <a:latin typeface="Courier" charset="0"/>
              <a:sym typeface="Symbol" panose="05050102010706020507" pitchFamily="18" charset="2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53A307C-3172-4470-A53F-429D742F9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0513" y="3124200"/>
            <a:ext cx="9107487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Times" panose="02020603050405020304" pitchFamily="18" charset="0"/>
              <a:buNone/>
            </a:pPr>
            <a:r>
              <a:rPr lang="en-US" altLang="en-US" sz="1400" b="1">
                <a:latin typeface="Courier" charset="0"/>
              </a:rPr>
              <a:t>tr -sc 'A-Za-z' '\n' &lt; shakes.txt | grep </a:t>
            </a:r>
            <a:r>
              <a:rPr lang="ja-JP" altLang="en-US" sz="1400" b="1">
                <a:latin typeface="Courier" charset="0"/>
              </a:rPr>
              <a:t>’</a:t>
            </a:r>
            <a:r>
              <a:rPr lang="en-US" altLang="ja-JP" sz="1400" b="1">
                <a:latin typeface="Courier" charset="0"/>
              </a:rPr>
              <a:t>ing$' | sort | uniq -c | sort –nr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Times" panose="02020603050405020304" pitchFamily="18" charset="0"/>
              <a:buNone/>
            </a:pPr>
            <a:endParaRPr lang="en-US" altLang="en-US" sz="1400" b="1">
              <a:latin typeface="Courier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Times" panose="02020603050405020304" pitchFamily="18" charset="0"/>
              <a:buNone/>
            </a:pPr>
            <a:endParaRPr lang="en-US" altLang="en-US" sz="1400" b="1">
              <a:latin typeface="Courier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Times" panose="02020603050405020304" pitchFamily="18" charset="0"/>
              <a:buNone/>
            </a:pPr>
            <a:endParaRPr lang="en-US" altLang="en-US" sz="1400" b="1">
              <a:latin typeface="Courier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Times" panose="02020603050405020304" pitchFamily="18" charset="0"/>
              <a:buNone/>
            </a:pPr>
            <a:endParaRPr lang="en-US" altLang="en-US" sz="1400" b="1">
              <a:latin typeface="Courier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Times" panose="02020603050405020304" pitchFamily="18" charset="0"/>
              <a:buNone/>
            </a:pPr>
            <a:endParaRPr lang="en-US" altLang="en-US" sz="1400" b="1">
              <a:solidFill>
                <a:srgbClr val="CED4FF"/>
              </a:solidFill>
              <a:latin typeface="Courier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Times" panose="02020603050405020304" pitchFamily="18" charset="0"/>
              <a:buNone/>
            </a:pPr>
            <a:endParaRPr lang="en-US" altLang="en-US" sz="1400" b="1">
              <a:latin typeface="Courier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Times" panose="02020603050405020304" pitchFamily="18" charset="0"/>
              <a:buNone/>
            </a:pPr>
            <a:endParaRPr lang="en-US" altLang="en-US" sz="1400" b="1">
              <a:latin typeface="Courier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Times" panose="02020603050405020304" pitchFamily="18" charset="0"/>
              <a:buNone/>
            </a:pPr>
            <a:endParaRPr lang="en-US" altLang="en-US" sz="1400" b="1">
              <a:latin typeface="Courier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 typeface="Times" panose="02020603050405020304" pitchFamily="18" charset="0"/>
              <a:buNone/>
            </a:pPr>
            <a:r>
              <a:rPr lang="en-US" altLang="en-US" sz="1300" b="1">
                <a:latin typeface="Courier" charset="0"/>
              </a:rPr>
              <a:t>tr -sc 'A-Za-z' '\n' &lt; shakes.txt | grep '[aeiou].*ing$' | sort | uniq -c | sort –nr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8DC8DC-956C-494E-8BFA-226514175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429000"/>
            <a:ext cx="1385888" cy="17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200">
                <a:solidFill>
                  <a:srgbClr val="009900"/>
                </a:solidFill>
                <a:latin typeface="Courier" charset="0"/>
              </a:rPr>
              <a:t>548 being</a:t>
            </a:r>
          </a:p>
          <a:p>
            <a:pPr>
              <a:lnSpc>
                <a:spcPct val="90000"/>
              </a:lnSpc>
            </a:pPr>
            <a:r>
              <a:rPr lang="en-US" altLang="en-US" sz="1200">
                <a:solidFill>
                  <a:srgbClr val="A6A6A6"/>
                </a:solidFill>
                <a:latin typeface="Courier" charset="0"/>
              </a:rPr>
              <a:t>541 nothing</a:t>
            </a:r>
          </a:p>
          <a:p>
            <a:pPr>
              <a:lnSpc>
                <a:spcPct val="90000"/>
              </a:lnSpc>
            </a:pPr>
            <a:r>
              <a:rPr lang="en-US" altLang="en-US" sz="1200">
                <a:solidFill>
                  <a:srgbClr val="A6A6A6"/>
                </a:solidFill>
                <a:latin typeface="Courier" charset="0"/>
              </a:rPr>
              <a:t>152 something</a:t>
            </a:r>
          </a:p>
          <a:p>
            <a:pPr>
              <a:lnSpc>
                <a:spcPct val="90000"/>
              </a:lnSpc>
            </a:pPr>
            <a:r>
              <a:rPr lang="en-US" altLang="en-US" sz="1200">
                <a:solidFill>
                  <a:srgbClr val="009900"/>
                </a:solidFill>
                <a:latin typeface="Courier" charset="0"/>
              </a:rPr>
              <a:t>145 coming</a:t>
            </a:r>
          </a:p>
          <a:p>
            <a:pPr>
              <a:lnSpc>
                <a:spcPct val="90000"/>
              </a:lnSpc>
            </a:pPr>
            <a:r>
              <a:rPr lang="en-US" altLang="en-US" sz="1200">
                <a:solidFill>
                  <a:srgbClr val="A6A6A6"/>
                </a:solidFill>
                <a:latin typeface="Courier" charset="0"/>
              </a:rPr>
              <a:t>130 morning</a:t>
            </a:r>
          </a:p>
          <a:p>
            <a:pPr>
              <a:lnSpc>
                <a:spcPct val="90000"/>
              </a:lnSpc>
            </a:pPr>
            <a:r>
              <a:rPr lang="en-US" altLang="en-US" sz="1200">
                <a:solidFill>
                  <a:srgbClr val="009900"/>
                </a:solidFill>
                <a:latin typeface="Courier" charset="0"/>
              </a:rPr>
              <a:t>122 having</a:t>
            </a:r>
          </a:p>
          <a:p>
            <a:pPr>
              <a:lnSpc>
                <a:spcPct val="90000"/>
              </a:lnSpc>
            </a:pPr>
            <a:r>
              <a:rPr lang="en-US" altLang="en-US" sz="1200">
                <a:solidFill>
                  <a:srgbClr val="009900"/>
                </a:solidFill>
                <a:latin typeface="Courier" charset="0"/>
              </a:rPr>
              <a:t>120 living</a:t>
            </a:r>
          </a:p>
          <a:p>
            <a:pPr>
              <a:lnSpc>
                <a:spcPct val="90000"/>
              </a:lnSpc>
            </a:pPr>
            <a:r>
              <a:rPr lang="en-US" altLang="en-US" sz="1200">
                <a:solidFill>
                  <a:srgbClr val="009900"/>
                </a:solidFill>
                <a:latin typeface="Courier" charset="0"/>
              </a:rPr>
              <a:t>117 loving</a:t>
            </a:r>
          </a:p>
          <a:p>
            <a:pPr>
              <a:lnSpc>
                <a:spcPct val="90000"/>
              </a:lnSpc>
            </a:pPr>
            <a:r>
              <a:rPr lang="en-US" altLang="en-US" sz="1200">
                <a:solidFill>
                  <a:srgbClr val="009900"/>
                </a:solidFill>
                <a:latin typeface="Courier" charset="0"/>
              </a:rPr>
              <a:t>116 Being</a:t>
            </a:r>
          </a:p>
          <a:p>
            <a:pPr>
              <a:lnSpc>
                <a:spcPct val="90000"/>
              </a:lnSpc>
            </a:pPr>
            <a:r>
              <a:rPr lang="en-US" altLang="en-US" sz="1200">
                <a:solidFill>
                  <a:srgbClr val="009900"/>
                </a:solidFill>
                <a:latin typeface="Courier" charset="0"/>
              </a:rPr>
              <a:t>102 going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5C96C5-4F2D-411C-92B5-E79B99616507}"/>
              </a:ext>
            </a:extLst>
          </p:cNvPr>
          <p:cNvSpPr txBox="1"/>
          <p:nvPr/>
        </p:nvSpPr>
        <p:spPr>
          <a:xfrm>
            <a:off x="3352800" y="3429000"/>
            <a:ext cx="1479550" cy="17573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anose="020B0600070205080204" pitchFamily="34" charset="-128"/>
                <a:cs typeface="Courier"/>
              </a:rPr>
              <a:t>1312 King</a:t>
            </a:r>
          </a:p>
          <a:p>
            <a:pPr>
              <a:lnSpc>
                <a:spcPct val="90000"/>
              </a:lnSpc>
              <a:defRPr/>
            </a:pPr>
            <a:r>
              <a:rPr lang="en-US" sz="1200" dirty="0">
                <a:latin typeface="Courier"/>
                <a:ea typeface="ＭＳ Ｐゴシック" panose="020B0600070205080204" pitchFamily="34" charset="-128"/>
                <a:cs typeface="Courier"/>
              </a:rPr>
              <a:t> 548 being</a:t>
            </a:r>
          </a:p>
          <a:p>
            <a:pPr>
              <a:lnSpc>
                <a:spcPct val="90000"/>
              </a:lnSpc>
              <a:defRPr/>
            </a:pPr>
            <a:r>
              <a:rPr lang="en-US" sz="1200" dirty="0">
                <a:solidFill>
                  <a:srgbClr val="7CD7CF"/>
                </a:solidFill>
                <a:latin typeface="Courier"/>
                <a:ea typeface="ＭＳ Ｐゴシック" panose="020B0600070205080204" pitchFamily="34" charset="-128"/>
                <a:cs typeface="Courier"/>
              </a:rPr>
              <a:t>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anose="020B0600070205080204" pitchFamily="34" charset="-128"/>
                <a:cs typeface="Courier"/>
              </a:rPr>
              <a:t>541 nothing</a:t>
            </a:r>
          </a:p>
          <a:p>
            <a:pPr>
              <a:lnSpc>
                <a:spcPct val="90000"/>
              </a:lnSpc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anose="020B0600070205080204" pitchFamily="34" charset="-128"/>
                <a:cs typeface="Courier"/>
              </a:rPr>
              <a:t> 388 king</a:t>
            </a:r>
          </a:p>
          <a:p>
            <a:pPr>
              <a:lnSpc>
                <a:spcPct val="90000"/>
              </a:lnSpc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anose="020B0600070205080204" pitchFamily="34" charset="-128"/>
                <a:cs typeface="Courier"/>
              </a:rPr>
              <a:t> 375 bring</a:t>
            </a:r>
          </a:p>
          <a:p>
            <a:pPr>
              <a:lnSpc>
                <a:spcPct val="90000"/>
              </a:lnSpc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anose="020B0600070205080204" pitchFamily="34" charset="-128"/>
                <a:cs typeface="Courier"/>
              </a:rPr>
              <a:t> 358 thing</a:t>
            </a:r>
          </a:p>
          <a:p>
            <a:pPr>
              <a:lnSpc>
                <a:spcPct val="90000"/>
              </a:lnSpc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anose="020B0600070205080204" pitchFamily="34" charset="-128"/>
                <a:cs typeface="Courier"/>
              </a:rPr>
              <a:t> 307 ring</a:t>
            </a:r>
          </a:p>
          <a:p>
            <a:pPr>
              <a:lnSpc>
                <a:spcPct val="90000"/>
              </a:lnSpc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anose="020B0600070205080204" pitchFamily="34" charset="-128"/>
                <a:cs typeface="Courier"/>
              </a:rPr>
              <a:t> 152 something</a:t>
            </a:r>
          </a:p>
          <a:p>
            <a:pPr>
              <a:lnSpc>
                <a:spcPct val="90000"/>
              </a:lnSpc>
              <a:defRPr/>
            </a:pPr>
            <a:r>
              <a:rPr lang="en-US" sz="1200" dirty="0">
                <a:latin typeface="Courier"/>
                <a:ea typeface="ＭＳ Ｐゴシック" panose="020B0600070205080204" pitchFamily="34" charset="-128"/>
                <a:cs typeface="Courier"/>
              </a:rPr>
              <a:t> 145 coming</a:t>
            </a:r>
          </a:p>
          <a:p>
            <a:pPr>
              <a:lnSpc>
                <a:spcPct val="90000"/>
              </a:lnSpc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ourier"/>
                <a:ea typeface="ＭＳ Ｐゴシック" panose="020B0600070205080204" pitchFamily="34" charset="-128"/>
                <a:cs typeface="Courier"/>
              </a:rPr>
              <a:t> 130 morning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B71E957F-DDC1-42A7-A270-E7C27D41E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8688" y="0"/>
            <a:ext cx="8012112" cy="76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4000"/>
              <a:t>Dealing with complex morphology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F1EF37C0-6FAB-41AB-B9E1-078493A0C0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en-US"/>
              <a:t>Some languages require segmenting morphemes</a:t>
            </a:r>
          </a:p>
          <a:p>
            <a:pPr lvl="1">
              <a:defRPr/>
            </a:pPr>
            <a:r>
              <a:rPr lang="en-US" altLang="en-US"/>
              <a:t>Turkish</a:t>
            </a:r>
          </a:p>
          <a:p>
            <a:pPr lvl="1">
              <a:defRPr/>
            </a:pPr>
            <a:r>
              <a:rPr lang="en-US" altLang="en-US">
                <a:solidFill>
                  <a:srgbClr val="FF0000"/>
                </a:solidFill>
              </a:rPr>
              <a:t>Uygarlastiramadiklarimizdanmissinizcasina</a:t>
            </a:r>
          </a:p>
          <a:p>
            <a:pPr lvl="1">
              <a:defRPr/>
            </a:pPr>
            <a:r>
              <a:rPr lang="ja-JP" altLang="en-US"/>
              <a:t>‘</a:t>
            </a:r>
            <a:r>
              <a:rPr lang="en-US" altLang="ja-JP"/>
              <a:t>(behaving) as if you are among those whom we could not civilize</a:t>
            </a:r>
            <a:r>
              <a:rPr lang="ja-JP" altLang="en-US"/>
              <a:t>’</a:t>
            </a:r>
            <a:endParaRPr lang="en-US" altLang="ja-JP"/>
          </a:p>
          <a:p>
            <a:pPr lvl="1">
              <a:defRPr/>
            </a:pPr>
            <a:r>
              <a:rPr lang="en-US" altLang="en-US">
                <a:solidFill>
                  <a:srgbClr val="FF0000"/>
                </a:solidFill>
              </a:rPr>
              <a:t>Uygar </a:t>
            </a:r>
            <a:r>
              <a:rPr lang="en-US" altLang="en-US"/>
              <a:t>`civilized</a:t>
            </a:r>
            <a:r>
              <a:rPr lang="ja-JP" altLang="en-US"/>
              <a:t>’</a:t>
            </a:r>
            <a:r>
              <a:rPr lang="en-US" altLang="ja-JP"/>
              <a:t> + </a:t>
            </a:r>
            <a:r>
              <a:rPr lang="en-US" altLang="ja-JP">
                <a:solidFill>
                  <a:srgbClr val="FF0000"/>
                </a:solidFill>
              </a:rPr>
              <a:t>las </a:t>
            </a:r>
            <a:r>
              <a:rPr lang="en-US" altLang="ja-JP"/>
              <a:t>`become</a:t>
            </a:r>
            <a:r>
              <a:rPr lang="ja-JP" altLang="en-US"/>
              <a:t>’</a:t>
            </a:r>
            <a:r>
              <a:rPr lang="en-US" altLang="ja-JP"/>
              <a:t> </a:t>
            </a:r>
          </a:p>
          <a:p>
            <a:pPr lvl="2">
              <a:buFont typeface="Wingdings" panose="05000000000000000000" pitchFamily="2" charset="2"/>
              <a:buNone/>
              <a:defRPr/>
            </a:pPr>
            <a:r>
              <a:rPr lang="en-US" altLang="en-US"/>
              <a:t>+ </a:t>
            </a:r>
            <a:r>
              <a:rPr lang="en-US" altLang="en-US">
                <a:solidFill>
                  <a:srgbClr val="FF0000"/>
                </a:solidFill>
              </a:rPr>
              <a:t>tir </a:t>
            </a:r>
            <a:r>
              <a:rPr lang="en-US" altLang="en-US"/>
              <a:t>`cause</a:t>
            </a:r>
            <a:r>
              <a:rPr lang="ja-JP" altLang="en-US"/>
              <a:t>’</a:t>
            </a:r>
            <a:r>
              <a:rPr lang="en-US" altLang="ja-JP"/>
              <a:t> + </a:t>
            </a:r>
            <a:r>
              <a:rPr lang="en-US" altLang="ja-JP">
                <a:solidFill>
                  <a:srgbClr val="FF0000"/>
                </a:solidFill>
              </a:rPr>
              <a:t>ama </a:t>
            </a:r>
            <a:r>
              <a:rPr lang="en-US" altLang="ja-JP"/>
              <a:t>`not able</a:t>
            </a:r>
            <a:r>
              <a:rPr lang="ja-JP" altLang="en-US"/>
              <a:t>’</a:t>
            </a:r>
            <a:r>
              <a:rPr lang="en-US" altLang="ja-JP"/>
              <a:t> </a:t>
            </a:r>
          </a:p>
          <a:p>
            <a:pPr lvl="2">
              <a:buFont typeface="Wingdings" panose="05000000000000000000" pitchFamily="2" charset="2"/>
              <a:buNone/>
              <a:defRPr/>
            </a:pPr>
            <a:r>
              <a:rPr lang="en-US" altLang="en-US"/>
              <a:t>+ </a:t>
            </a:r>
            <a:r>
              <a:rPr lang="en-US" altLang="en-US">
                <a:solidFill>
                  <a:srgbClr val="FF0000"/>
                </a:solidFill>
              </a:rPr>
              <a:t>dik </a:t>
            </a:r>
            <a:r>
              <a:rPr lang="en-US" altLang="en-US"/>
              <a:t>`past</a:t>
            </a:r>
            <a:r>
              <a:rPr lang="ja-JP" altLang="en-US"/>
              <a:t>’</a:t>
            </a:r>
            <a:r>
              <a:rPr lang="en-US" altLang="ja-JP"/>
              <a:t> + </a:t>
            </a:r>
            <a:r>
              <a:rPr lang="en-US" altLang="ja-JP">
                <a:solidFill>
                  <a:srgbClr val="FF0000"/>
                </a:solidFill>
              </a:rPr>
              <a:t>lar </a:t>
            </a:r>
            <a:r>
              <a:rPr lang="ja-JP" altLang="en-US"/>
              <a:t>‘</a:t>
            </a:r>
            <a:r>
              <a:rPr lang="en-US" altLang="ja-JP"/>
              <a:t>plural</a:t>
            </a:r>
            <a:r>
              <a:rPr lang="ja-JP" altLang="en-US"/>
              <a:t>’</a:t>
            </a:r>
            <a:endParaRPr lang="en-US" altLang="ja-JP"/>
          </a:p>
          <a:p>
            <a:pPr lvl="2">
              <a:buFont typeface="Wingdings" panose="05000000000000000000" pitchFamily="2" charset="2"/>
              <a:buNone/>
              <a:defRPr/>
            </a:pPr>
            <a:r>
              <a:rPr lang="en-US" altLang="en-US"/>
              <a:t>+ </a:t>
            </a:r>
            <a:r>
              <a:rPr lang="en-US" altLang="en-US">
                <a:solidFill>
                  <a:srgbClr val="FF0000"/>
                </a:solidFill>
              </a:rPr>
              <a:t>imiz </a:t>
            </a:r>
            <a:r>
              <a:rPr lang="ja-JP" altLang="en-US"/>
              <a:t>‘</a:t>
            </a:r>
            <a:r>
              <a:rPr lang="en-US" altLang="ja-JP"/>
              <a:t>p1pl</a:t>
            </a:r>
            <a:r>
              <a:rPr lang="ja-JP" altLang="en-US"/>
              <a:t>’</a:t>
            </a:r>
            <a:r>
              <a:rPr lang="en-US" altLang="ja-JP"/>
              <a:t> + </a:t>
            </a:r>
            <a:r>
              <a:rPr lang="en-US" altLang="ja-JP">
                <a:solidFill>
                  <a:srgbClr val="FF0000"/>
                </a:solidFill>
              </a:rPr>
              <a:t>dan </a:t>
            </a:r>
            <a:r>
              <a:rPr lang="ja-JP" altLang="en-US"/>
              <a:t>‘</a:t>
            </a:r>
            <a:r>
              <a:rPr lang="en-US" altLang="ja-JP"/>
              <a:t>abl</a:t>
            </a:r>
            <a:r>
              <a:rPr lang="ja-JP" altLang="en-US"/>
              <a:t>’</a:t>
            </a:r>
            <a:r>
              <a:rPr lang="en-US" altLang="ja-JP"/>
              <a:t> </a:t>
            </a:r>
          </a:p>
          <a:p>
            <a:pPr lvl="2">
              <a:buFont typeface="Wingdings" panose="05000000000000000000" pitchFamily="2" charset="2"/>
              <a:buNone/>
              <a:defRPr/>
            </a:pPr>
            <a:r>
              <a:rPr lang="en-US" altLang="en-US"/>
              <a:t>+ </a:t>
            </a:r>
            <a:r>
              <a:rPr lang="en-US" altLang="en-US">
                <a:solidFill>
                  <a:srgbClr val="FF0000"/>
                </a:solidFill>
              </a:rPr>
              <a:t>mis </a:t>
            </a:r>
            <a:r>
              <a:rPr lang="ja-JP" altLang="en-US"/>
              <a:t>‘</a:t>
            </a:r>
            <a:r>
              <a:rPr lang="en-US" altLang="ja-JP"/>
              <a:t>past</a:t>
            </a:r>
            <a:r>
              <a:rPr lang="ja-JP" altLang="en-US"/>
              <a:t>’</a:t>
            </a:r>
            <a:r>
              <a:rPr lang="en-US" altLang="ja-JP"/>
              <a:t> + </a:t>
            </a:r>
            <a:r>
              <a:rPr lang="en-US" altLang="ja-JP">
                <a:solidFill>
                  <a:srgbClr val="FF0000"/>
                </a:solidFill>
              </a:rPr>
              <a:t>siniz </a:t>
            </a:r>
            <a:r>
              <a:rPr lang="ja-JP" altLang="en-US"/>
              <a:t>‘</a:t>
            </a:r>
            <a:r>
              <a:rPr lang="en-US" altLang="ja-JP"/>
              <a:t>2pl</a:t>
            </a:r>
            <a:r>
              <a:rPr lang="ja-JP" altLang="en-US"/>
              <a:t>’</a:t>
            </a:r>
            <a:r>
              <a:rPr lang="en-US" altLang="ja-JP"/>
              <a:t> + </a:t>
            </a:r>
            <a:r>
              <a:rPr lang="en-US" altLang="ja-JP">
                <a:solidFill>
                  <a:srgbClr val="FF0000"/>
                </a:solidFill>
              </a:rPr>
              <a:t>casina </a:t>
            </a:r>
            <a:r>
              <a:rPr lang="ja-JP" altLang="en-US"/>
              <a:t>‘</a:t>
            </a:r>
            <a:r>
              <a:rPr lang="en-US" altLang="ja-JP"/>
              <a:t>as if</a:t>
            </a:r>
            <a:r>
              <a:rPr lang="ja-JP" altLang="en-US"/>
              <a:t>’</a:t>
            </a:r>
            <a:r>
              <a:rPr lang="en-US" altLang="ja-JP"/>
              <a:t> </a:t>
            </a:r>
          </a:p>
          <a:p>
            <a:pPr>
              <a:lnSpc>
                <a:spcPct val="90000"/>
              </a:lnSpc>
              <a:defRPr/>
            </a:pP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355CC527-1CED-4EB2-BE48-36D22A7CCA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Regular Expressions: Disjunctions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C7F69274-D047-4638-A843-13ABB2A0B1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62200" y="1828800"/>
            <a:ext cx="7177088" cy="39624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  <a:cs typeface="Calibri"/>
              </a:rPr>
              <a:t>Letters inside square brackets []</a:t>
            </a:r>
          </a:p>
          <a:p>
            <a:pPr>
              <a:defRPr/>
            </a:pPr>
            <a:endParaRPr lang="en-US" dirty="0">
              <a:latin typeface="Calibri"/>
              <a:cs typeface="Calibri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US" dirty="0">
              <a:latin typeface="Calibri"/>
              <a:cs typeface="Calibri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US" dirty="0">
              <a:latin typeface="Calibri"/>
              <a:cs typeface="Calibri"/>
            </a:endParaRPr>
          </a:p>
          <a:p>
            <a:pPr>
              <a:defRPr/>
            </a:pPr>
            <a:r>
              <a:rPr lang="en-US" dirty="0"/>
              <a:t>Ranges</a:t>
            </a:r>
            <a:r>
              <a:rPr lang="en-US" sz="2000" dirty="0"/>
              <a:t> </a:t>
            </a:r>
            <a:r>
              <a:rPr lang="en-US" dirty="0">
                <a:solidFill>
                  <a:srgbClr val="CC0000"/>
                </a:solidFill>
                <a:latin typeface="Courier" charset="0"/>
              </a:rPr>
              <a:t>[A-Z]</a:t>
            </a:r>
          </a:p>
          <a:p>
            <a:pPr>
              <a:defRPr/>
            </a:pPr>
            <a:endParaRPr lang="en-US" dirty="0">
              <a:latin typeface="Calibri"/>
              <a:cs typeface="Calibri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>
                <a:solidFill>
                  <a:srgbClr val="CC0000"/>
                </a:solidFill>
                <a:latin typeface="Courier New" charset="0"/>
              </a:rPr>
              <a:t>		</a:t>
            </a:r>
          </a:p>
          <a:p>
            <a:pPr>
              <a:defRPr/>
            </a:pPr>
            <a:endParaRPr lang="en-US" b="1" dirty="0">
              <a:solidFill>
                <a:srgbClr val="CC0000"/>
              </a:solidFill>
              <a:latin typeface="Courier New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730C491-D356-4936-A230-E6828A24A3BA}"/>
              </a:ext>
            </a:extLst>
          </p:cNvPr>
          <p:cNvGraphicFramePr>
            <a:graphicFrameLocks noGrp="1"/>
          </p:cNvGraphicFramePr>
          <p:nvPr/>
        </p:nvGraphicFramePr>
        <p:xfrm>
          <a:off x="3048000" y="2667000"/>
          <a:ext cx="6096000" cy="1096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r>
                        <a:rPr lang="en-US" sz="1800" dirty="0"/>
                        <a:t>Pattern</a:t>
                      </a:r>
                    </a:p>
                  </a:txBody>
                  <a:tcPr marT="45690" marB="4569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Matches</a:t>
                      </a:r>
                    </a:p>
                  </a:txBody>
                  <a:tcPr marT="45690" marB="456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[</a:t>
                      </a:r>
                      <a:r>
                        <a:rPr lang="en-US" sz="1800" b="1" dirty="0" err="1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wW</a:t>
                      </a:r>
                      <a:r>
                        <a:rPr lang="en-US" sz="1800" b="1" dirty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]</a:t>
                      </a:r>
                      <a:r>
                        <a:rPr lang="en-US" sz="1800" b="1" dirty="0" err="1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oodchuck</a:t>
                      </a:r>
                      <a:endParaRPr lang="en-US" sz="1800" b="1" dirty="0"/>
                    </a:p>
                  </a:txBody>
                  <a:tcPr marT="45690" marB="45690"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Woodchuck,</a:t>
                      </a:r>
                      <a:r>
                        <a:rPr lang="en-US" sz="1800" b="1" baseline="0" dirty="0"/>
                        <a:t> woodchuck</a:t>
                      </a:r>
                      <a:endParaRPr lang="en-US" sz="1800" b="1" dirty="0"/>
                    </a:p>
                  </a:txBody>
                  <a:tcPr marT="45690" marB="456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[1234567890]	</a:t>
                      </a:r>
                      <a:endParaRPr lang="en-US" sz="1800" b="1" dirty="0"/>
                    </a:p>
                  </a:txBody>
                  <a:tcPr marT="45690" marB="45690"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Any digit</a:t>
                      </a:r>
                    </a:p>
                  </a:txBody>
                  <a:tcPr marT="45690" marB="456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FAF3A16-AC83-4027-8AE9-DD8454F331E3}"/>
              </a:ext>
            </a:extLst>
          </p:cNvPr>
          <p:cNvGraphicFramePr>
            <a:graphicFrameLocks noGrp="1"/>
          </p:cNvGraphicFramePr>
          <p:nvPr/>
        </p:nvGraphicFramePr>
        <p:xfrm>
          <a:off x="2286000" y="4373563"/>
          <a:ext cx="8001000" cy="173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3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1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960">
                <a:tc>
                  <a:txBody>
                    <a:bodyPr/>
                    <a:lstStyle/>
                    <a:p>
                      <a:r>
                        <a:rPr lang="en-US" sz="1800" dirty="0"/>
                        <a:t>Pattern</a:t>
                      </a: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Matches</a:t>
                      </a: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5" marB="4574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[A-Z]</a:t>
                      </a:r>
                      <a:endParaRPr lang="en-US" sz="1800" b="1" dirty="0"/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An upper case letter</a:t>
                      </a: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r>
                        <a:rPr lang="en-US" sz="1800" b="1" u="sng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D</a:t>
                      </a:r>
                      <a:r>
                        <a:rPr lang="en-US" sz="1800" b="1" dirty="0">
                          <a:latin typeface="Courier"/>
                          <a:cs typeface="Courier"/>
                        </a:rPr>
                        <a:t>renched Blossoms</a:t>
                      </a:r>
                    </a:p>
                  </a:txBody>
                  <a:tcPr marT="45745" marB="4574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9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[a-z]</a:t>
                      </a:r>
                      <a:endParaRPr lang="en-US" sz="1800" b="1" dirty="0"/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A lower case letter</a:t>
                      </a: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r>
                        <a:rPr lang="en-US" sz="1800" b="1" u="sng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m</a:t>
                      </a:r>
                      <a:r>
                        <a:rPr lang="en-US" sz="1800" b="1" dirty="0">
                          <a:latin typeface="Courier"/>
                          <a:cs typeface="Courier"/>
                        </a:rPr>
                        <a:t>y beans were impatient</a:t>
                      </a:r>
                    </a:p>
                  </a:txBody>
                  <a:tcPr marT="45745" marB="4574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43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[0-9]</a:t>
                      </a:r>
                      <a:endParaRPr lang="en-US" sz="1800" b="1" dirty="0"/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A single</a:t>
                      </a:r>
                      <a:r>
                        <a:rPr lang="en-US" sz="1800" b="1" baseline="0" dirty="0"/>
                        <a:t> digit</a:t>
                      </a:r>
                      <a:endParaRPr lang="en-US" sz="1800" b="1" dirty="0"/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ourier"/>
                          <a:cs typeface="Courier"/>
                        </a:rPr>
                        <a:t>Chapter </a:t>
                      </a:r>
                      <a:r>
                        <a:rPr lang="en-US" sz="1800" b="1" u="sng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1</a:t>
                      </a:r>
                      <a:r>
                        <a:rPr lang="en-US" sz="1800" b="1" dirty="0">
                          <a:latin typeface="Courier"/>
                          <a:cs typeface="Courier"/>
                        </a:rPr>
                        <a:t>: Down the Rabbit Hole</a:t>
                      </a:r>
                    </a:p>
                  </a:txBody>
                  <a:tcPr marT="45745" marB="4574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A2121A8-7F27-4713-9590-224AF052F1B0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2622550" y="1638300"/>
            <a:ext cx="9290050" cy="13716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Sentence Segmentation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2DF017-7CF5-46C9-918D-0C4FFAAE4640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60D04D74-8D57-4ABD-ADD1-8D6C3F8ACC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Sentence Segmentation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FF428ACF-920C-4468-9FEC-9840551E13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!, ? relatively unambiguous</a:t>
            </a:r>
          </a:p>
          <a:p>
            <a:pPr>
              <a:defRPr/>
            </a:pPr>
            <a:r>
              <a:rPr lang="en-US" altLang="en-US"/>
              <a:t>Period </a:t>
            </a:r>
            <a:r>
              <a:rPr lang="ja-JP" altLang="en-US"/>
              <a:t>“</a:t>
            </a:r>
            <a:r>
              <a:rPr lang="en-US" altLang="ja-JP"/>
              <a:t>.</a:t>
            </a:r>
            <a:r>
              <a:rPr lang="ja-JP" altLang="en-US"/>
              <a:t>”</a:t>
            </a:r>
            <a:r>
              <a:rPr lang="en-US" altLang="ja-JP"/>
              <a:t> is quite ambiguous</a:t>
            </a:r>
          </a:p>
          <a:p>
            <a:pPr lvl="1">
              <a:defRPr/>
            </a:pPr>
            <a:r>
              <a:rPr lang="en-US" altLang="en-US"/>
              <a:t>Sentence boundary</a:t>
            </a:r>
          </a:p>
          <a:p>
            <a:pPr lvl="1">
              <a:defRPr/>
            </a:pPr>
            <a:r>
              <a:rPr lang="en-US" altLang="en-US"/>
              <a:t>Abbreviations like Inc. or Dr.</a:t>
            </a:r>
          </a:p>
          <a:p>
            <a:pPr>
              <a:defRPr/>
            </a:pPr>
            <a:r>
              <a:rPr lang="en-US" altLang="en-US"/>
              <a:t>General idea:</a:t>
            </a:r>
          </a:p>
          <a:p>
            <a:pPr lvl="1">
              <a:defRPr/>
            </a:pPr>
            <a:r>
              <a:rPr lang="en-US" altLang="en-US"/>
              <a:t>Build a binary classifier: </a:t>
            </a:r>
          </a:p>
          <a:p>
            <a:pPr lvl="2">
              <a:defRPr/>
            </a:pPr>
            <a:r>
              <a:rPr lang="en-US" altLang="en-US"/>
              <a:t>Looks at a </a:t>
            </a:r>
            <a:r>
              <a:rPr lang="ja-JP" altLang="en-US"/>
              <a:t>“</a:t>
            </a:r>
            <a:r>
              <a:rPr lang="en-US" altLang="ja-JP"/>
              <a:t>.</a:t>
            </a:r>
            <a:r>
              <a:rPr lang="ja-JP" altLang="en-US"/>
              <a:t>”</a:t>
            </a:r>
            <a:endParaRPr lang="en-US" altLang="ja-JP"/>
          </a:p>
          <a:p>
            <a:pPr lvl="2">
              <a:defRPr/>
            </a:pPr>
            <a:r>
              <a:rPr lang="en-US" altLang="en-US"/>
              <a:t>Decides EndOfSentence/NotEOS</a:t>
            </a:r>
          </a:p>
          <a:p>
            <a:pPr lvl="2">
              <a:defRPr/>
            </a:pPr>
            <a:r>
              <a:rPr lang="en-US" altLang="en-US"/>
              <a:t>Classifiers: hand-written rules, regular expressions, or machine-learning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6CAFEC10-916A-4AEB-9221-C3520025E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8458200" cy="990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/>
              <a:t>Decision Tree Classifier for EOS</a:t>
            </a:r>
          </a:p>
        </p:txBody>
      </p:sp>
      <p:pic>
        <p:nvPicPr>
          <p:cNvPr id="67587" name="Picture 3" descr="periodDT">
            <a:extLst>
              <a:ext uri="{FF2B5EF4-FFF2-40B4-BE49-F238E27FC236}">
                <a16:creationId xmlns:a16="http://schemas.microsoft.com/office/drawing/2014/main" id="{4FB97EEB-BEB8-43AF-803B-7F285BEF2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436688"/>
            <a:ext cx="5926138" cy="488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>
            <a:extLst>
              <a:ext uri="{FF2B5EF4-FFF2-40B4-BE49-F238E27FC236}">
                <a16:creationId xmlns:a16="http://schemas.microsoft.com/office/drawing/2014/main" id="{F06C5307-53BB-49CE-84B1-D5379FD034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More sophisticated decision tree features</a:t>
            </a:r>
          </a:p>
        </p:txBody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1E668C61-09E8-4CE7-871E-FF50C168D6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/>
              <a:t>Prob(word with </a:t>
            </a:r>
            <a:r>
              <a:rPr lang="ja-JP" altLang="en-US"/>
              <a:t>“</a:t>
            </a:r>
            <a:r>
              <a:rPr lang="en-US" altLang="ja-JP"/>
              <a:t>.</a:t>
            </a:r>
            <a:r>
              <a:rPr lang="ja-JP" altLang="en-US"/>
              <a:t>”</a:t>
            </a:r>
            <a:r>
              <a:rPr lang="en-US" altLang="ja-JP"/>
              <a:t> occurs at end-of-s)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/>
              <a:t>Prob(word after </a:t>
            </a:r>
            <a:r>
              <a:rPr lang="ja-JP" altLang="en-US"/>
              <a:t>“</a:t>
            </a:r>
            <a:r>
              <a:rPr lang="en-US" altLang="ja-JP"/>
              <a:t>.</a:t>
            </a:r>
            <a:r>
              <a:rPr lang="ja-JP" altLang="en-US"/>
              <a:t>”</a:t>
            </a:r>
            <a:r>
              <a:rPr lang="en-US" altLang="ja-JP"/>
              <a:t> occurs at begin-of-s)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/>
              <a:t>Length of word with </a:t>
            </a:r>
            <a:r>
              <a:rPr lang="ja-JP" altLang="en-US"/>
              <a:t>“</a:t>
            </a:r>
            <a:r>
              <a:rPr lang="en-US" altLang="ja-JP"/>
              <a:t>.</a:t>
            </a:r>
            <a:r>
              <a:rPr lang="ja-JP" altLang="en-US"/>
              <a:t>”</a:t>
            </a:r>
            <a:endParaRPr lang="en-US" altLang="ja-JP"/>
          </a:p>
          <a:p>
            <a:pPr>
              <a:lnSpc>
                <a:spcPct val="80000"/>
              </a:lnSpc>
              <a:defRPr/>
            </a:pPr>
            <a:r>
              <a:rPr lang="en-US" altLang="en-US"/>
              <a:t>Length of word after </a:t>
            </a:r>
            <a:r>
              <a:rPr lang="ja-JP" altLang="en-US"/>
              <a:t>“</a:t>
            </a:r>
            <a:r>
              <a:rPr lang="en-US" altLang="ja-JP"/>
              <a:t>.</a:t>
            </a:r>
            <a:r>
              <a:rPr lang="ja-JP" altLang="en-US"/>
              <a:t>”</a:t>
            </a:r>
            <a:endParaRPr lang="en-US" altLang="ja-JP"/>
          </a:p>
          <a:p>
            <a:pPr>
              <a:lnSpc>
                <a:spcPct val="80000"/>
              </a:lnSpc>
              <a:defRPr/>
            </a:pPr>
            <a:r>
              <a:rPr lang="en-US" altLang="en-US"/>
              <a:t>Case of word with </a:t>
            </a:r>
            <a:r>
              <a:rPr lang="ja-JP" altLang="en-US"/>
              <a:t>“</a:t>
            </a:r>
            <a:r>
              <a:rPr lang="en-US" altLang="ja-JP"/>
              <a:t>.</a:t>
            </a:r>
            <a:r>
              <a:rPr lang="ja-JP" altLang="en-US"/>
              <a:t>”</a:t>
            </a:r>
            <a:r>
              <a:rPr lang="en-US" altLang="ja-JP"/>
              <a:t>: Upper, Lower, Cap, Number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/>
              <a:t>Case of word after </a:t>
            </a:r>
            <a:r>
              <a:rPr lang="ja-JP" altLang="en-US"/>
              <a:t>“</a:t>
            </a:r>
            <a:r>
              <a:rPr lang="en-US" altLang="ja-JP"/>
              <a:t>.</a:t>
            </a:r>
            <a:r>
              <a:rPr lang="ja-JP" altLang="en-US"/>
              <a:t>”</a:t>
            </a:r>
            <a:r>
              <a:rPr lang="en-US" altLang="ja-JP"/>
              <a:t>: Upper, Lower, Cap, Number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/>
              <a:t>Punctuation after </a:t>
            </a:r>
            <a:r>
              <a:rPr lang="ja-JP" altLang="en-US"/>
              <a:t>“</a:t>
            </a:r>
            <a:r>
              <a:rPr lang="en-US" altLang="ja-JP"/>
              <a:t>.</a:t>
            </a:r>
            <a:r>
              <a:rPr lang="ja-JP" altLang="en-US"/>
              <a:t>”</a:t>
            </a:r>
            <a:r>
              <a:rPr lang="en-US" altLang="ja-JP"/>
              <a:t> (if any)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/>
              <a:t>Abbreviation class of word with </a:t>
            </a:r>
            <a:r>
              <a:rPr lang="ja-JP" altLang="en-US"/>
              <a:t>“</a:t>
            </a:r>
            <a:r>
              <a:rPr lang="en-US" altLang="ja-JP"/>
              <a:t>.</a:t>
            </a:r>
            <a:r>
              <a:rPr lang="ja-JP" altLang="en-US"/>
              <a:t>”</a:t>
            </a:r>
            <a:r>
              <a:rPr lang="en-US" altLang="ja-JP"/>
              <a:t> (month name, unit-of-measure, title, address name, etc)</a:t>
            </a:r>
            <a:endParaRPr lang="en-US" altLang="en-US"/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E5532E33-A9C1-4D00-97C7-FDD723C5F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3025" y="6553200"/>
            <a:ext cx="2492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900"/>
                </a:solidFill>
                <a:latin typeface="Tahoma" panose="020B0604030504040204" pitchFamily="34" charset="0"/>
              </a:rPr>
              <a:t>Slide from Richard Sproat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5847EF5E-F0B5-4948-831F-B033EC0B4A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Learning Decision Trees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EFBB1F4-1A4B-44D7-A5A0-D152F45DC7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DTs are rarely built by hand</a:t>
            </a:r>
          </a:p>
          <a:p>
            <a:pPr>
              <a:defRPr/>
            </a:pPr>
            <a:r>
              <a:rPr lang="en-US" dirty="0"/>
              <a:t>Hand-building only possible for very simple features, domains</a:t>
            </a:r>
          </a:p>
          <a:p>
            <a:pPr>
              <a:defRPr/>
            </a:pPr>
            <a:r>
              <a:rPr lang="en-US" dirty="0"/>
              <a:t>Several algorithms available for DT induction: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S. </a:t>
            </a:r>
            <a:r>
              <a:rPr lang="en-US" dirty="0" err="1">
                <a:ea typeface="ＭＳ Ｐゴシック" charset="0"/>
              </a:rPr>
              <a:t>Ruggieri</a:t>
            </a:r>
            <a:r>
              <a:rPr lang="en-US" dirty="0">
                <a:ea typeface="ＭＳ Ｐゴシック" charset="0"/>
              </a:rPr>
              <a:t>. Efficient C4.5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4DC87-4D9F-4FDC-A471-4F80A062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 sz="4800"/>
              <a:t>Alternative: using a ML classifier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C905-8597-4B07-96B7-F4A9DF20C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Train a classifier to determine whether a punctuation character is an end of sentence</a:t>
            </a:r>
          </a:p>
          <a:p>
            <a:pPr>
              <a:defRPr/>
            </a:pPr>
            <a:r>
              <a:rPr lang="en-US" altLang="en-US"/>
              <a:t>Training set:</a:t>
            </a:r>
          </a:p>
          <a:p>
            <a:pPr lvl="1">
              <a:defRPr/>
            </a:pPr>
            <a:r>
              <a:rPr lang="en-US" altLang="en-US"/>
              <a:t>A list of sentences</a:t>
            </a:r>
          </a:p>
          <a:p>
            <a:pPr>
              <a:defRPr/>
            </a:pPr>
            <a:r>
              <a:rPr lang="en-US" altLang="en-US"/>
              <a:t>Features</a:t>
            </a:r>
          </a:p>
          <a:p>
            <a:pPr>
              <a:defRPr/>
            </a:pPr>
            <a:r>
              <a:rPr lang="en-US" altLang="en-US"/>
              <a:t>Example: Splitta (uses SVM classifier)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A5F5CF3-1C48-4196-A5A4-795799F28D09}"/>
              </a:ext>
            </a:extLst>
          </p:cNvPr>
          <p:cNvGraphicFramePr>
            <a:graphicFrameLocks noGrp="1"/>
          </p:cNvGraphicFramePr>
          <p:nvPr/>
        </p:nvGraphicFramePr>
        <p:xfrm>
          <a:off x="2819400" y="4419600"/>
          <a:ext cx="6096000" cy="202247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8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Corpus</a:t>
                      </a:r>
                    </a:p>
                  </a:txBody>
                  <a:tcPr marT="45734" marB="45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SVM</a:t>
                      </a:r>
                    </a:p>
                  </a:txBody>
                  <a:tcPr marT="45734" marB="45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Naive Bayes</a:t>
                      </a:r>
                    </a:p>
                  </a:txBody>
                  <a:tcPr marT="45734" marB="45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56">
                <a:tc>
                  <a:txBody>
                    <a:bodyPr/>
                    <a:lstStyle/>
                    <a:p>
                      <a:r>
                        <a:rPr lang="en-US" sz="1800"/>
                        <a:t>WSJ</a:t>
                      </a:r>
                    </a:p>
                  </a:txBody>
                  <a:tcPr marT="45734" marB="45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0.25%</a:t>
                      </a:r>
                    </a:p>
                  </a:txBody>
                  <a:tcPr marT="45734" marB="45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0.35%</a:t>
                      </a:r>
                    </a:p>
                  </a:txBody>
                  <a:tcPr marT="45734" marB="45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56">
                <a:tc>
                  <a:txBody>
                    <a:bodyPr/>
                    <a:lstStyle/>
                    <a:p>
                      <a:r>
                        <a:rPr lang="en-US" sz="1800"/>
                        <a:t>Brown</a:t>
                      </a:r>
                    </a:p>
                  </a:txBody>
                  <a:tcPr marT="45734" marB="45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0.36%</a:t>
                      </a:r>
                    </a:p>
                  </a:txBody>
                  <a:tcPr marT="45734" marB="45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0.45%</a:t>
                      </a:r>
                    </a:p>
                  </a:txBody>
                  <a:tcPr marT="45734" marB="45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687">
                <a:tc>
                  <a:txBody>
                    <a:bodyPr/>
                    <a:lstStyle/>
                    <a:p>
                      <a:r>
                        <a:rPr lang="en-US" sz="1800"/>
                        <a:t>Complete Works of Edgar Allen Poe</a:t>
                      </a:r>
                    </a:p>
                  </a:txBody>
                  <a:tcPr marT="45734" marB="45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0.52%</a:t>
                      </a:r>
                    </a:p>
                  </a:txBody>
                  <a:tcPr marT="45734" marB="45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0.44</a:t>
                      </a:r>
                    </a:p>
                  </a:txBody>
                  <a:tcPr marT="45734" marB="457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D9FA-F283-4E83-954F-776D3D67D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Punkt Sentence Splitter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24503-F411-4B10-89E0-FA622D531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Sentence splitting</a:t>
            </a:r>
          </a:p>
          <a:p>
            <a:pPr marL="914400" lvl="2" indent="0">
              <a:buFontTx/>
              <a:buNone/>
              <a:defRPr/>
            </a:pPr>
            <a:r>
              <a:rPr lang="en-US" dirty="0">
                <a:ea typeface="ＭＳ Ｐゴシック" charset="0"/>
              </a:rPr>
              <a:t>import </a:t>
            </a:r>
            <a:r>
              <a:rPr lang="en-US" dirty="0" err="1">
                <a:ea typeface="ＭＳ Ｐゴシック" charset="0"/>
              </a:rPr>
              <a:t>nltk.data</a:t>
            </a:r>
            <a:endParaRPr lang="en-US" dirty="0">
              <a:ea typeface="ＭＳ Ｐゴシック" charset="0"/>
            </a:endParaRPr>
          </a:p>
          <a:p>
            <a:pPr marL="914400" lvl="2" indent="0">
              <a:buFontTx/>
              <a:buNone/>
              <a:defRPr/>
            </a:pPr>
            <a:r>
              <a:rPr lang="en-US" dirty="0">
                <a:ea typeface="ＭＳ Ｐゴシック" charset="0"/>
              </a:rPr>
              <a:t>splitter = </a:t>
            </a:r>
            <a:r>
              <a:rPr lang="en-US" dirty="0" err="1">
                <a:ea typeface="ＭＳ Ｐゴシック" charset="0"/>
              </a:rPr>
              <a:t>nltk.data.load</a:t>
            </a:r>
            <a:r>
              <a:rPr lang="en-US" dirty="0">
                <a:ea typeface="ＭＳ Ｐゴシック" charset="0"/>
              </a:rPr>
              <a:t>('</a:t>
            </a:r>
            <a:r>
              <a:rPr lang="en-US" dirty="0" err="1">
                <a:ea typeface="ＭＳ Ｐゴシック" charset="0"/>
              </a:rPr>
              <a:t>tokenizers</a:t>
            </a:r>
            <a:r>
              <a:rPr lang="en-US" dirty="0">
                <a:ea typeface="ＭＳ Ｐゴシック" charset="0"/>
              </a:rPr>
              <a:t>/</a:t>
            </a:r>
            <a:r>
              <a:rPr lang="en-US" dirty="0" err="1">
                <a:ea typeface="ＭＳ Ｐゴシック" charset="0"/>
              </a:rPr>
              <a:t>punkt</a:t>
            </a:r>
            <a:r>
              <a:rPr lang="en-US" dirty="0">
                <a:ea typeface="ＭＳ Ｐゴシック" charset="0"/>
              </a:rPr>
              <a:t>/</a:t>
            </a:r>
            <a:r>
              <a:rPr lang="en-US" dirty="0" err="1">
                <a:ea typeface="ＭＳ Ｐゴシック" charset="0"/>
              </a:rPr>
              <a:t>english.pickle</a:t>
            </a:r>
            <a:r>
              <a:rPr lang="en-US" dirty="0">
                <a:ea typeface="ＭＳ Ｐゴシック" charset="0"/>
              </a:rPr>
              <a:t>') </a:t>
            </a:r>
          </a:p>
          <a:p>
            <a:pPr marL="914400" lvl="2" indent="0">
              <a:buFontTx/>
              <a:buNone/>
              <a:defRPr/>
            </a:pPr>
            <a:r>
              <a:rPr lang="en-US" dirty="0">
                <a:ea typeface="ＭＳ Ｐゴシック" charset="0"/>
              </a:rPr>
              <a:t>for line in file:</a:t>
            </a:r>
          </a:p>
          <a:p>
            <a:pPr marL="1371600" lvl="3" indent="0">
              <a:buFontTx/>
              <a:buNone/>
              <a:defRPr/>
            </a:pPr>
            <a:r>
              <a:rPr lang="en-US" sz="2000" dirty="0">
                <a:ea typeface="ＭＳ Ｐゴシック" charset="0"/>
              </a:rPr>
              <a:t>for sent in </a:t>
            </a:r>
            <a:r>
              <a:rPr lang="en-US" sz="2000" dirty="0" err="1">
                <a:ea typeface="ＭＳ Ｐゴシック" charset="0"/>
              </a:rPr>
              <a:t>splitter.tokenize</a:t>
            </a:r>
            <a:r>
              <a:rPr lang="en-US" sz="2000" dirty="0">
                <a:ea typeface="ＭＳ Ｐゴシック" charset="0"/>
              </a:rPr>
              <a:t>(</a:t>
            </a:r>
            <a:r>
              <a:rPr lang="en-US" sz="2000" dirty="0" err="1">
                <a:ea typeface="ＭＳ Ｐゴシック" charset="0"/>
              </a:rPr>
              <a:t>line.strip</a:t>
            </a:r>
            <a:r>
              <a:rPr lang="en-US" sz="2000" dirty="0">
                <a:ea typeface="ＭＳ Ｐゴシック" charset="0"/>
              </a:rPr>
              <a:t>()):</a:t>
            </a:r>
          </a:p>
          <a:p>
            <a:pPr marL="1371600" lvl="3" indent="0">
              <a:buFontTx/>
              <a:buNone/>
              <a:defRPr/>
            </a:pPr>
            <a:r>
              <a:rPr lang="en-US" sz="2000" dirty="0">
                <a:ea typeface="ＭＳ Ｐゴシック" charset="0"/>
              </a:rPr>
              <a:t>	print sent</a:t>
            </a:r>
          </a:p>
          <a:p>
            <a:pPr>
              <a:defRPr/>
            </a:pPr>
            <a:r>
              <a:rPr lang="en-US" dirty="0" err="1"/>
              <a:t>Tokenizer</a:t>
            </a:r>
            <a:endParaRPr lang="en-US" dirty="0"/>
          </a:p>
          <a:p>
            <a:pPr marL="914400" lvl="2" indent="0">
              <a:buFontTx/>
              <a:buNone/>
              <a:defRPr/>
            </a:pPr>
            <a:r>
              <a:rPr lang="en-US" dirty="0" err="1">
                <a:ea typeface="ＭＳ Ｐゴシック" charset="0"/>
              </a:rPr>
              <a:t>tokenizer</a:t>
            </a:r>
            <a:r>
              <a:rPr lang="en-US" dirty="0">
                <a:ea typeface="ＭＳ Ｐゴシック" charset="0"/>
              </a:rPr>
              <a:t> = splitter._</a:t>
            </a:r>
            <a:r>
              <a:rPr lang="en-US" dirty="0" err="1">
                <a:ea typeface="ＭＳ Ｐゴシック" charset="0"/>
              </a:rPr>
              <a:t>lang_vars</a:t>
            </a:r>
            <a:r>
              <a:rPr lang="en-US" dirty="0">
                <a:ea typeface="ＭＳ Ｐゴシック" charset="0"/>
              </a:rPr>
              <a:t>. </a:t>
            </a:r>
            <a:r>
              <a:rPr lang="en-US" dirty="0" err="1">
                <a:ea typeface="ＭＳ Ｐゴシック" charset="0"/>
              </a:rPr>
              <a:t>word_tokenize</a:t>
            </a:r>
            <a:endParaRPr lang="en-US" dirty="0">
              <a:ea typeface="ＭＳ Ｐゴシック" charset="0"/>
            </a:endParaRPr>
          </a:p>
          <a:p>
            <a:pPr marL="914400" lvl="2" indent="0">
              <a:buFontTx/>
              <a:buNone/>
              <a:defRPr/>
            </a:pPr>
            <a:r>
              <a:rPr lang="en-US" dirty="0">
                <a:ea typeface="ＭＳ Ｐゴシック" charset="0"/>
              </a:rPr>
              <a:t>print ' '.join(</a:t>
            </a:r>
            <a:r>
              <a:rPr lang="en-US" dirty="0" err="1">
                <a:ea typeface="ＭＳ Ｐゴシック" charset="0"/>
              </a:rPr>
              <a:t>tokenizer</a:t>
            </a:r>
            <a:r>
              <a:rPr lang="en-US" dirty="0">
                <a:ea typeface="ＭＳ Ｐゴシック" charset="0"/>
              </a:rPr>
              <a:t>(sent))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0DE5F-F160-4025-9D65-9DB857161C9A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2622550" y="1638300"/>
            <a:ext cx="9290050" cy="1371600"/>
          </a:xfrm>
        </p:spPr>
        <p:txBody>
          <a:bodyPr/>
          <a:lstStyle/>
          <a:p>
            <a:pPr>
              <a:defRPr/>
            </a:pPr>
            <a:r>
              <a:rPr lang="en-US" altLang="en-US" sz="6600"/>
              <a:t>Word Similarity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26A40E70-40A5-43D3-BA9D-5C1A4F9C756F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CF866FE1-78DD-46AA-8FF3-8766B4145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sz="4800" dirty="0"/>
              <a:t>String similarity measures</a:t>
            </a:r>
            <a:endParaRPr lang="en-US" sz="6600" dirty="0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35CE1F47-07B2-46D7-940C-E1555C6F52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38400" y="1295400"/>
            <a:ext cx="7772400" cy="5410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Spell checking</a:t>
            </a:r>
          </a:p>
          <a:p>
            <a:pPr lvl="1">
              <a:defRPr/>
            </a:pPr>
            <a:r>
              <a:rPr lang="en-US" altLang="en-US"/>
              <a:t>Non-word error detection: </a:t>
            </a:r>
          </a:p>
          <a:p>
            <a:pPr lvl="2">
              <a:defRPr/>
            </a:pPr>
            <a:r>
              <a:rPr lang="en-US" altLang="en-US"/>
              <a:t>detecting </a:t>
            </a:r>
            <a:r>
              <a:rPr lang="ja-JP" altLang="en-US">
                <a:solidFill>
                  <a:srgbClr val="B63027"/>
                </a:solidFill>
              </a:rPr>
              <a:t>“</a:t>
            </a:r>
            <a:r>
              <a:rPr lang="en-US" altLang="ja-JP">
                <a:solidFill>
                  <a:srgbClr val="B63027"/>
                </a:solidFill>
              </a:rPr>
              <a:t>graffe</a:t>
            </a:r>
            <a:r>
              <a:rPr lang="ja-JP" altLang="en-US">
                <a:solidFill>
                  <a:srgbClr val="B63027"/>
                </a:solidFill>
              </a:rPr>
              <a:t>”</a:t>
            </a:r>
            <a:endParaRPr lang="en-US" altLang="ja-JP">
              <a:solidFill>
                <a:srgbClr val="B63027"/>
              </a:solidFill>
            </a:endParaRPr>
          </a:p>
          <a:p>
            <a:pPr lvl="1">
              <a:defRPr/>
            </a:pPr>
            <a:r>
              <a:rPr lang="en-US" altLang="en-US"/>
              <a:t>Non-word error correction: </a:t>
            </a:r>
          </a:p>
          <a:p>
            <a:pPr lvl="2">
              <a:defRPr/>
            </a:pPr>
            <a:r>
              <a:rPr lang="en-US" altLang="en-US"/>
              <a:t>figuring out that </a:t>
            </a:r>
            <a:r>
              <a:rPr lang="ja-JP" altLang="en-US">
                <a:solidFill>
                  <a:srgbClr val="B63027"/>
                </a:solidFill>
              </a:rPr>
              <a:t>“</a:t>
            </a:r>
            <a:r>
              <a:rPr lang="en-US" altLang="ja-JP">
                <a:solidFill>
                  <a:srgbClr val="B63027"/>
                </a:solidFill>
              </a:rPr>
              <a:t>graffe</a:t>
            </a:r>
            <a:r>
              <a:rPr lang="ja-JP" altLang="en-US">
                <a:solidFill>
                  <a:srgbClr val="B63027"/>
                </a:solidFill>
              </a:rPr>
              <a:t>”</a:t>
            </a:r>
            <a:r>
              <a:rPr lang="en-US" altLang="ja-JP">
                <a:solidFill>
                  <a:srgbClr val="B63027"/>
                </a:solidFill>
              </a:rPr>
              <a:t> </a:t>
            </a:r>
            <a:r>
              <a:rPr lang="en-US" altLang="ja-JP"/>
              <a:t>should be </a:t>
            </a:r>
            <a:r>
              <a:rPr lang="ja-JP" altLang="en-US">
                <a:solidFill>
                  <a:srgbClr val="B63027"/>
                </a:solidFill>
              </a:rPr>
              <a:t>“</a:t>
            </a:r>
            <a:r>
              <a:rPr lang="en-US" altLang="ja-JP">
                <a:solidFill>
                  <a:srgbClr val="B63027"/>
                </a:solidFill>
              </a:rPr>
              <a:t>giraffe</a:t>
            </a:r>
            <a:r>
              <a:rPr lang="ja-JP" altLang="en-US">
                <a:solidFill>
                  <a:srgbClr val="B63027"/>
                </a:solidFill>
              </a:rPr>
              <a:t>”</a:t>
            </a:r>
            <a:endParaRPr lang="en-US" altLang="ja-JP">
              <a:solidFill>
                <a:srgbClr val="B63027"/>
              </a:solidFill>
            </a:endParaRPr>
          </a:p>
          <a:p>
            <a:pPr lvl="1">
              <a:defRPr/>
            </a:pPr>
            <a:r>
              <a:rPr lang="en-US" altLang="en-US"/>
              <a:t>Context-dependent error detection and correction:</a:t>
            </a:r>
          </a:p>
          <a:p>
            <a:pPr lvl="2">
              <a:defRPr/>
            </a:pPr>
            <a:r>
              <a:rPr lang="en-US" altLang="en-US"/>
              <a:t>Figuring out that </a:t>
            </a:r>
            <a:r>
              <a:rPr lang="ja-JP" altLang="en-US">
                <a:solidFill>
                  <a:srgbClr val="B63027"/>
                </a:solidFill>
              </a:rPr>
              <a:t>“</a:t>
            </a:r>
            <a:r>
              <a:rPr lang="en-US" altLang="ja-JP">
                <a:solidFill>
                  <a:srgbClr val="B63027"/>
                </a:solidFill>
              </a:rPr>
              <a:t>war and piece</a:t>
            </a:r>
            <a:r>
              <a:rPr lang="ja-JP" altLang="en-US">
                <a:solidFill>
                  <a:srgbClr val="B63027"/>
                </a:solidFill>
              </a:rPr>
              <a:t>”</a:t>
            </a:r>
            <a:r>
              <a:rPr lang="en-US" altLang="ja-JP">
                <a:solidFill>
                  <a:srgbClr val="B63027"/>
                </a:solidFill>
              </a:rPr>
              <a:t> </a:t>
            </a:r>
            <a:r>
              <a:rPr lang="en-US" altLang="ja-JP"/>
              <a:t>should be </a:t>
            </a:r>
            <a:r>
              <a:rPr lang="en-US" altLang="ja-JP">
                <a:solidFill>
                  <a:srgbClr val="B63027"/>
                </a:solidFill>
              </a:rPr>
              <a:t>peace</a:t>
            </a:r>
          </a:p>
          <a:p>
            <a:pPr>
              <a:defRPr/>
            </a:pPr>
            <a:r>
              <a:rPr lang="en-US" altLang="en-US"/>
              <a:t>Computational Biology</a:t>
            </a:r>
          </a:p>
          <a:p>
            <a:pPr lvl="1">
              <a:defRPr/>
            </a:pPr>
            <a:r>
              <a:rPr lang="en-US" altLang="en-US"/>
              <a:t>Align two sequences of nucleotides</a:t>
            </a:r>
            <a:br>
              <a:rPr lang="en-US" altLang="en-US"/>
            </a:br>
            <a:r>
              <a:rPr lang="en-US" altLang="en-US" sz="1600">
                <a:solidFill>
                  <a:srgbClr val="006699"/>
                </a:solidFill>
                <a:latin typeface="Courier New" panose="02070309020205020404" pitchFamily="49" charset="0"/>
              </a:rPr>
              <a:t>AGGCTATCACCTGACCTCCAGGCCGATGCCC</a:t>
            </a:r>
            <a:br>
              <a:rPr lang="en-US" altLang="en-US" sz="1600">
                <a:solidFill>
                  <a:srgbClr val="006699"/>
                </a:solidFill>
                <a:latin typeface="Courier New" panose="02070309020205020404" pitchFamily="49" charset="0"/>
              </a:rPr>
            </a:br>
            <a:r>
              <a:rPr lang="en-US" altLang="en-US" sz="1600">
                <a:solidFill>
                  <a:srgbClr val="006699"/>
                </a:solidFill>
                <a:latin typeface="Courier New" panose="02070309020205020404" pitchFamily="49" charset="0"/>
              </a:rPr>
              <a:t>TAGCTATCACGACCGCGGTCGATTTGCCCGAC</a:t>
            </a:r>
            <a:endParaRPr lang="en-US" altLang="en-US"/>
          </a:p>
          <a:p>
            <a:pPr lvl="1">
              <a:defRPr/>
            </a:pPr>
            <a:r>
              <a:rPr lang="en-US" altLang="en-US"/>
              <a:t>Resulting alignment:</a:t>
            </a:r>
            <a:br>
              <a:rPr lang="en-US" altLang="en-US"/>
            </a:b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-</a:t>
            </a:r>
            <a:r>
              <a:rPr lang="en-US" altLang="en-US" sz="1200" b="1">
                <a:solidFill>
                  <a:srgbClr val="000066"/>
                </a:solidFill>
                <a:latin typeface="Courier New" panose="02070309020205020404" pitchFamily="49" charset="0"/>
              </a:rPr>
              <a:t>AG</a:t>
            </a:r>
            <a:r>
              <a:rPr lang="en-US" altLang="en-US" sz="1200">
                <a:solidFill>
                  <a:srgbClr val="006699"/>
                </a:solidFill>
                <a:latin typeface="Courier New" panose="02070309020205020404" pitchFamily="49" charset="0"/>
              </a:rPr>
              <a:t>G</a:t>
            </a:r>
            <a:r>
              <a:rPr lang="en-US" altLang="en-US" sz="1200" b="1">
                <a:solidFill>
                  <a:srgbClr val="000066"/>
                </a:solidFill>
                <a:latin typeface="Courier New" panose="02070309020205020404" pitchFamily="49" charset="0"/>
              </a:rPr>
              <a:t>CTATCAC</a:t>
            </a:r>
            <a:r>
              <a:rPr lang="en-US" altLang="en-US" sz="1200">
                <a:solidFill>
                  <a:srgbClr val="006699"/>
                </a:solidFill>
                <a:latin typeface="Courier New" panose="02070309020205020404" pitchFamily="49" charset="0"/>
              </a:rPr>
              <a:t>CT</a:t>
            </a:r>
            <a:r>
              <a:rPr lang="en-US" altLang="en-US" sz="1200" b="1">
                <a:solidFill>
                  <a:srgbClr val="000066"/>
                </a:solidFill>
                <a:latin typeface="Courier New" panose="02070309020205020404" pitchFamily="49" charset="0"/>
              </a:rPr>
              <a:t>GACC</a:t>
            </a:r>
            <a:r>
              <a:rPr lang="en-US" altLang="en-US" sz="1200">
                <a:solidFill>
                  <a:srgbClr val="006699"/>
                </a:solidFill>
                <a:latin typeface="Courier New" panose="02070309020205020404" pitchFamily="49" charset="0"/>
              </a:rPr>
              <a:t>T</a:t>
            </a:r>
            <a:r>
              <a:rPr lang="en-US" altLang="en-US" sz="1200" b="1">
                <a:solidFill>
                  <a:srgbClr val="000066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 sz="1200">
                <a:solidFill>
                  <a:srgbClr val="006699"/>
                </a:solidFill>
                <a:latin typeface="Courier New" panose="02070309020205020404" pitchFamily="49" charset="0"/>
              </a:rPr>
              <a:t>CA</a:t>
            </a:r>
            <a:r>
              <a:rPr lang="en-US" altLang="en-US" sz="1200" b="1">
                <a:solidFill>
                  <a:srgbClr val="000066"/>
                </a:solidFill>
                <a:latin typeface="Courier New" panose="02070309020205020404" pitchFamily="49" charset="0"/>
              </a:rPr>
              <a:t>GG</a:t>
            </a:r>
            <a:r>
              <a:rPr lang="en-US" altLang="en-US" sz="1200">
                <a:solidFill>
                  <a:srgbClr val="006699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 sz="1200" b="1">
                <a:solidFill>
                  <a:srgbClr val="000066"/>
                </a:solidFill>
                <a:latin typeface="Courier New" panose="02070309020205020404" pitchFamily="49" charset="0"/>
              </a:rPr>
              <a:t>CGA</a:t>
            </a:r>
            <a:r>
              <a:rPr lang="en-US" altLang="en-US" sz="1200">
                <a:solidFill>
                  <a:srgbClr val="006699"/>
                </a:solidFill>
                <a:latin typeface="Courier New" panose="02070309020205020404" pitchFamily="49" charset="0"/>
              </a:rPr>
              <a:t>--</a:t>
            </a:r>
            <a:r>
              <a:rPr lang="en-US" altLang="en-US" sz="1200" b="1">
                <a:solidFill>
                  <a:srgbClr val="000066"/>
                </a:solidFill>
                <a:latin typeface="Courier New" panose="02070309020205020404" pitchFamily="49" charset="0"/>
              </a:rPr>
              <a:t>TGCCC</a:t>
            </a:r>
            <a:r>
              <a:rPr lang="en-US" altLang="en-US" sz="1200">
                <a:solidFill>
                  <a:srgbClr val="006699"/>
                </a:solidFill>
                <a:latin typeface="Courier New" panose="02070309020205020404" pitchFamily="49" charset="0"/>
              </a:rPr>
              <a:t>---</a:t>
            </a:r>
            <a:br>
              <a:rPr lang="en-US" altLang="en-US" sz="1200">
                <a:solidFill>
                  <a:srgbClr val="006699"/>
                </a:solidFill>
                <a:latin typeface="Courier New" panose="02070309020205020404" pitchFamily="49" charset="0"/>
              </a:rPr>
            </a:br>
            <a:r>
              <a:rPr lang="en-US" altLang="en-US" sz="1200">
                <a:solidFill>
                  <a:srgbClr val="006699"/>
                </a:solidFill>
                <a:latin typeface="Courier New" panose="02070309020205020404" pitchFamily="49" charset="0"/>
              </a:rPr>
              <a:t>T</a:t>
            </a:r>
            <a:r>
              <a:rPr lang="en-US" altLang="en-US" sz="1200" b="1">
                <a:solidFill>
                  <a:srgbClr val="000066"/>
                </a:solidFill>
                <a:latin typeface="Courier New" panose="02070309020205020404" pitchFamily="49" charset="0"/>
              </a:rPr>
              <a:t>AG</a:t>
            </a:r>
            <a:r>
              <a:rPr lang="en-US" altLang="en-US" sz="1200">
                <a:solidFill>
                  <a:srgbClr val="006699"/>
                </a:solidFill>
                <a:latin typeface="Courier New" panose="02070309020205020404" pitchFamily="49" charset="0"/>
              </a:rPr>
              <a:t>-</a:t>
            </a:r>
            <a:r>
              <a:rPr lang="en-US" altLang="en-US" sz="1200" b="1">
                <a:solidFill>
                  <a:srgbClr val="000066"/>
                </a:solidFill>
                <a:latin typeface="Courier New" panose="02070309020205020404" pitchFamily="49" charset="0"/>
              </a:rPr>
              <a:t>CTATCAC</a:t>
            </a:r>
            <a:r>
              <a:rPr lang="en-US" altLang="en-US" sz="1200">
                <a:solidFill>
                  <a:srgbClr val="006699"/>
                </a:solidFill>
                <a:latin typeface="Courier New" panose="02070309020205020404" pitchFamily="49" charset="0"/>
              </a:rPr>
              <a:t>--</a:t>
            </a:r>
            <a:r>
              <a:rPr lang="en-US" altLang="en-US" sz="1200" b="1">
                <a:solidFill>
                  <a:srgbClr val="000066"/>
                </a:solidFill>
                <a:latin typeface="Courier New" panose="02070309020205020404" pitchFamily="49" charset="0"/>
              </a:rPr>
              <a:t>GACC</a:t>
            </a:r>
            <a:r>
              <a:rPr lang="en-US" altLang="en-US" sz="1200">
                <a:solidFill>
                  <a:srgbClr val="006699"/>
                </a:solidFill>
                <a:latin typeface="Courier New" panose="02070309020205020404" pitchFamily="49" charset="0"/>
              </a:rPr>
              <a:t>G</a:t>
            </a:r>
            <a:r>
              <a:rPr lang="en-US" altLang="en-US" sz="1200" b="1">
                <a:solidFill>
                  <a:srgbClr val="000066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 sz="1200">
                <a:solidFill>
                  <a:srgbClr val="006699"/>
                </a:solidFill>
                <a:latin typeface="Courier New" panose="02070309020205020404" pitchFamily="49" charset="0"/>
              </a:rPr>
              <a:t>--</a:t>
            </a:r>
            <a:r>
              <a:rPr lang="en-US" altLang="en-US" sz="1200" b="1">
                <a:solidFill>
                  <a:srgbClr val="000066"/>
                </a:solidFill>
                <a:latin typeface="Courier New" panose="02070309020205020404" pitchFamily="49" charset="0"/>
              </a:rPr>
              <a:t>GG</a:t>
            </a:r>
            <a:r>
              <a:rPr lang="en-US" altLang="en-US" sz="1200">
                <a:solidFill>
                  <a:srgbClr val="006699"/>
                </a:solidFill>
                <a:latin typeface="Courier New" panose="02070309020205020404" pitchFamily="49" charset="0"/>
              </a:rPr>
              <a:t>T</a:t>
            </a:r>
            <a:r>
              <a:rPr lang="en-US" altLang="en-US" sz="1200" b="1">
                <a:solidFill>
                  <a:srgbClr val="000066"/>
                </a:solidFill>
                <a:latin typeface="Courier New" panose="02070309020205020404" pitchFamily="49" charset="0"/>
              </a:rPr>
              <a:t>CGA</a:t>
            </a:r>
            <a:r>
              <a:rPr lang="en-US" altLang="en-US" sz="1200">
                <a:solidFill>
                  <a:srgbClr val="006699"/>
                </a:solidFill>
                <a:latin typeface="Courier New" panose="02070309020205020404" pitchFamily="49" charset="0"/>
              </a:rPr>
              <a:t>TT</a:t>
            </a:r>
            <a:r>
              <a:rPr lang="en-US" altLang="en-US" sz="1200" b="1">
                <a:solidFill>
                  <a:srgbClr val="000066"/>
                </a:solidFill>
                <a:latin typeface="Courier New" panose="02070309020205020404" pitchFamily="49" charset="0"/>
              </a:rPr>
              <a:t>TGCCC</a:t>
            </a:r>
            <a:r>
              <a:rPr lang="en-US" altLang="en-US" sz="1200">
                <a:solidFill>
                  <a:srgbClr val="006699"/>
                </a:solidFill>
                <a:latin typeface="Courier New" panose="02070309020205020404" pitchFamily="49" charset="0"/>
              </a:rPr>
              <a:t>GAC</a:t>
            </a:r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B530198C-7226-4321-A7D6-C0CFA9FB1F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Non-word error detection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C8614B1D-44B5-4516-932C-1BE23CCFD3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Any word not in a dictionary</a:t>
            </a:r>
          </a:p>
          <a:p>
            <a:pPr>
              <a:defRPr/>
            </a:pPr>
            <a:r>
              <a:rPr lang="en-US" altLang="en-US"/>
              <a:t>Assume it</a:t>
            </a:r>
            <a:r>
              <a:rPr lang="ja-JP" altLang="en-US"/>
              <a:t>’</a:t>
            </a:r>
            <a:r>
              <a:rPr lang="en-US" altLang="ja-JP"/>
              <a:t>s a spelling error</a:t>
            </a:r>
          </a:p>
          <a:p>
            <a:pPr>
              <a:defRPr/>
            </a:pPr>
            <a:r>
              <a:rPr lang="en-US" altLang="en-US"/>
              <a:t>Need a big dictionary!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6B047B66-45EC-4DA2-AA79-4B26B43DE4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71700" y="0"/>
            <a:ext cx="7772400" cy="7429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Regular Expressions: Negation in Disjunction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61DF5371-876A-4C46-93AB-07B16DE522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62200" y="2286000"/>
            <a:ext cx="7391400" cy="41148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Negations</a:t>
            </a:r>
            <a:r>
              <a:rPr lang="en-US" dirty="0">
                <a:solidFill>
                  <a:srgbClr val="CC0000"/>
                </a:solidFill>
                <a:latin typeface="Courier" charset="0"/>
              </a:rPr>
              <a:t> [^</a:t>
            </a:r>
            <a:r>
              <a:rPr lang="en-US" dirty="0" err="1">
                <a:solidFill>
                  <a:srgbClr val="CC0000"/>
                </a:solidFill>
                <a:latin typeface="Courier" charset="0"/>
              </a:rPr>
              <a:t>Ss</a:t>
            </a:r>
            <a:r>
              <a:rPr lang="en-US" dirty="0">
                <a:solidFill>
                  <a:srgbClr val="CC0000"/>
                </a:solidFill>
                <a:latin typeface="Courier" charset="0"/>
              </a:rPr>
              <a:t>]</a:t>
            </a:r>
          </a:p>
          <a:p>
            <a:pPr lvl="1">
              <a:defRPr/>
            </a:pPr>
            <a:r>
              <a:rPr lang="en-US" dirty="0">
                <a:latin typeface="Calibri"/>
                <a:ea typeface="ＭＳ Ｐゴシック" charset="0"/>
                <a:cs typeface="Calibri"/>
              </a:rPr>
              <a:t>Carat means negation only when first in []</a:t>
            </a: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994893B-578D-4E4C-AFB0-3455286240BF}"/>
              </a:ext>
            </a:extLst>
          </p:cNvPr>
          <p:cNvGraphicFramePr>
            <a:graphicFrameLocks noGrp="1"/>
          </p:cNvGraphicFramePr>
          <p:nvPr/>
        </p:nvGraphicFramePr>
        <p:xfrm>
          <a:off x="2438400" y="3438525"/>
          <a:ext cx="7924800" cy="2125663"/>
        </p:xfrm>
        <a:graphic>
          <a:graphicData uri="http://schemas.openxmlformats.org/drawingml/2006/table">
            <a:tbl>
              <a:tblPr/>
              <a:tblGrid>
                <a:gridCol w="1584325">
                  <a:extLst>
                    <a:ext uri="{9D8B030D-6E8A-4147-A177-3AD203B41FA5}">
                      <a16:colId xmlns:a16="http://schemas.microsoft.com/office/drawing/2014/main" val="1456537574"/>
                    </a:ext>
                  </a:extLst>
                </a:gridCol>
                <a:gridCol w="2454275">
                  <a:extLst>
                    <a:ext uri="{9D8B030D-6E8A-4147-A177-3AD203B41FA5}">
                      <a16:colId xmlns:a16="http://schemas.microsoft.com/office/drawing/2014/main" val="1868670299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3902783512"/>
                    </a:ext>
                  </a:extLst>
                </a:gridCol>
              </a:tblGrid>
              <a:tr h="3714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Pattern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Matches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28305"/>
                  </a:ext>
                </a:extLst>
              </a:tr>
              <a:tr h="6399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[^A-Z]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Not an upper case letter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O</a:t>
                      </a:r>
                      <a:r>
                        <a:rPr kumimoji="0" lang="en-US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y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fn pripetchik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849040"/>
                  </a:ext>
                </a:extLst>
              </a:tr>
              <a:tr h="3714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[^Ss]	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Neither </a:t>
                      </a:r>
                      <a:r>
                        <a:rPr kumimoji="0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‘</a:t>
                      </a:r>
                      <a:r>
                        <a:rPr kumimoji="0" lang="en-US" altLang="ja-JP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</a:t>
                      </a:r>
                      <a:r>
                        <a:rPr kumimoji="0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’</a:t>
                      </a:r>
                      <a:r>
                        <a:rPr kumimoji="0" lang="en-US" altLang="ja-JP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 nor </a:t>
                      </a:r>
                      <a:r>
                        <a:rPr kumimoji="0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‘</a:t>
                      </a:r>
                      <a:r>
                        <a:rPr kumimoji="0" lang="en-US" altLang="ja-JP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s</a:t>
                      </a:r>
                      <a:r>
                        <a:rPr kumimoji="0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’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I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 have no exquisite reason</a:t>
                      </a:r>
                      <a:r>
                        <a:rPr kumimoji="0" lang="ja-JP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”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145614"/>
                  </a:ext>
                </a:extLst>
              </a:tr>
              <a:tr h="3714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[^e^]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Neither e nor ^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Look h</a:t>
                      </a:r>
                      <a:r>
                        <a:rPr kumimoji="0" lang="en-US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e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re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08136"/>
                  </a:ext>
                </a:extLst>
              </a:tr>
              <a:tr h="37142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a^b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The pattern a carat b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Look up </a:t>
                      </a:r>
                      <a:r>
                        <a:rPr kumimoji="0" lang="en-US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a^b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now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817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0EBE6D2B-A187-4C23-81B8-AFB4FF733E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Isolated word error correction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C59BE9BD-BE4D-4D85-AD3B-334E31090E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How do I fix </a:t>
            </a:r>
            <a:r>
              <a:rPr lang="ja-JP" altLang="en-US"/>
              <a:t>“</a:t>
            </a:r>
            <a:r>
              <a:rPr lang="en-US" altLang="ja-JP">
                <a:solidFill>
                  <a:srgbClr val="A50021"/>
                </a:solidFill>
              </a:rPr>
              <a:t>graffe</a:t>
            </a:r>
            <a:r>
              <a:rPr lang="ja-JP" altLang="en-US"/>
              <a:t>”</a:t>
            </a:r>
            <a:r>
              <a:rPr lang="en-US" altLang="ja-JP"/>
              <a:t>?</a:t>
            </a:r>
          </a:p>
          <a:p>
            <a:pPr lvl="1">
              <a:defRPr/>
            </a:pPr>
            <a:r>
              <a:rPr lang="en-US" altLang="en-US"/>
              <a:t>Search through all words:</a:t>
            </a:r>
          </a:p>
          <a:p>
            <a:pPr lvl="2">
              <a:defRPr/>
            </a:pPr>
            <a:r>
              <a:rPr lang="en-US" altLang="en-US"/>
              <a:t>graf</a:t>
            </a:r>
          </a:p>
          <a:p>
            <a:pPr lvl="2">
              <a:defRPr/>
            </a:pPr>
            <a:r>
              <a:rPr lang="en-US" altLang="en-US"/>
              <a:t>craft</a:t>
            </a:r>
          </a:p>
          <a:p>
            <a:pPr lvl="2">
              <a:defRPr/>
            </a:pPr>
            <a:r>
              <a:rPr lang="en-US" altLang="en-US"/>
              <a:t>grail</a:t>
            </a:r>
          </a:p>
          <a:p>
            <a:pPr lvl="2">
              <a:defRPr/>
            </a:pPr>
            <a:r>
              <a:rPr lang="en-US" altLang="en-US"/>
              <a:t>giraffe</a:t>
            </a:r>
          </a:p>
          <a:p>
            <a:pPr lvl="1">
              <a:defRPr/>
            </a:pPr>
            <a:r>
              <a:rPr lang="en-US" altLang="en-US"/>
              <a:t>Pick the one that</a:t>
            </a:r>
            <a:r>
              <a:rPr lang="ja-JP" altLang="en-US"/>
              <a:t>’</a:t>
            </a:r>
            <a:r>
              <a:rPr lang="en-US" altLang="ja-JP"/>
              <a:t>s closest to </a:t>
            </a:r>
            <a:r>
              <a:rPr lang="en-US" altLang="ja-JP">
                <a:solidFill>
                  <a:srgbClr val="A50021"/>
                </a:solidFill>
              </a:rPr>
              <a:t>graffe</a:t>
            </a:r>
          </a:p>
          <a:p>
            <a:pPr lvl="1">
              <a:defRPr/>
            </a:pPr>
            <a:r>
              <a:rPr lang="en-US" altLang="en-US"/>
              <a:t>What does </a:t>
            </a:r>
            <a:r>
              <a:rPr lang="ja-JP" altLang="en-US"/>
              <a:t>“</a:t>
            </a:r>
            <a:r>
              <a:rPr lang="en-US" altLang="ja-JP"/>
              <a:t>closest</a:t>
            </a:r>
            <a:r>
              <a:rPr lang="ja-JP" altLang="en-US"/>
              <a:t>”</a:t>
            </a:r>
            <a:r>
              <a:rPr lang="en-US" altLang="ja-JP"/>
              <a:t> mean?</a:t>
            </a:r>
          </a:p>
          <a:p>
            <a:pPr lvl="1">
              <a:defRPr/>
            </a:pPr>
            <a:r>
              <a:rPr lang="en-US" altLang="en-US"/>
              <a:t>We need a</a:t>
            </a:r>
            <a:r>
              <a:rPr lang="en-US" altLang="en-US">
                <a:solidFill>
                  <a:srgbClr val="A50021"/>
                </a:solidFill>
              </a:rPr>
              <a:t> </a:t>
            </a:r>
            <a:r>
              <a:rPr lang="en-US" altLang="en-US" b="1">
                <a:solidFill>
                  <a:srgbClr val="A50021"/>
                </a:solidFill>
              </a:rPr>
              <a:t>distance metric</a:t>
            </a:r>
            <a:r>
              <a:rPr lang="en-US" altLang="en-US"/>
              <a:t>.</a:t>
            </a:r>
          </a:p>
          <a:p>
            <a:pPr lvl="1">
              <a:defRPr/>
            </a:pPr>
            <a:r>
              <a:rPr lang="en-US" altLang="en-US"/>
              <a:t>The simplest one: </a:t>
            </a:r>
            <a:r>
              <a:rPr lang="en-US" altLang="en-US" b="1">
                <a:solidFill>
                  <a:srgbClr val="A50021"/>
                </a:solidFill>
              </a:rPr>
              <a:t>edit distance</a:t>
            </a:r>
            <a:r>
              <a:rPr lang="en-US" altLang="en-US"/>
              <a:t>.</a:t>
            </a:r>
          </a:p>
          <a:p>
            <a:pPr lvl="2">
              <a:defRPr/>
            </a:pPr>
            <a:r>
              <a:rPr lang="en-US" altLang="en-US"/>
              <a:t>(More sophisticated probabilistic ones: noisy channel)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CE8E30A3-E0DB-4C1C-AC1B-F982521BFA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 sz="5400"/>
              <a:t>Edit Distance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C662F83E-A71A-40AD-A659-9BF2618F26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The minimum edit distance between two strings</a:t>
            </a:r>
          </a:p>
          <a:p>
            <a:pPr>
              <a:defRPr/>
            </a:pPr>
            <a:r>
              <a:rPr lang="en-US" altLang="en-US"/>
              <a:t>Is the minimum number of editing operations</a:t>
            </a:r>
          </a:p>
          <a:p>
            <a:pPr lvl="1">
              <a:defRPr/>
            </a:pPr>
            <a:r>
              <a:rPr lang="en-US" altLang="en-US"/>
              <a:t>Insertion</a:t>
            </a:r>
          </a:p>
          <a:p>
            <a:pPr lvl="1">
              <a:defRPr/>
            </a:pPr>
            <a:r>
              <a:rPr lang="en-US" altLang="en-US"/>
              <a:t>Deletion</a:t>
            </a:r>
          </a:p>
          <a:p>
            <a:pPr lvl="1">
              <a:defRPr/>
            </a:pPr>
            <a:r>
              <a:rPr lang="en-US" altLang="en-US"/>
              <a:t>Substitution</a:t>
            </a:r>
          </a:p>
          <a:p>
            <a:pPr>
              <a:defRPr/>
            </a:pPr>
            <a:r>
              <a:rPr lang="en-US" altLang="en-US"/>
              <a:t>Needed to transform one into the other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F7864695-2427-4C6C-8002-85C5455A08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 sz="5400"/>
              <a:t>Minimum Edit Distance</a:t>
            </a:r>
          </a:p>
        </p:txBody>
      </p:sp>
      <p:pic>
        <p:nvPicPr>
          <p:cNvPr id="84995" name="Picture 6" descr="align1.tiff">
            <a:extLst>
              <a:ext uri="{FF2B5EF4-FFF2-40B4-BE49-F238E27FC236}">
                <a16:creationId xmlns:a16="http://schemas.microsoft.com/office/drawing/2014/main" id="{79EEB235-0B55-4615-953F-2F3DFDB683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2057400"/>
            <a:ext cx="52959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>
            <a:extLst>
              <a:ext uri="{FF2B5EF4-FFF2-40B4-BE49-F238E27FC236}">
                <a16:creationId xmlns:a16="http://schemas.microsoft.com/office/drawing/2014/main" id="{24180EAF-4EE5-44BA-8C10-D03277DC0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 sz="6000"/>
              <a:t>Edit transcript</a:t>
            </a:r>
          </a:p>
        </p:txBody>
      </p:sp>
      <p:pic>
        <p:nvPicPr>
          <p:cNvPr id="87043" name="Content Placeholder 6" descr="intentexecute.png">
            <a:extLst>
              <a:ext uri="{FF2B5EF4-FFF2-40B4-BE49-F238E27FC236}">
                <a16:creationId xmlns:a16="http://schemas.microsoft.com/office/drawing/2014/main" id="{C09CD0B1-DEDA-4F7F-97B8-EEDD8D5A132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46550" y="2751138"/>
            <a:ext cx="4660900" cy="2271712"/>
          </a:xfrm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E5E06BD0-53C5-40C5-AD64-AB1D422649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 sz="4800"/>
              <a:t>Minimum Edit Distance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30F5BF6C-8011-428C-8FF4-574A75E2DC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0" y="4648200"/>
            <a:ext cx="7924800" cy="1981200"/>
          </a:xfrm>
        </p:spPr>
        <p:txBody>
          <a:bodyPr/>
          <a:lstStyle/>
          <a:p>
            <a:pPr>
              <a:defRPr/>
            </a:pPr>
            <a:r>
              <a:rPr lang="en-US" dirty="0"/>
              <a:t>If each operation has cost of 1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Distance between these is 5</a:t>
            </a:r>
          </a:p>
          <a:p>
            <a:pPr>
              <a:defRPr/>
            </a:pPr>
            <a:r>
              <a:rPr lang="en-US" dirty="0"/>
              <a:t>If substitutions cost 2 (</a:t>
            </a:r>
            <a:r>
              <a:rPr lang="en-US" dirty="0" err="1"/>
              <a:t>Levenshtein</a:t>
            </a:r>
            <a:r>
              <a:rPr lang="en-US" dirty="0"/>
              <a:t>)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Distance between them is 8</a:t>
            </a:r>
          </a:p>
        </p:txBody>
      </p:sp>
      <p:pic>
        <p:nvPicPr>
          <p:cNvPr id="6" name="Picture 5" descr="align2.tiff">
            <a:extLst>
              <a:ext uri="{FF2B5EF4-FFF2-40B4-BE49-F238E27FC236}">
                <a16:creationId xmlns:a16="http://schemas.microsoft.com/office/drawing/2014/main" id="{D151C943-099B-49E9-A92B-209E78F52A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676400"/>
            <a:ext cx="524510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F7B92-2679-4530-8E6D-EBD4AE7C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Alignment in Computational Biology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96B00-772F-4AB1-AEBA-5D538C308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600200"/>
            <a:ext cx="8458200" cy="48006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Given a sequence of bases</a:t>
            </a:r>
            <a:br>
              <a:rPr lang="en-US" altLang="en-US"/>
            </a:b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AGGCTATCACCTGACCTCCAGGCCGATGCCC</a:t>
            </a:r>
            <a:b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</a:b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TAGCTATCACGACCGCGGTCGATTTGCCCGAC</a:t>
            </a:r>
            <a:endParaRPr lang="en-US" altLang="en-US"/>
          </a:p>
          <a:p>
            <a:pPr>
              <a:defRPr/>
            </a:pPr>
            <a:r>
              <a:rPr lang="en-US" altLang="en-US"/>
              <a:t>An alignment:</a:t>
            </a:r>
            <a:br>
              <a:rPr lang="en-US" altLang="en-US"/>
            </a:b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-</a:t>
            </a: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</a:rPr>
              <a:t>AG</a:t>
            </a: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G</a:t>
            </a: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</a:rPr>
              <a:t>CTATCAC</a:t>
            </a: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CT</a:t>
            </a: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</a:rPr>
              <a:t>GACC</a:t>
            </a: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T</a:t>
            </a: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CA</a:t>
            </a: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</a:rPr>
              <a:t>GG</a:t>
            </a: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</a:rPr>
              <a:t>CGA</a:t>
            </a: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--</a:t>
            </a: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</a:rPr>
              <a:t>TGCCC</a:t>
            </a: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---</a:t>
            </a:r>
            <a:b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</a:b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T</a:t>
            </a: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</a:rPr>
              <a:t>AG</a:t>
            </a: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-</a:t>
            </a: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</a:rPr>
              <a:t>CTATCAC</a:t>
            </a: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--</a:t>
            </a: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</a:rPr>
              <a:t>GACC</a:t>
            </a: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G</a:t>
            </a: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--</a:t>
            </a: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</a:rPr>
              <a:t>GG</a:t>
            </a: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T</a:t>
            </a: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</a:rPr>
              <a:t>CGA</a:t>
            </a: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TT</a:t>
            </a:r>
            <a:r>
              <a:rPr lang="en-US" altLang="en-US" b="1">
                <a:solidFill>
                  <a:srgbClr val="000066"/>
                </a:solidFill>
                <a:latin typeface="Courier New" panose="02070309020205020404" pitchFamily="49" charset="0"/>
              </a:rPr>
              <a:t>TGCCC</a:t>
            </a:r>
            <a:r>
              <a:rPr lang="en-US" altLang="en-US">
                <a:solidFill>
                  <a:srgbClr val="006699"/>
                </a:solidFill>
                <a:latin typeface="Courier New" panose="02070309020205020404" pitchFamily="49" charset="0"/>
              </a:rPr>
              <a:t>GAC</a:t>
            </a:r>
            <a:endParaRPr lang="en-US" altLang="en-US"/>
          </a:p>
          <a:p>
            <a:pPr>
              <a:defRPr/>
            </a:pPr>
            <a:r>
              <a:rPr lang="en-US" altLang="en-US"/>
              <a:t>Given two sequences, align each letter to a letter or gap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120F7-FF56-471D-9679-ED5B9B881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22225"/>
            <a:ext cx="7467600" cy="7429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Other uses of Edit Distance in NLP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0443D-CF8F-4F02-9A08-83EFE7D30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1371600"/>
            <a:ext cx="8382000" cy="5257800"/>
          </a:xfrm>
        </p:spPr>
        <p:txBody>
          <a:bodyPr/>
          <a:lstStyle/>
          <a:p>
            <a:pPr>
              <a:defRPr/>
            </a:pPr>
            <a:r>
              <a:rPr lang="en-US" dirty="0"/>
              <a:t>Evaluating Machine Translation and speech recognition</a:t>
            </a:r>
            <a:br>
              <a:rPr lang="en-US" dirty="0"/>
            </a:br>
            <a:r>
              <a:rPr lang="en-US" sz="1600" b="1" dirty="0">
                <a:latin typeface="Courier"/>
                <a:cs typeface="Courier"/>
              </a:rPr>
              <a:t>R </a:t>
            </a:r>
            <a:r>
              <a:rPr lang="en-US" sz="1600" dirty="0">
                <a:latin typeface="Courier"/>
                <a:cs typeface="Courier"/>
              </a:rPr>
              <a:t>Spokesman confirms    senior government adviser was shot</a:t>
            </a:r>
            <a:br>
              <a:rPr lang="en-US" sz="1600" dirty="0">
                <a:latin typeface="Courier"/>
                <a:cs typeface="Courier"/>
              </a:rPr>
            </a:br>
            <a:r>
              <a:rPr lang="en-US" sz="1600" b="1" dirty="0">
                <a:latin typeface="Courier"/>
                <a:cs typeface="Courier"/>
              </a:rPr>
              <a:t>H </a:t>
            </a:r>
            <a:r>
              <a:rPr lang="en-US" sz="1600" dirty="0">
                <a:latin typeface="Courier"/>
                <a:cs typeface="Courier"/>
              </a:rPr>
              <a:t>Spokesman said    the senior            adviser was shot dead</a:t>
            </a:r>
            <a:br>
              <a:rPr lang="en-US" sz="1600" dirty="0">
                <a:latin typeface="Courier"/>
                <a:cs typeface="Courier"/>
              </a:rPr>
            </a:br>
            <a:r>
              <a:rPr lang="en-US" sz="1600" dirty="0">
                <a:latin typeface="Courier"/>
                <a:cs typeface="Courier"/>
              </a:rPr>
              <a:t>              S      I              D                        I</a:t>
            </a:r>
            <a:endParaRPr lang="en-US" sz="1800" dirty="0">
              <a:latin typeface="Courier"/>
              <a:cs typeface="Courier"/>
            </a:endParaRPr>
          </a:p>
          <a:p>
            <a:pPr>
              <a:defRPr/>
            </a:pPr>
            <a:r>
              <a:rPr lang="en-US" dirty="0"/>
              <a:t>Named Entity Extraction and Entity </a:t>
            </a:r>
            <a:r>
              <a:rPr lang="en-US" dirty="0" err="1"/>
              <a:t>Coreference</a:t>
            </a:r>
            <a:endParaRPr lang="en-US" dirty="0"/>
          </a:p>
          <a:p>
            <a:pPr lvl="1">
              <a:defRPr/>
            </a:pPr>
            <a:r>
              <a:rPr lang="en-US" dirty="0">
                <a:solidFill>
                  <a:srgbClr val="FF0000"/>
                </a:solidFill>
                <a:ea typeface="ＭＳ Ｐゴシック" charset="0"/>
              </a:rPr>
              <a:t>IBM Inc</a:t>
            </a:r>
            <a:r>
              <a:rPr lang="en-US" dirty="0">
                <a:ea typeface="ＭＳ Ｐゴシック" charset="0"/>
              </a:rPr>
              <a:t>. announced today</a:t>
            </a:r>
          </a:p>
          <a:p>
            <a:pPr lvl="1">
              <a:defRPr/>
            </a:pPr>
            <a:r>
              <a:rPr lang="en-US" dirty="0">
                <a:solidFill>
                  <a:srgbClr val="FF0000"/>
                </a:solidFill>
                <a:ea typeface="ＭＳ Ｐゴシック" charset="0"/>
              </a:rPr>
              <a:t>IBM </a:t>
            </a:r>
            <a:r>
              <a:rPr lang="en-US" dirty="0">
                <a:ea typeface="ＭＳ Ｐゴシック" charset="0"/>
              </a:rPr>
              <a:t>profits</a:t>
            </a:r>
          </a:p>
          <a:p>
            <a:pPr lvl="1">
              <a:defRPr/>
            </a:pPr>
            <a:r>
              <a:rPr lang="en-US" dirty="0">
                <a:solidFill>
                  <a:srgbClr val="FF0000"/>
                </a:solidFill>
                <a:ea typeface="ＭＳ Ｐゴシック" charset="0"/>
              </a:rPr>
              <a:t>Stanford President John Hennessy </a:t>
            </a:r>
            <a:r>
              <a:rPr lang="en-US" dirty="0">
                <a:ea typeface="ＭＳ Ｐゴシック" charset="0"/>
              </a:rPr>
              <a:t>announced yesterday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for </a:t>
            </a:r>
            <a:r>
              <a:rPr lang="en-US" dirty="0">
                <a:solidFill>
                  <a:srgbClr val="FF0000"/>
                </a:solidFill>
                <a:ea typeface="ＭＳ Ｐゴシック" charset="0"/>
              </a:rPr>
              <a:t>Stanford University President John Hennessy</a:t>
            </a:r>
          </a:p>
          <a:p>
            <a:pPr lvl="1">
              <a:defRPr/>
            </a:pPr>
            <a:endParaRPr lang="en-US" dirty="0">
              <a:ea typeface="ＭＳ Ｐゴシック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18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>
            <a:extLst>
              <a:ext uri="{FF2B5EF4-FFF2-40B4-BE49-F238E27FC236}">
                <a16:creationId xmlns:a16="http://schemas.microsoft.com/office/drawing/2014/main" id="{EB338357-13FB-42D6-BC85-4542D8A056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How to find the Min Edit Distance?</a:t>
            </a:r>
          </a:p>
        </p:txBody>
      </p:sp>
      <p:sp>
        <p:nvSpPr>
          <p:cNvPr id="29702" name="Rectangle 3">
            <a:extLst>
              <a:ext uri="{FF2B5EF4-FFF2-40B4-BE49-F238E27FC236}">
                <a16:creationId xmlns:a16="http://schemas.microsoft.com/office/drawing/2014/main" id="{176882D7-520F-42F3-8FFD-33319C2986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Searching for a path (sequence of edits) from the start string to the final string:</a:t>
            </a:r>
          </a:p>
          <a:p>
            <a:pPr lvl="1">
              <a:defRPr/>
            </a:pPr>
            <a:r>
              <a:rPr lang="en-US" altLang="en-US" b="1"/>
              <a:t>Initial state</a:t>
            </a:r>
            <a:r>
              <a:rPr lang="en-US" altLang="en-US"/>
              <a:t>: the word we</a:t>
            </a:r>
            <a:r>
              <a:rPr lang="ja-JP" altLang="en-US"/>
              <a:t>’</a:t>
            </a:r>
            <a:r>
              <a:rPr lang="en-US" altLang="ja-JP"/>
              <a:t>re transforming</a:t>
            </a:r>
          </a:p>
          <a:p>
            <a:pPr lvl="1">
              <a:defRPr/>
            </a:pPr>
            <a:r>
              <a:rPr lang="en-US" altLang="en-US" b="1"/>
              <a:t>Operators</a:t>
            </a:r>
            <a:r>
              <a:rPr lang="en-US" altLang="en-US"/>
              <a:t>: insert, delete, substitute</a:t>
            </a:r>
          </a:p>
          <a:p>
            <a:pPr lvl="1">
              <a:defRPr/>
            </a:pPr>
            <a:r>
              <a:rPr lang="en-US" altLang="en-US" b="1"/>
              <a:t>Goal state</a:t>
            </a:r>
            <a:r>
              <a:rPr lang="en-US" altLang="en-US"/>
              <a:t>:  the word we</a:t>
            </a:r>
            <a:r>
              <a:rPr lang="ja-JP" altLang="en-US"/>
              <a:t>’</a:t>
            </a:r>
            <a:r>
              <a:rPr lang="en-US" altLang="ja-JP"/>
              <a:t>re trying to get to</a:t>
            </a:r>
          </a:p>
          <a:p>
            <a:pPr lvl="1">
              <a:defRPr/>
            </a:pPr>
            <a:r>
              <a:rPr lang="en-US" altLang="en-US" b="1"/>
              <a:t>Path cost</a:t>
            </a:r>
            <a:r>
              <a:rPr lang="en-US" altLang="en-US"/>
              <a:t>: what we want to minimize: the number of edits</a:t>
            </a:r>
          </a:p>
          <a:p>
            <a:pPr>
              <a:defRPr/>
            </a:pPr>
            <a:endParaRPr lang="en-US" altLang="en-US"/>
          </a:p>
        </p:txBody>
      </p:sp>
      <p:pic>
        <p:nvPicPr>
          <p:cNvPr id="7" name="Picture 3" descr="intention">
            <a:extLst>
              <a:ext uri="{FF2B5EF4-FFF2-40B4-BE49-F238E27FC236}">
                <a16:creationId xmlns:a16="http://schemas.microsoft.com/office/drawing/2014/main" id="{47089C89-7944-4FEA-9E49-0153FA7C6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495800"/>
            <a:ext cx="5716588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>
            <a:extLst>
              <a:ext uri="{FF2B5EF4-FFF2-40B4-BE49-F238E27FC236}">
                <a16:creationId xmlns:a16="http://schemas.microsoft.com/office/drawing/2014/main" id="{A59FA986-D113-4BFF-B087-4A45845C3B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Minimum Edit as Search</a:t>
            </a:r>
          </a:p>
        </p:txBody>
      </p:sp>
      <p:sp>
        <p:nvSpPr>
          <p:cNvPr id="33798" name="Rectangle 3">
            <a:extLst>
              <a:ext uri="{FF2B5EF4-FFF2-40B4-BE49-F238E27FC236}">
                <a16:creationId xmlns:a16="http://schemas.microsoft.com/office/drawing/2014/main" id="{67ECA53B-393F-4922-9E3D-280446C9FE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But the space of all edit sequences is huge!</a:t>
            </a:r>
          </a:p>
          <a:p>
            <a:pPr lvl="1">
              <a:defRPr/>
            </a:pPr>
            <a:r>
              <a:rPr lang="en-US" altLang="en-US"/>
              <a:t>We can</a:t>
            </a:r>
            <a:r>
              <a:rPr lang="ja-JP" altLang="en-US"/>
              <a:t>’</a:t>
            </a:r>
            <a:r>
              <a:rPr lang="en-US" altLang="ja-JP"/>
              <a:t>t afford to navigate naïvely</a:t>
            </a:r>
          </a:p>
          <a:p>
            <a:pPr lvl="1">
              <a:defRPr/>
            </a:pPr>
            <a:r>
              <a:rPr lang="en-US" altLang="en-US"/>
              <a:t>Lots of distinct paths wind up at the same state.</a:t>
            </a:r>
          </a:p>
          <a:p>
            <a:pPr lvl="2">
              <a:defRPr/>
            </a:pPr>
            <a:r>
              <a:rPr lang="en-US" altLang="en-US"/>
              <a:t>We don</a:t>
            </a:r>
            <a:r>
              <a:rPr lang="ja-JP" altLang="en-US"/>
              <a:t>’</a:t>
            </a:r>
            <a:r>
              <a:rPr lang="en-US" altLang="ja-JP"/>
              <a:t>t have to keep track of all of them</a:t>
            </a:r>
          </a:p>
          <a:p>
            <a:pPr lvl="2">
              <a:defRPr/>
            </a:pPr>
            <a:r>
              <a:rPr lang="en-US" altLang="en-US"/>
              <a:t>Just the shortest path to each of those revisted states.</a:t>
            </a:r>
          </a:p>
          <a:p>
            <a:pPr>
              <a:defRPr/>
            </a:pPr>
            <a:endParaRPr lang="en-US" altLang="en-US"/>
          </a:p>
        </p:txBody>
      </p:sp>
      <p:sp>
        <p:nvSpPr>
          <p:cNvPr id="94212" name="Slide Number Placeholder 5">
            <a:extLst>
              <a:ext uri="{FF2B5EF4-FFF2-40B4-BE49-F238E27FC236}">
                <a16:creationId xmlns:a16="http://schemas.microsoft.com/office/drawing/2014/main" id="{8C43777B-1072-4C43-A372-F53FF3A974F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5562600"/>
            <a:ext cx="19812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5708566E-BF70-4D45-9644-12F3C77170F0}" type="slidenum">
              <a:rPr lang="en-US" altLang="en-US">
                <a:solidFill>
                  <a:srgbClr val="009900"/>
                </a:solidFill>
                <a:latin typeface="Tahoma" panose="020B0604030504040204" pitchFamily="34" charset="0"/>
              </a:rPr>
              <a:pPr/>
              <a:t>58</a:t>
            </a:fld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>
            <a:extLst>
              <a:ext uri="{FF2B5EF4-FFF2-40B4-BE49-F238E27FC236}">
                <a16:creationId xmlns:a16="http://schemas.microsoft.com/office/drawing/2014/main" id="{5581480B-2D81-462E-9E2D-D29D9192A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Defining Min Edit Distance</a:t>
            </a:r>
          </a:p>
        </p:txBody>
      </p:sp>
      <p:sp>
        <p:nvSpPr>
          <p:cNvPr id="80899" name="Content Placeholder 2">
            <a:extLst>
              <a:ext uri="{FF2B5EF4-FFF2-40B4-BE49-F238E27FC236}">
                <a16:creationId xmlns:a16="http://schemas.microsoft.com/office/drawing/2014/main" id="{7A389476-9262-4076-A8CB-37C949393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For two strings</a:t>
            </a:r>
          </a:p>
          <a:p>
            <a:pPr lvl="1">
              <a:defRPr/>
            </a:pPr>
            <a:r>
              <a:rPr lang="en-US" dirty="0">
                <a:latin typeface="+mj-lt"/>
                <a:ea typeface="ＭＳ Ｐゴシック" charset="0"/>
              </a:rPr>
              <a:t>X</a:t>
            </a:r>
            <a:r>
              <a:rPr lang="en-US" dirty="0">
                <a:ea typeface="ＭＳ Ｐゴシック" charset="0"/>
              </a:rPr>
              <a:t> of length </a:t>
            </a:r>
            <a:r>
              <a:rPr lang="en-US" i="1" dirty="0">
                <a:latin typeface="+mj-lt"/>
                <a:ea typeface="ＭＳ Ｐゴシック" charset="0"/>
              </a:rPr>
              <a:t>n</a:t>
            </a:r>
            <a:r>
              <a:rPr lang="en-US" dirty="0">
                <a:ea typeface="ＭＳ Ｐゴシック" charset="0"/>
              </a:rPr>
              <a:t> </a:t>
            </a:r>
          </a:p>
          <a:p>
            <a:pPr lvl="1">
              <a:defRPr/>
            </a:pPr>
            <a:r>
              <a:rPr lang="en-US" dirty="0">
                <a:latin typeface="+mj-lt"/>
                <a:ea typeface="ＭＳ Ｐゴシック" charset="0"/>
              </a:rPr>
              <a:t>Y</a:t>
            </a:r>
            <a:r>
              <a:rPr lang="en-US" dirty="0">
                <a:ea typeface="ＭＳ Ｐゴシック" charset="0"/>
              </a:rPr>
              <a:t> of length </a:t>
            </a:r>
            <a:r>
              <a:rPr lang="en-US" i="1" dirty="0">
                <a:latin typeface="+mj-lt"/>
                <a:ea typeface="ＭＳ Ｐゴシック" charset="0"/>
              </a:rPr>
              <a:t>m</a:t>
            </a:r>
            <a:endParaRPr lang="en-US" i="1" baseline="-25000" dirty="0">
              <a:latin typeface="+mj-lt"/>
              <a:ea typeface="ＭＳ Ｐゴシック" charset="0"/>
            </a:endParaRPr>
          </a:p>
          <a:p>
            <a:pPr>
              <a:defRPr/>
            </a:pPr>
            <a:r>
              <a:rPr lang="en-US" dirty="0"/>
              <a:t>We define </a:t>
            </a:r>
            <a:r>
              <a:rPr lang="en-US" dirty="0">
                <a:latin typeface="+mj-lt"/>
              </a:rPr>
              <a:t>D(</a:t>
            </a:r>
            <a:r>
              <a:rPr lang="en-US" i="1" dirty="0" err="1">
                <a:latin typeface="+mj-lt"/>
              </a:rPr>
              <a:t>i,j</a:t>
            </a:r>
            <a:r>
              <a:rPr lang="en-US" dirty="0">
                <a:latin typeface="+mj-lt"/>
              </a:rPr>
              <a:t>)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the edit distance between </a:t>
            </a:r>
            <a:r>
              <a:rPr lang="en-US" dirty="0">
                <a:latin typeface="+mj-lt"/>
                <a:ea typeface="ＭＳ Ｐゴシック" charset="0"/>
              </a:rPr>
              <a:t>X[1..</a:t>
            </a:r>
            <a:r>
              <a:rPr lang="en-US" i="1" dirty="0">
                <a:latin typeface="+mj-lt"/>
                <a:ea typeface="ＭＳ Ｐゴシック" charset="0"/>
              </a:rPr>
              <a:t>i</a:t>
            </a:r>
            <a:r>
              <a:rPr lang="en-US" dirty="0">
                <a:latin typeface="+mj-lt"/>
                <a:ea typeface="ＭＳ Ｐゴシック" charset="0"/>
              </a:rPr>
              <a:t>]</a:t>
            </a:r>
            <a:r>
              <a:rPr lang="en-US" dirty="0">
                <a:ea typeface="ＭＳ Ｐゴシック" charset="0"/>
              </a:rPr>
              <a:t> and </a:t>
            </a:r>
            <a:r>
              <a:rPr lang="en-US" dirty="0">
                <a:latin typeface="+mj-lt"/>
                <a:ea typeface="ＭＳ Ｐゴシック" charset="0"/>
              </a:rPr>
              <a:t>Y[1..</a:t>
            </a:r>
            <a:r>
              <a:rPr lang="en-US" i="1" dirty="0">
                <a:latin typeface="+mj-lt"/>
                <a:ea typeface="ＭＳ Ｐゴシック" charset="0"/>
              </a:rPr>
              <a:t>j</a:t>
            </a:r>
            <a:r>
              <a:rPr lang="en-US" dirty="0">
                <a:latin typeface="+mj-lt"/>
                <a:ea typeface="ＭＳ Ｐゴシック" charset="0"/>
              </a:rPr>
              <a:t>]</a:t>
            </a:r>
            <a:r>
              <a:rPr lang="en-US" dirty="0">
                <a:ea typeface="ＭＳ Ｐゴシック" charset="0"/>
              </a:rPr>
              <a:t> </a:t>
            </a:r>
          </a:p>
          <a:p>
            <a:pPr lvl="2">
              <a:defRPr/>
            </a:pPr>
            <a:r>
              <a:rPr lang="en-US" sz="2200" dirty="0">
                <a:ea typeface="ＭＳ Ｐゴシック" charset="0"/>
              </a:rPr>
              <a:t>i.e., the first </a:t>
            </a:r>
            <a:r>
              <a:rPr lang="en-US" sz="2200" i="1" dirty="0" err="1">
                <a:latin typeface="+mj-lt"/>
                <a:ea typeface="ＭＳ Ｐゴシック" charset="0"/>
              </a:rPr>
              <a:t>i</a:t>
            </a:r>
            <a:r>
              <a:rPr lang="en-US" sz="2200" dirty="0">
                <a:ea typeface="ＭＳ Ｐゴシック" charset="0"/>
              </a:rPr>
              <a:t> characters of </a:t>
            </a:r>
            <a:r>
              <a:rPr lang="en-US" sz="2200" dirty="0">
                <a:latin typeface="+mj-lt"/>
                <a:ea typeface="ＭＳ Ｐゴシック" charset="0"/>
              </a:rPr>
              <a:t>X</a:t>
            </a:r>
            <a:r>
              <a:rPr lang="en-US" sz="2200" dirty="0">
                <a:ea typeface="ＭＳ Ｐゴシック" charset="0"/>
              </a:rPr>
              <a:t> and the first </a:t>
            </a:r>
            <a:r>
              <a:rPr lang="en-US" sz="2200" i="1" dirty="0">
                <a:latin typeface="+mj-lt"/>
                <a:ea typeface="ＭＳ Ｐゴシック" charset="0"/>
              </a:rPr>
              <a:t>j</a:t>
            </a:r>
            <a:r>
              <a:rPr lang="en-US" sz="2200" dirty="0">
                <a:ea typeface="ＭＳ Ｐゴシック" charset="0"/>
              </a:rPr>
              <a:t> characters of </a:t>
            </a:r>
            <a:r>
              <a:rPr lang="en-US" sz="2200" dirty="0">
                <a:latin typeface="+mj-lt"/>
                <a:ea typeface="ＭＳ Ｐゴシック" charset="0"/>
              </a:rPr>
              <a:t>Y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The edit distance between </a:t>
            </a:r>
            <a:r>
              <a:rPr lang="en-US" dirty="0">
                <a:latin typeface="+mj-lt"/>
                <a:ea typeface="ＭＳ Ｐゴシック" charset="0"/>
              </a:rPr>
              <a:t>X</a:t>
            </a:r>
            <a:r>
              <a:rPr lang="en-US" dirty="0">
                <a:ea typeface="ＭＳ Ｐゴシック" charset="0"/>
              </a:rPr>
              <a:t> and </a:t>
            </a:r>
            <a:r>
              <a:rPr lang="en-US" dirty="0">
                <a:latin typeface="+mj-lt"/>
                <a:ea typeface="ＭＳ Ｐゴシック" charset="0"/>
              </a:rPr>
              <a:t>Y</a:t>
            </a:r>
            <a:r>
              <a:rPr lang="en-US" dirty="0">
                <a:ea typeface="ＭＳ Ｐゴシック" charset="0"/>
              </a:rPr>
              <a:t> is thus </a:t>
            </a:r>
            <a:r>
              <a:rPr lang="en-US" dirty="0">
                <a:latin typeface="+mj-lt"/>
                <a:ea typeface="ＭＳ Ｐゴシック" charset="0"/>
              </a:rPr>
              <a:t>D(</a:t>
            </a:r>
            <a:r>
              <a:rPr lang="en-US" i="1" dirty="0" err="1">
                <a:latin typeface="+mj-lt"/>
                <a:ea typeface="ＭＳ Ｐゴシック" charset="0"/>
              </a:rPr>
              <a:t>n,m</a:t>
            </a:r>
            <a:r>
              <a:rPr lang="en-US" dirty="0">
                <a:latin typeface="+mj-lt"/>
                <a:ea typeface="ＭＳ Ｐゴシック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0389D6EB-7220-4770-9255-582FF216F3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30163"/>
            <a:ext cx="7772400" cy="7429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Regular Expressions: More Disjunction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C7082707-B2C7-4915-B9F7-A84FCF57F1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0" y="2286000"/>
            <a:ext cx="7467600" cy="41148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Woodchucks is another name for groundhog</a:t>
            </a:r>
            <a:r>
              <a:rPr lang="en-US" dirty="0"/>
              <a:t>!</a:t>
            </a:r>
          </a:p>
          <a:p>
            <a:pPr>
              <a:defRPr/>
            </a:pPr>
            <a:r>
              <a:rPr lang="en-US" dirty="0"/>
              <a:t>The pipe | for disjunction</a:t>
            </a:r>
          </a:p>
          <a:p>
            <a:pPr>
              <a:defRPr/>
            </a:pPr>
            <a:endParaRPr lang="en-US" dirty="0">
              <a:solidFill>
                <a:srgbClr val="CC0000"/>
              </a:solidFill>
              <a:latin typeface="Courier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A254B84-290A-48AD-B6E8-C60EEB59B329}"/>
              </a:ext>
            </a:extLst>
          </p:cNvPr>
          <p:cNvGraphicFramePr>
            <a:graphicFrameLocks noGrp="1"/>
          </p:cNvGraphicFramePr>
          <p:nvPr/>
        </p:nvGraphicFramePr>
        <p:xfrm>
          <a:off x="2743200" y="3505200"/>
          <a:ext cx="5334000" cy="2124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51">
                <a:tc>
                  <a:txBody>
                    <a:bodyPr/>
                    <a:lstStyle/>
                    <a:p>
                      <a:r>
                        <a:rPr lang="en-US" sz="1800" dirty="0"/>
                        <a:t>Pattern</a:t>
                      </a: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Matches</a:t>
                      </a:r>
                    </a:p>
                  </a:txBody>
                  <a:tcPr marT="45734" marB="4573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51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groundhog|woodchuck</a:t>
                      </a:r>
                      <a:endParaRPr lang="en-US" sz="1800" b="1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T="45734" marB="4573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271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yours|mine</a:t>
                      </a:r>
                      <a:endParaRPr lang="en-US" sz="1800" b="1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yours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   mine</a:t>
                      </a:r>
                      <a:endParaRPr lang="en-US" sz="1800" b="1" dirty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 marT="45734" marB="4573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51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a|b|c</a:t>
                      </a:r>
                      <a:endParaRPr lang="en-US" sz="1800" b="1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=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[</a:t>
                      </a:r>
                      <a:r>
                        <a:rPr lang="en-US" sz="1800" b="1" dirty="0" err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abc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]</a:t>
                      </a:r>
                    </a:p>
                  </a:txBody>
                  <a:tcPr marT="45734" marB="4573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5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[</a:t>
                      </a:r>
                      <a:r>
                        <a:rPr lang="en-US" sz="1800" b="1" dirty="0" err="1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gG</a:t>
                      </a:r>
                      <a:r>
                        <a:rPr lang="en-US" sz="1800" b="1" dirty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]</a:t>
                      </a:r>
                      <a:r>
                        <a:rPr lang="en-US" sz="1800" b="1" dirty="0" err="1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roundhog</a:t>
                      </a:r>
                      <a:r>
                        <a:rPr lang="en-US" sz="1800" b="1" dirty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|[</a:t>
                      </a:r>
                      <a:r>
                        <a:rPr lang="en-US" sz="1800" b="1" dirty="0" err="1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Ww</a:t>
                      </a:r>
                      <a:r>
                        <a:rPr lang="en-US" sz="1800" b="1" dirty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]</a:t>
                      </a:r>
                      <a:r>
                        <a:rPr lang="en-US" sz="1800" b="1" dirty="0" err="1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oodchuck</a:t>
                      </a:r>
                      <a:endParaRPr lang="en-US" sz="1800" b="1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T="45734" marB="4573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415F0-2EAF-4FD5-BBAF-AF0BDCFFE46E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3124200" y="1673225"/>
            <a:ext cx="7010400" cy="1298575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Minimum Edit Distance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E8E7281-B75C-440C-A453-B0268B58F25E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867400" y="3143250"/>
            <a:ext cx="4267200" cy="1714500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srgbClr val="A50021"/>
              </a:solidFill>
              <a:latin typeface="Calibri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sz="3200" dirty="0">
                <a:solidFill>
                  <a:srgbClr val="A50021"/>
                </a:solidFill>
                <a:latin typeface="Calibri" charset="0"/>
              </a:rPr>
              <a:t>Definition of Minimum Edit Distance</a:t>
            </a:r>
            <a:endParaRPr lang="en-US" sz="3200" dirty="0">
              <a:latin typeface="Calibri" charset="0"/>
            </a:endParaRPr>
          </a:p>
          <a:p>
            <a:pPr>
              <a:defRPr/>
            </a:pPr>
            <a:endParaRPr lang="en-US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EA1F6-8121-4E8E-A296-543A3B4F1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0"/>
            <a:ext cx="8610600" cy="8001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4000"/>
              <a:t>Dynamic Programming for Minimum Edit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09C2E-F8E6-4731-9022-47CE4C68C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1257300"/>
            <a:ext cx="8077200" cy="5276850"/>
          </a:xfrm>
        </p:spPr>
        <p:txBody>
          <a:bodyPr/>
          <a:lstStyle/>
          <a:p>
            <a:pPr>
              <a:defRPr/>
            </a:pPr>
            <a:r>
              <a:rPr lang="en-US" b="1" dirty="0"/>
              <a:t>Dynamic programming</a:t>
            </a:r>
            <a:r>
              <a:rPr lang="en-US" dirty="0"/>
              <a:t>: A tabular computation of </a:t>
            </a:r>
            <a:r>
              <a:rPr lang="en-US" dirty="0">
                <a:latin typeface="+mj-lt"/>
              </a:rPr>
              <a:t>D(</a:t>
            </a:r>
            <a:r>
              <a:rPr lang="en-US" i="1" dirty="0" err="1">
                <a:latin typeface="+mj-lt"/>
              </a:rPr>
              <a:t>n,m</a:t>
            </a:r>
            <a:r>
              <a:rPr lang="en-US" dirty="0">
                <a:latin typeface="+mj-lt"/>
              </a:rPr>
              <a:t>)</a:t>
            </a:r>
            <a:endParaRPr lang="en-US" b="1" dirty="0">
              <a:latin typeface="+mj-lt"/>
            </a:endParaRPr>
          </a:p>
          <a:p>
            <a:pPr>
              <a:defRPr/>
            </a:pPr>
            <a:r>
              <a:rPr lang="en-US" dirty="0"/>
              <a:t>Solving problems by combining solutions to </a:t>
            </a:r>
            <a:r>
              <a:rPr lang="en-US" dirty="0" err="1"/>
              <a:t>subproblems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Bottom-up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We compute </a:t>
            </a:r>
            <a:r>
              <a:rPr lang="en-US" dirty="0">
                <a:latin typeface="+mj-lt"/>
                <a:ea typeface="ＭＳ Ｐゴシック" charset="0"/>
              </a:rPr>
              <a:t>D(</a:t>
            </a:r>
            <a:r>
              <a:rPr lang="en-US" i="1" dirty="0" err="1">
                <a:latin typeface="+mj-lt"/>
                <a:ea typeface="ＭＳ Ｐゴシック" charset="0"/>
              </a:rPr>
              <a:t>i</a:t>
            </a:r>
            <a:r>
              <a:rPr lang="en-US" dirty="0" err="1">
                <a:latin typeface="+mj-lt"/>
                <a:ea typeface="ＭＳ Ｐゴシック" charset="0"/>
              </a:rPr>
              <a:t>,</a:t>
            </a:r>
            <a:r>
              <a:rPr lang="en-US" i="1" dirty="0" err="1">
                <a:latin typeface="+mj-lt"/>
                <a:ea typeface="ＭＳ Ｐゴシック" charset="0"/>
              </a:rPr>
              <a:t>j</a:t>
            </a:r>
            <a:r>
              <a:rPr lang="en-US" dirty="0">
                <a:latin typeface="+mj-lt"/>
                <a:ea typeface="ＭＳ Ｐゴシック" charset="0"/>
              </a:rPr>
              <a:t>)</a:t>
            </a:r>
            <a:r>
              <a:rPr lang="en-US" dirty="0">
                <a:ea typeface="ＭＳ Ｐゴシック" charset="0"/>
              </a:rPr>
              <a:t> for small </a:t>
            </a:r>
            <a:r>
              <a:rPr lang="en-US" i="1" dirty="0" err="1">
                <a:latin typeface="+mj-lt"/>
                <a:ea typeface="ＭＳ Ｐゴシック" charset="0"/>
              </a:rPr>
              <a:t>i,j</a:t>
            </a:r>
            <a:r>
              <a:rPr lang="en-US" i="1" dirty="0">
                <a:ea typeface="ＭＳ Ｐゴシック" charset="0"/>
              </a:rPr>
              <a:t> 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And compute larger </a:t>
            </a:r>
            <a:r>
              <a:rPr lang="en-US" dirty="0">
                <a:latin typeface="+mj-lt"/>
                <a:ea typeface="ＭＳ Ｐゴシック" charset="0"/>
              </a:rPr>
              <a:t>D(</a:t>
            </a:r>
            <a:r>
              <a:rPr lang="en-US" i="1" dirty="0" err="1">
                <a:latin typeface="+mj-lt"/>
                <a:ea typeface="ＭＳ Ｐゴシック" charset="0"/>
              </a:rPr>
              <a:t>i</a:t>
            </a:r>
            <a:r>
              <a:rPr lang="en-US" dirty="0" err="1">
                <a:latin typeface="+mj-lt"/>
                <a:ea typeface="ＭＳ Ｐゴシック" charset="0"/>
              </a:rPr>
              <a:t>,</a:t>
            </a:r>
            <a:r>
              <a:rPr lang="en-US" i="1" dirty="0" err="1">
                <a:latin typeface="+mj-lt"/>
                <a:ea typeface="ＭＳ Ｐゴシック" charset="0"/>
              </a:rPr>
              <a:t>j</a:t>
            </a:r>
            <a:r>
              <a:rPr lang="en-US" dirty="0">
                <a:latin typeface="+mj-lt"/>
                <a:ea typeface="ＭＳ Ｐゴシック" charset="0"/>
              </a:rPr>
              <a:t>)</a:t>
            </a:r>
            <a:r>
              <a:rPr lang="en-US" dirty="0">
                <a:ea typeface="ＭＳ Ｐゴシック" charset="0"/>
              </a:rPr>
              <a:t> based on previously computed smaller values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i.e., compute </a:t>
            </a:r>
            <a:r>
              <a:rPr lang="en-US" dirty="0">
                <a:latin typeface="+mj-lt"/>
                <a:ea typeface="ＭＳ Ｐゴシック" charset="0"/>
              </a:rPr>
              <a:t>D(</a:t>
            </a:r>
            <a:r>
              <a:rPr lang="en-US" i="1" dirty="0" err="1">
                <a:latin typeface="+mj-lt"/>
                <a:ea typeface="ＭＳ Ｐゴシック" charset="0"/>
              </a:rPr>
              <a:t>i,j</a:t>
            </a:r>
            <a:r>
              <a:rPr lang="en-US" dirty="0">
                <a:latin typeface="+mj-lt"/>
                <a:ea typeface="ＭＳ Ｐゴシック" charset="0"/>
              </a:rPr>
              <a:t>)</a:t>
            </a:r>
            <a:r>
              <a:rPr lang="en-US" dirty="0">
                <a:ea typeface="ＭＳ Ｐゴシック" charset="0"/>
              </a:rPr>
              <a:t> for all </a:t>
            </a:r>
            <a:r>
              <a:rPr lang="en-US" i="1" dirty="0" err="1">
                <a:latin typeface="+mj-lt"/>
                <a:ea typeface="ＭＳ Ｐゴシック" charset="0"/>
              </a:rPr>
              <a:t>i</a:t>
            </a:r>
            <a:r>
              <a:rPr lang="en-US" dirty="0">
                <a:latin typeface="+mj-lt"/>
                <a:ea typeface="ＭＳ Ｐゴシック" charset="0"/>
              </a:rPr>
              <a:t> (0 &lt; </a:t>
            </a:r>
            <a:r>
              <a:rPr lang="en-US" i="1" dirty="0" err="1">
                <a:latin typeface="+mj-lt"/>
                <a:ea typeface="ＭＳ Ｐゴシック" charset="0"/>
              </a:rPr>
              <a:t>i</a:t>
            </a:r>
            <a:r>
              <a:rPr lang="en-US" dirty="0">
                <a:latin typeface="+mj-lt"/>
                <a:ea typeface="ＭＳ Ｐゴシック" charset="0"/>
              </a:rPr>
              <a:t> &lt; n)</a:t>
            </a:r>
            <a:r>
              <a:rPr lang="en-US" dirty="0">
                <a:ea typeface="ＭＳ Ｐゴシック" charset="0"/>
              </a:rPr>
              <a:t>  and</a:t>
            </a:r>
            <a:r>
              <a:rPr lang="en-US" i="1" dirty="0">
                <a:ea typeface="ＭＳ Ｐゴシック" charset="0"/>
              </a:rPr>
              <a:t> </a:t>
            </a:r>
            <a:r>
              <a:rPr lang="en-US" i="1" dirty="0">
                <a:latin typeface="+mj-lt"/>
                <a:ea typeface="ＭＳ Ｐゴシック" charset="0"/>
              </a:rPr>
              <a:t>j </a:t>
            </a:r>
            <a:r>
              <a:rPr lang="en-US" dirty="0">
                <a:latin typeface="+mj-lt"/>
                <a:ea typeface="ＭＳ Ｐゴシック" charset="0"/>
              </a:rPr>
              <a:t>(0 &lt; j &lt; m)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baseline="-25000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>
            <a:extLst>
              <a:ext uri="{FF2B5EF4-FFF2-40B4-BE49-F238E27FC236}">
                <a16:creationId xmlns:a16="http://schemas.microsoft.com/office/drawing/2014/main" id="{5994536F-C73E-4240-8AE7-AFCE5739E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Defining Min Edit Distance</a:t>
            </a:r>
          </a:p>
        </p:txBody>
      </p:sp>
      <p:sp>
        <p:nvSpPr>
          <p:cNvPr id="81923" name="Content Placeholder 2">
            <a:extLst>
              <a:ext uri="{FF2B5EF4-FFF2-40B4-BE49-F238E27FC236}">
                <a16:creationId xmlns:a16="http://schemas.microsoft.com/office/drawing/2014/main" id="{539C7A69-6DEE-4C59-9946-A02D2FD58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676400"/>
            <a:ext cx="8229600" cy="48006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Base conditions:</a:t>
            </a:r>
          </a:p>
          <a:p>
            <a:pPr lvl="1">
              <a:defRPr/>
            </a:pPr>
            <a:r>
              <a:rPr lang="en-US" altLang="en-US" i="1">
                <a:latin typeface="Times New Roman" panose="02020603050405020304" pitchFamily="18" charset="0"/>
              </a:rPr>
              <a:t>D</a:t>
            </a:r>
            <a:r>
              <a:rPr lang="en-US" altLang="en-US">
                <a:latin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</a:rPr>
              <a:t>i</a:t>
            </a:r>
            <a:r>
              <a:rPr lang="en-US" altLang="en-US">
                <a:latin typeface="Times New Roman" panose="02020603050405020304" pitchFamily="18" charset="0"/>
              </a:rPr>
              <a:t>, 0) = </a:t>
            </a:r>
            <a:r>
              <a:rPr lang="en-US" altLang="en-US" i="1">
                <a:latin typeface="Times New Roman" panose="02020603050405020304" pitchFamily="18" charset="0"/>
              </a:rPr>
              <a:t>i</a:t>
            </a:r>
          </a:p>
          <a:p>
            <a:pPr lvl="1" algn="just">
              <a:defRPr/>
            </a:pPr>
            <a:r>
              <a:rPr lang="en-US" altLang="en-US" i="1">
                <a:latin typeface="Times New Roman" panose="02020603050405020304" pitchFamily="18" charset="0"/>
              </a:rPr>
              <a:t>D</a:t>
            </a:r>
            <a:r>
              <a:rPr lang="en-US" altLang="en-US">
                <a:latin typeface="Times New Roman" panose="02020603050405020304" pitchFamily="18" charset="0"/>
              </a:rPr>
              <a:t>(0, </a:t>
            </a:r>
            <a:r>
              <a:rPr lang="en-US" altLang="en-US" i="1">
                <a:latin typeface="Times New Roman" panose="02020603050405020304" pitchFamily="18" charset="0"/>
              </a:rPr>
              <a:t>j</a:t>
            </a:r>
            <a:r>
              <a:rPr lang="en-US" altLang="en-US">
                <a:latin typeface="Times New Roman" panose="02020603050405020304" pitchFamily="18" charset="0"/>
              </a:rPr>
              <a:t>) = </a:t>
            </a:r>
            <a:r>
              <a:rPr lang="en-US" altLang="en-US" i="1">
                <a:latin typeface="Times New Roman" panose="02020603050405020304" pitchFamily="18" charset="0"/>
              </a:rPr>
              <a:t>j</a:t>
            </a:r>
          </a:p>
          <a:p>
            <a:pPr lvl="1" algn="just">
              <a:defRPr/>
            </a:pPr>
            <a:endParaRPr lang="en-US" altLang="en-US" i="1"/>
          </a:p>
          <a:p>
            <a:pPr lvl="1" algn="just">
              <a:defRPr/>
            </a:pPr>
            <a:r>
              <a:rPr lang="en-US" altLang="en-US"/>
              <a:t>Recurrence Relation</a:t>
            </a:r>
            <a:r>
              <a:rPr lang="en-US" altLang="en-US" i="1"/>
              <a:t>:</a:t>
            </a:r>
          </a:p>
          <a:p>
            <a:pPr lvl="1" algn="just">
              <a:buFont typeface="Wingdings" pitchFamily="2" charset="2"/>
              <a:buNone/>
              <a:defRPr/>
            </a:pPr>
            <a:r>
              <a:rPr lang="en-US" altLang="en-US" i="1">
                <a:latin typeface="Times New Roman" panose="02020603050405020304" pitchFamily="18" charset="0"/>
              </a:rPr>
              <a:t>             </a:t>
            </a:r>
            <a:r>
              <a:rPr lang="en-US" altLang="en-US">
                <a:latin typeface="Times New Roman" panose="02020603050405020304" pitchFamily="18" charset="0"/>
              </a:rPr>
              <a:t>              </a:t>
            </a:r>
            <a:r>
              <a:rPr lang="en-US" altLang="en-US" i="1">
                <a:latin typeface="Times New Roman" panose="02020603050405020304" pitchFamily="18" charset="0"/>
              </a:rPr>
              <a:t>D</a:t>
            </a:r>
            <a:r>
              <a:rPr lang="en-US" altLang="en-US">
                <a:latin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</a:rPr>
              <a:t>i</a:t>
            </a:r>
            <a:r>
              <a:rPr lang="en-US" altLang="en-US">
                <a:latin typeface="Times New Roman" panose="02020603050405020304" pitchFamily="18" charset="0"/>
              </a:rPr>
              <a:t>-1, </a:t>
            </a:r>
            <a:r>
              <a:rPr lang="en-US" altLang="en-US" i="1">
                <a:latin typeface="Times New Roman" panose="02020603050405020304" pitchFamily="18" charset="0"/>
              </a:rPr>
              <a:t>j</a:t>
            </a:r>
            <a:r>
              <a:rPr lang="en-US" altLang="en-US">
                <a:latin typeface="Times New Roman" panose="02020603050405020304" pitchFamily="18" charset="0"/>
              </a:rPr>
              <a:t>) + 1</a:t>
            </a:r>
          </a:p>
          <a:p>
            <a:pPr lvl="1" algn="just">
              <a:defRPr/>
            </a:pPr>
            <a:r>
              <a:rPr lang="en-US" altLang="en-US" i="1">
                <a:latin typeface="Times New Roman" panose="02020603050405020304" pitchFamily="18" charset="0"/>
              </a:rPr>
              <a:t>D</a:t>
            </a:r>
            <a:r>
              <a:rPr lang="en-US" altLang="en-US">
                <a:latin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</a:rPr>
              <a:t>i, j</a:t>
            </a:r>
            <a:r>
              <a:rPr lang="en-US" altLang="en-US">
                <a:latin typeface="Times New Roman" panose="02020603050405020304" pitchFamily="18" charset="0"/>
              </a:rPr>
              <a:t>) = min   </a:t>
            </a:r>
            <a:r>
              <a:rPr lang="en-US" altLang="en-US" i="1">
                <a:latin typeface="Times New Roman" panose="02020603050405020304" pitchFamily="18" charset="0"/>
              </a:rPr>
              <a:t>D</a:t>
            </a:r>
            <a:r>
              <a:rPr lang="en-US" altLang="en-US">
                <a:latin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</a:rPr>
              <a:t>i</a:t>
            </a:r>
            <a:r>
              <a:rPr lang="en-US" altLang="en-US">
                <a:latin typeface="Times New Roman" panose="02020603050405020304" pitchFamily="18" charset="0"/>
              </a:rPr>
              <a:t>, </a:t>
            </a:r>
            <a:r>
              <a:rPr lang="en-US" altLang="en-US" i="1">
                <a:latin typeface="Times New Roman" panose="02020603050405020304" pitchFamily="18" charset="0"/>
              </a:rPr>
              <a:t>j</a:t>
            </a:r>
            <a:r>
              <a:rPr lang="en-US" altLang="en-US">
                <a:latin typeface="Times New Roman" panose="02020603050405020304" pitchFamily="18" charset="0"/>
              </a:rPr>
              <a:t>-1) + 1</a:t>
            </a:r>
          </a:p>
          <a:p>
            <a:pPr lvl="1" algn="just">
              <a:buFont typeface="Wingdings" pitchFamily="2" charset="2"/>
              <a:buNone/>
              <a:defRPr/>
            </a:pPr>
            <a:r>
              <a:rPr lang="en-US" altLang="en-US">
                <a:latin typeface="Times New Roman" panose="02020603050405020304" pitchFamily="18" charset="0"/>
              </a:rPr>
              <a:t>                           </a:t>
            </a:r>
            <a:r>
              <a:rPr lang="en-US" altLang="en-US" i="1">
                <a:latin typeface="Times New Roman" panose="02020603050405020304" pitchFamily="18" charset="0"/>
              </a:rPr>
              <a:t>D</a:t>
            </a:r>
            <a:r>
              <a:rPr lang="en-US" altLang="en-US">
                <a:latin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</a:rPr>
              <a:t>i</a:t>
            </a:r>
            <a:r>
              <a:rPr lang="en-US" altLang="en-US">
                <a:latin typeface="Times New Roman" panose="02020603050405020304" pitchFamily="18" charset="0"/>
              </a:rPr>
              <a:t>-1, </a:t>
            </a:r>
            <a:r>
              <a:rPr lang="en-US" altLang="en-US" i="1">
                <a:latin typeface="Times New Roman" panose="02020603050405020304" pitchFamily="18" charset="0"/>
              </a:rPr>
              <a:t>j</a:t>
            </a:r>
            <a:r>
              <a:rPr lang="en-US" altLang="en-US">
                <a:latin typeface="Times New Roman" panose="02020603050405020304" pitchFamily="18" charset="0"/>
              </a:rPr>
              <a:t>-1) +   2  if S</a:t>
            </a:r>
            <a:r>
              <a:rPr lang="en-US" altLang="en-US" baseline="-25000">
                <a:latin typeface="Times New Roman" panose="02020603050405020304" pitchFamily="18" charset="0"/>
              </a:rPr>
              <a:t>1</a:t>
            </a:r>
            <a:r>
              <a:rPr lang="en-US" altLang="en-US">
                <a:latin typeface="Times New Roman" panose="02020603050405020304" pitchFamily="18" charset="0"/>
              </a:rPr>
              <a:t>(i) ≠ S</a:t>
            </a:r>
            <a:r>
              <a:rPr lang="en-US" altLang="en-US" baseline="-25000">
                <a:latin typeface="Times New Roman" panose="02020603050405020304" pitchFamily="18" charset="0"/>
              </a:rPr>
              <a:t>2</a:t>
            </a:r>
            <a:r>
              <a:rPr lang="en-US" altLang="en-US">
                <a:latin typeface="Times New Roman" panose="02020603050405020304" pitchFamily="18" charset="0"/>
              </a:rPr>
              <a:t>(j)   </a:t>
            </a:r>
          </a:p>
          <a:p>
            <a:pPr lvl="1" algn="just">
              <a:buFont typeface="Wingdings" pitchFamily="2" charset="2"/>
              <a:buNone/>
              <a:defRPr/>
            </a:pPr>
            <a:r>
              <a:rPr lang="en-US" altLang="en-US">
                <a:latin typeface="Times New Roman" panose="02020603050405020304" pitchFamily="18" charset="0"/>
              </a:rPr>
              <a:t>                                                  0  if S</a:t>
            </a:r>
            <a:r>
              <a:rPr lang="en-US" altLang="en-US" baseline="-25000">
                <a:latin typeface="Times New Roman" panose="02020603050405020304" pitchFamily="18" charset="0"/>
              </a:rPr>
              <a:t>1</a:t>
            </a:r>
            <a:r>
              <a:rPr lang="en-US" altLang="en-US">
                <a:latin typeface="Times New Roman" panose="02020603050405020304" pitchFamily="18" charset="0"/>
              </a:rPr>
              <a:t>(i) = S</a:t>
            </a:r>
            <a:r>
              <a:rPr lang="en-US" altLang="en-US" baseline="-25000">
                <a:latin typeface="Times New Roman" panose="02020603050405020304" pitchFamily="18" charset="0"/>
              </a:rPr>
              <a:t>2</a:t>
            </a:r>
            <a:r>
              <a:rPr lang="en-US" altLang="en-US">
                <a:latin typeface="Times New Roman" panose="02020603050405020304" pitchFamily="18" charset="0"/>
              </a:rPr>
              <a:t>(j)</a:t>
            </a:r>
          </a:p>
        </p:txBody>
      </p:sp>
      <p:sp>
        <p:nvSpPr>
          <p:cNvPr id="9" name="AutoShape 5">
            <a:extLst>
              <a:ext uri="{FF2B5EF4-FFF2-40B4-BE49-F238E27FC236}">
                <a16:creationId xmlns:a16="http://schemas.microsoft.com/office/drawing/2014/main" id="{A2AE047F-DA9D-4169-B915-F3F2E752F2E0}"/>
              </a:ext>
            </a:extLst>
          </p:cNvPr>
          <p:cNvSpPr>
            <a:spLocks/>
          </p:cNvSpPr>
          <p:nvPr/>
        </p:nvSpPr>
        <p:spPr bwMode="auto">
          <a:xfrm>
            <a:off x="4648200" y="3962400"/>
            <a:ext cx="152400" cy="1447800"/>
          </a:xfrm>
          <a:prstGeom prst="leftBrace">
            <a:avLst>
              <a:gd name="adj1" fmla="val 37516"/>
              <a:gd name="adj2" fmla="val 50000"/>
            </a:avLst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400">
              <a:solidFill>
                <a:srgbClr val="000066"/>
              </a:solidFill>
            </a:endParaRPr>
          </a:p>
        </p:txBody>
      </p:sp>
      <p:sp>
        <p:nvSpPr>
          <p:cNvPr id="10" name="AutoShape 5">
            <a:extLst>
              <a:ext uri="{FF2B5EF4-FFF2-40B4-BE49-F238E27FC236}">
                <a16:creationId xmlns:a16="http://schemas.microsoft.com/office/drawing/2014/main" id="{EE418D57-C62D-4887-9153-ED6916612A8F}"/>
              </a:ext>
            </a:extLst>
          </p:cNvPr>
          <p:cNvSpPr>
            <a:spLocks/>
          </p:cNvSpPr>
          <p:nvPr/>
        </p:nvSpPr>
        <p:spPr bwMode="auto">
          <a:xfrm>
            <a:off x="6400800" y="4724400"/>
            <a:ext cx="76200" cy="990600"/>
          </a:xfrm>
          <a:prstGeom prst="leftBrace">
            <a:avLst>
              <a:gd name="adj1" fmla="val 37495"/>
              <a:gd name="adj2" fmla="val 50000"/>
            </a:avLst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4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130E5-58E9-417F-9411-0FACE37A8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202D9-39A8-4C73-9692-91C8E9EF0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fib(n) = fib(n-1) + fib(n-2)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FD260217-121C-41E3-BEB6-86B50BD4F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 sz="5400"/>
              <a:t>Dynamic Programming</a:t>
            </a:r>
          </a:p>
        </p:txBody>
      </p:sp>
      <p:sp>
        <p:nvSpPr>
          <p:cNvPr id="82947" name="Content Placeholder 2">
            <a:extLst>
              <a:ext uri="{FF2B5EF4-FFF2-40B4-BE49-F238E27FC236}">
                <a16:creationId xmlns:a16="http://schemas.microsoft.com/office/drawing/2014/main" id="{D626B9B6-5F93-4F87-B2F9-848AD2AFE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 tabular computation of </a:t>
            </a:r>
            <a:r>
              <a:rPr lang="en-US" i="1" dirty="0">
                <a:latin typeface="+mj-lt"/>
              </a:rPr>
              <a:t>D</a:t>
            </a:r>
            <a:r>
              <a:rPr lang="en-US" dirty="0">
                <a:latin typeface="+mj-lt"/>
              </a:rPr>
              <a:t>(</a:t>
            </a:r>
            <a:r>
              <a:rPr lang="en-US" i="1" dirty="0">
                <a:latin typeface="+mj-lt"/>
              </a:rPr>
              <a:t>n</a:t>
            </a:r>
            <a:r>
              <a:rPr lang="en-US" dirty="0">
                <a:latin typeface="+mj-lt"/>
              </a:rPr>
              <a:t>, </a:t>
            </a:r>
            <a:r>
              <a:rPr lang="en-US" i="1" dirty="0">
                <a:latin typeface="+mj-lt"/>
              </a:rPr>
              <a:t>m</a:t>
            </a:r>
            <a:r>
              <a:rPr lang="en-US" dirty="0">
                <a:latin typeface="+mj-lt"/>
              </a:rPr>
              <a:t>)</a:t>
            </a:r>
          </a:p>
          <a:p>
            <a:pPr>
              <a:defRPr/>
            </a:pPr>
            <a:r>
              <a:rPr lang="en-US" dirty="0"/>
              <a:t>Bottom-up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We compute </a:t>
            </a:r>
            <a:r>
              <a:rPr lang="en-US" i="1" dirty="0">
                <a:latin typeface="+mj-lt"/>
                <a:ea typeface="ＭＳ Ｐゴシック" charset="0"/>
              </a:rPr>
              <a:t>D</a:t>
            </a:r>
            <a:r>
              <a:rPr lang="en-US" dirty="0">
                <a:latin typeface="+mj-lt"/>
                <a:ea typeface="ＭＳ Ｐゴシック" charset="0"/>
              </a:rPr>
              <a:t>(</a:t>
            </a:r>
            <a:r>
              <a:rPr lang="en-US" i="1" dirty="0" err="1">
                <a:latin typeface="+mj-lt"/>
                <a:ea typeface="ＭＳ Ｐゴシック" charset="0"/>
              </a:rPr>
              <a:t>i</a:t>
            </a:r>
            <a:r>
              <a:rPr lang="en-US" dirty="0">
                <a:latin typeface="+mj-lt"/>
                <a:ea typeface="ＭＳ Ｐゴシック" charset="0"/>
              </a:rPr>
              <a:t>, </a:t>
            </a:r>
            <a:r>
              <a:rPr lang="en-US" i="1" dirty="0">
                <a:latin typeface="+mj-lt"/>
                <a:ea typeface="ＭＳ Ｐゴシック" charset="0"/>
              </a:rPr>
              <a:t>j</a:t>
            </a:r>
            <a:r>
              <a:rPr lang="en-US" dirty="0">
                <a:latin typeface="+mj-lt"/>
                <a:ea typeface="ＭＳ Ｐゴシック" charset="0"/>
              </a:rPr>
              <a:t>)</a:t>
            </a:r>
            <a:r>
              <a:rPr lang="en-US" dirty="0">
                <a:ea typeface="ＭＳ Ｐゴシック" charset="0"/>
              </a:rPr>
              <a:t> for small </a:t>
            </a:r>
            <a:r>
              <a:rPr lang="en-US" i="1" dirty="0" err="1">
                <a:latin typeface="+mj-lt"/>
                <a:ea typeface="ＭＳ Ｐゴシック" charset="0"/>
              </a:rPr>
              <a:t>i</a:t>
            </a:r>
            <a:r>
              <a:rPr lang="en-US" dirty="0">
                <a:latin typeface="+mj-lt"/>
                <a:ea typeface="ＭＳ Ｐゴシック" charset="0"/>
              </a:rPr>
              <a:t>, </a:t>
            </a:r>
            <a:r>
              <a:rPr lang="en-US" i="1" dirty="0">
                <a:latin typeface="+mj-lt"/>
                <a:ea typeface="ＭＳ Ｐゴシック" charset="0"/>
              </a:rPr>
              <a:t>j</a:t>
            </a:r>
            <a:r>
              <a:rPr lang="en-US" dirty="0">
                <a:ea typeface="ＭＳ Ｐゴシック" charset="0"/>
              </a:rPr>
              <a:t> 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And compute increase </a:t>
            </a:r>
            <a:r>
              <a:rPr lang="en-US" i="1" dirty="0">
                <a:latin typeface="+mj-lt"/>
                <a:ea typeface="ＭＳ Ｐゴシック" charset="0"/>
              </a:rPr>
              <a:t>D</a:t>
            </a:r>
            <a:r>
              <a:rPr lang="en-US" dirty="0">
                <a:latin typeface="+mj-lt"/>
                <a:ea typeface="ＭＳ Ｐゴシック" charset="0"/>
              </a:rPr>
              <a:t>(</a:t>
            </a:r>
            <a:r>
              <a:rPr lang="en-US" i="1" dirty="0" err="1">
                <a:latin typeface="+mj-lt"/>
                <a:ea typeface="ＭＳ Ｐゴシック" charset="0"/>
              </a:rPr>
              <a:t>i</a:t>
            </a:r>
            <a:r>
              <a:rPr lang="en-US" dirty="0">
                <a:latin typeface="+mj-lt"/>
                <a:ea typeface="ＭＳ Ｐゴシック" charset="0"/>
              </a:rPr>
              <a:t>, </a:t>
            </a:r>
            <a:r>
              <a:rPr lang="en-US" i="1" dirty="0">
                <a:latin typeface="+mj-lt"/>
                <a:ea typeface="ＭＳ Ｐゴシック" charset="0"/>
              </a:rPr>
              <a:t>j</a:t>
            </a:r>
            <a:r>
              <a:rPr lang="en-US" dirty="0">
                <a:latin typeface="+mj-lt"/>
                <a:ea typeface="ＭＳ Ｐゴシック" charset="0"/>
              </a:rPr>
              <a:t>)</a:t>
            </a:r>
            <a:r>
              <a:rPr lang="en-US" dirty="0">
                <a:ea typeface="ＭＳ Ｐゴシック" charset="0"/>
              </a:rPr>
              <a:t> based on previously computed smaller values</a:t>
            </a:r>
          </a:p>
        </p:txBody>
      </p:sp>
      <p:sp>
        <p:nvSpPr>
          <p:cNvPr id="102404" name="Slide Number Placeholder 5">
            <a:extLst>
              <a:ext uri="{FF2B5EF4-FFF2-40B4-BE49-F238E27FC236}">
                <a16:creationId xmlns:a16="http://schemas.microsoft.com/office/drawing/2014/main" id="{CD1DE9E6-A4B2-4681-91CD-C853F6F8044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210300"/>
            <a:ext cx="457200" cy="45720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D049F010-6F9B-449C-A086-6DF2636FD69C}" type="slidenum">
              <a:rPr lang="en-US" altLang="en-US">
                <a:solidFill>
                  <a:srgbClr val="009900"/>
                </a:solidFill>
                <a:latin typeface="Tahoma" panose="020B0604030504040204" pitchFamily="34" charset="0"/>
              </a:rPr>
              <a:pPr eaLnBrk="1" hangingPunct="1"/>
              <a:t>64</a:t>
            </a:fld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7906" name="Group 2">
            <a:extLst>
              <a:ext uri="{FF2B5EF4-FFF2-40B4-BE49-F238E27FC236}">
                <a16:creationId xmlns:a16="http://schemas.microsoft.com/office/drawing/2014/main" id="{AD63E109-E653-48E4-AC12-27DB2686A9B9}"/>
              </a:ext>
            </a:extLst>
          </p:cNvPr>
          <p:cNvGraphicFramePr>
            <a:graphicFrameLocks noGrp="1"/>
          </p:cNvGraphicFramePr>
          <p:nvPr/>
        </p:nvGraphicFramePr>
        <p:xfrm>
          <a:off x="2590800" y="1797050"/>
          <a:ext cx="6934200" cy="4527550"/>
        </p:xfrm>
        <a:graphic>
          <a:graphicData uri="http://schemas.openxmlformats.org/drawingml/2006/table">
            <a:tbl>
              <a:tblPr/>
              <a:tblGrid>
                <a:gridCol w="630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#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4116" name="Title 2">
            <a:extLst>
              <a:ext uri="{FF2B5EF4-FFF2-40B4-BE49-F238E27FC236}">
                <a16:creationId xmlns:a16="http://schemas.microsoft.com/office/drawing/2014/main" id="{5ADB4CDD-D71B-4647-A153-110C6A61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75" y="0"/>
            <a:ext cx="10406063" cy="755650"/>
          </a:xfrm>
        </p:spPr>
        <p:txBody>
          <a:bodyPr/>
          <a:lstStyle/>
          <a:p>
            <a:pPr>
              <a:defRPr/>
            </a:pPr>
            <a:r>
              <a:rPr lang="en-US" altLang="en-US" sz="5400"/>
              <a:t>The Edit Distance Table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9954" name="Group 2">
            <a:extLst>
              <a:ext uri="{FF2B5EF4-FFF2-40B4-BE49-F238E27FC236}">
                <a16:creationId xmlns:a16="http://schemas.microsoft.com/office/drawing/2014/main" id="{8EA62CC6-F878-4FF7-82DB-9A6AB3E2F5E9}"/>
              </a:ext>
            </a:extLst>
          </p:cNvPr>
          <p:cNvGraphicFramePr>
            <a:graphicFrameLocks noGrp="1"/>
          </p:cNvGraphicFramePr>
          <p:nvPr/>
        </p:nvGraphicFramePr>
        <p:xfrm>
          <a:off x="2514600" y="1371600"/>
          <a:ext cx="6934200" cy="5137150"/>
        </p:xfrm>
        <a:graphic>
          <a:graphicData uri="http://schemas.openxmlformats.org/drawingml/2006/table">
            <a:tbl>
              <a:tblPr/>
              <a:tblGrid>
                <a:gridCol w="630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#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5620" name="Line 149">
            <a:extLst>
              <a:ext uri="{FF2B5EF4-FFF2-40B4-BE49-F238E27FC236}">
                <a16:creationId xmlns:a16="http://schemas.microsoft.com/office/drawing/2014/main" id="{E4CDA7E7-208F-4366-83A2-71B3D32A72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4114800"/>
            <a:ext cx="457200" cy="1295400"/>
          </a:xfrm>
          <a:prstGeom prst="line">
            <a:avLst/>
          </a:prstGeom>
          <a:noFill/>
          <a:ln w="50800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5621" name="Picture 5" descr="rec2.tiff">
            <a:extLst>
              <a:ext uri="{FF2B5EF4-FFF2-40B4-BE49-F238E27FC236}">
                <a16:creationId xmlns:a16="http://schemas.microsoft.com/office/drawing/2014/main" id="{E2E224AD-74A3-4B0C-8F52-F7778B71A8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514600"/>
            <a:ext cx="4991100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02" name="Group 2">
            <a:extLst>
              <a:ext uri="{FF2B5EF4-FFF2-40B4-BE49-F238E27FC236}">
                <a16:creationId xmlns:a16="http://schemas.microsoft.com/office/drawing/2014/main" id="{908CA2F5-2C42-4D8F-BD19-0C79FC7BABB7}"/>
              </a:ext>
            </a:extLst>
          </p:cNvPr>
          <p:cNvGraphicFramePr>
            <a:graphicFrameLocks noGrp="1"/>
          </p:cNvGraphicFramePr>
          <p:nvPr/>
        </p:nvGraphicFramePr>
        <p:xfrm>
          <a:off x="2590800" y="1873250"/>
          <a:ext cx="6934200" cy="4497388"/>
        </p:xfrm>
        <a:graphic>
          <a:graphicData uri="http://schemas.openxmlformats.org/drawingml/2006/table">
            <a:tbl>
              <a:tblPr/>
              <a:tblGrid>
                <a:gridCol w="630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962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N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7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O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N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E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N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#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Tahoma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#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X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C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U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I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O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Tahoma" charset="0"/>
                          <a:ea typeface="ＭＳ Ｐゴシック" charset="-128"/>
                          <a:cs typeface="ＭＳ Ｐゴシック" charset="-128"/>
                        </a:rPr>
                        <a:t>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7549C107-6120-4BAE-B921-444C9403B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 sz="5400"/>
              <a:t>Suppose we want the alignment too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8FD185CE-C0E5-4B04-B356-F94A14F074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We can keep a </a:t>
            </a:r>
            <a:r>
              <a:rPr lang="ja-JP" altLang="en-US"/>
              <a:t>“</a:t>
            </a:r>
            <a:r>
              <a:rPr lang="en-US" altLang="ja-JP"/>
              <a:t>backtrace</a:t>
            </a:r>
            <a:r>
              <a:rPr lang="ja-JP" altLang="en-US"/>
              <a:t>”</a:t>
            </a:r>
            <a:endParaRPr lang="en-US" altLang="ja-JP"/>
          </a:p>
          <a:p>
            <a:pPr>
              <a:defRPr/>
            </a:pPr>
            <a:r>
              <a:rPr lang="en-US" altLang="en-US"/>
              <a:t>Every time we enter a cell, remember where we came from</a:t>
            </a:r>
          </a:p>
          <a:p>
            <a:pPr>
              <a:defRPr/>
            </a:pPr>
            <a:r>
              <a:rPr lang="en-US" altLang="en-US"/>
              <a:t>Then when we reach the end, we can trace back from the upper right corner to get an alignment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6098" name="Group 2">
            <a:extLst>
              <a:ext uri="{FF2B5EF4-FFF2-40B4-BE49-F238E27FC236}">
                <a16:creationId xmlns:a16="http://schemas.microsoft.com/office/drawing/2014/main" id="{52F9DFC1-2CEE-46AC-94A5-B56869629376}"/>
              </a:ext>
            </a:extLst>
          </p:cNvPr>
          <p:cNvGraphicFramePr>
            <a:graphicFrameLocks noGrp="1"/>
          </p:cNvGraphicFramePr>
          <p:nvPr/>
        </p:nvGraphicFramePr>
        <p:xfrm>
          <a:off x="2743200" y="1035050"/>
          <a:ext cx="6934200" cy="5746750"/>
        </p:xfrm>
        <a:graphic>
          <a:graphicData uri="http://schemas.openxmlformats.org/drawingml/2006/table">
            <a:tbl>
              <a:tblPr/>
              <a:tblGrid>
                <a:gridCol w="630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02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5400A8"/>
                        </a:solidFill>
                        <a:effectLst/>
                        <a:latin typeface="Arial"/>
                        <a:ea typeface="ＭＳ Ｐゴシック" charset="-128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#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400A8"/>
                          </a:solidFill>
                          <a:effectLst/>
                          <a:latin typeface="Arial"/>
                          <a:ea typeface="ＭＳ Ｐゴシック" charset="-128"/>
                          <a:cs typeface="Arial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1764" name="Line 148">
            <a:extLst>
              <a:ext uri="{FF2B5EF4-FFF2-40B4-BE49-F238E27FC236}">
                <a16:creationId xmlns:a16="http://schemas.microsoft.com/office/drawing/2014/main" id="{DE6F71C8-FFB1-482A-A8C3-EC69A61836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15400" y="1416050"/>
            <a:ext cx="2286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65" name="Line 149">
            <a:extLst>
              <a:ext uri="{FF2B5EF4-FFF2-40B4-BE49-F238E27FC236}">
                <a16:creationId xmlns:a16="http://schemas.microsoft.com/office/drawing/2014/main" id="{643169A3-4B32-4C88-8DC3-A5382B8BF0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53400" y="1949450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66" name="Line 150">
            <a:extLst>
              <a:ext uri="{FF2B5EF4-FFF2-40B4-BE49-F238E27FC236}">
                <a16:creationId xmlns:a16="http://schemas.microsoft.com/office/drawing/2014/main" id="{0F0D3985-54D8-45CA-894E-8CF87C74A8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0" y="2482850"/>
            <a:ext cx="3048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67" name="Line 151">
            <a:extLst>
              <a:ext uri="{FF2B5EF4-FFF2-40B4-BE49-F238E27FC236}">
                <a16:creationId xmlns:a16="http://schemas.microsoft.com/office/drawing/2014/main" id="{D20DF584-50D0-4354-9CDD-43019F4701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3016250"/>
            <a:ext cx="2286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68" name="Line 152">
            <a:extLst>
              <a:ext uri="{FF2B5EF4-FFF2-40B4-BE49-F238E27FC236}">
                <a16:creationId xmlns:a16="http://schemas.microsoft.com/office/drawing/2014/main" id="{8D7FD773-DD25-4969-9CB3-93F1FD0D4E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339725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69" name="Line 153">
            <a:extLst>
              <a:ext uri="{FF2B5EF4-FFF2-40B4-BE49-F238E27FC236}">
                <a16:creationId xmlns:a16="http://schemas.microsoft.com/office/drawing/2014/main" id="{1F2D8AC4-94AF-4D2D-9C2B-518BC5BDE3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70625" y="3587750"/>
            <a:ext cx="3048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70" name="Line 154">
            <a:extLst>
              <a:ext uri="{FF2B5EF4-FFF2-40B4-BE49-F238E27FC236}">
                <a16:creationId xmlns:a16="http://schemas.microsoft.com/office/drawing/2014/main" id="{6D900ECC-3390-49BF-BAB7-5A877E8F987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5496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71" name="Line 155">
            <a:extLst>
              <a:ext uri="{FF2B5EF4-FFF2-40B4-BE49-F238E27FC236}">
                <a16:creationId xmlns:a16="http://schemas.microsoft.com/office/drawing/2014/main" id="{884D572B-C388-44A1-86F2-4B69DE7D10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347345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72" name="Line 156">
            <a:extLst>
              <a:ext uri="{FF2B5EF4-FFF2-40B4-BE49-F238E27FC236}">
                <a16:creationId xmlns:a16="http://schemas.microsoft.com/office/drawing/2014/main" id="{D6018E72-97FF-42FD-AEEC-62055002B6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3473450"/>
            <a:ext cx="3810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73" name="Line 157">
            <a:extLst>
              <a:ext uri="{FF2B5EF4-FFF2-40B4-BE49-F238E27FC236}">
                <a16:creationId xmlns:a16="http://schemas.microsoft.com/office/drawing/2014/main" id="{678F27C0-8A58-4653-A6E3-34A2404D5F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35814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74" name="Line 158">
            <a:extLst>
              <a:ext uri="{FF2B5EF4-FFF2-40B4-BE49-F238E27FC236}">
                <a16:creationId xmlns:a16="http://schemas.microsoft.com/office/drawing/2014/main" id="{8806B494-C2CE-4A56-AC39-E1F058ABD5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393065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75" name="Line 160">
            <a:extLst>
              <a:ext uri="{FF2B5EF4-FFF2-40B4-BE49-F238E27FC236}">
                <a16:creationId xmlns:a16="http://schemas.microsoft.com/office/drawing/2014/main" id="{DA0CD122-3822-414E-A0DF-4D458B55CE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393065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76" name="Line 161">
            <a:extLst>
              <a:ext uri="{FF2B5EF4-FFF2-40B4-BE49-F238E27FC236}">
                <a16:creationId xmlns:a16="http://schemas.microsoft.com/office/drawing/2014/main" id="{9072086D-2726-407F-A316-FC59337906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4006850"/>
            <a:ext cx="304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77" name="Line 162">
            <a:extLst>
              <a:ext uri="{FF2B5EF4-FFF2-40B4-BE49-F238E27FC236}">
                <a16:creationId xmlns:a16="http://schemas.microsoft.com/office/drawing/2014/main" id="{93CB71D0-281D-47A2-B174-FDA421DF1D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4540250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78" name="Line 163">
            <a:extLst>
              <a:ext uri="{FF2B5EF4-FFF2-40B4-BE49-F238E27FC236}">
                <a16:creationId xmlns:a16="http://schemas.microsoft.com/office/drawing/2014/main" id="{D6EA645B-62B5-4326-9AC1-54D89B06C6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4997450"/>
            <a:ext cx="304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79" name="Line 165">
            <a:extLst>
              <a:ext uri="{FF2B5EF4-FFF2-40B4-BE49-F238E27FC236}">
                <a16:creationId xmlns:a16="http://schemas.microsoft.com/office/drawing/2014/main" id="{BF43D9EB-732E-4798-97E4-DF5B0652F4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133985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80" name="Line 166">
            <a:extLst>
              <a:ext uri="{FF2B5EF4-FFF2-40B4-BE49-F238E27FC236}">
                <a16:creationId xmlns:a16="http://schemas.microsoft.com/office/drawing/2014/main" id="{537FC53F-BB98-4B40-B50E-D4C11D210DB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133985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81" name="Line 167">
            <a:extLst>
              <a:ext uri="{FF2B5EF4-FFF2-40B4-BE49-F238E27FC236}">
                <a16:creationId xmlns:a16="http://schemas.microsoft.com/office/drawing/2014/main" id="{2C5CE293-06EA-4702-8568-B258A3179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9494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82" name="Line 168">
            <a:extLst>
              <a:ext uri="{FF2B5EF4-FFF2-40B4-BE49-F238E27FC236}">
                <a16:creationId xmlns:a16="http://schemas.microsoft.com/office/drawing/2014/main" id="{0A554408-3865-41E5-874E-3D69C383FEA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187325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83" name="Line 169">
            <a:extLst>
              <a:ext uri="{FF2B5EF4-FFF2-40B4-BE49-F238E27FC236}">
                <a16:creationId xmlns:a16="http://schemas.microsoft.com/office/drawing/2014/main" id="{E926B36A-2A25-4811-90DD-CBB1FB3864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2940050"/>
            <a:ext cx="304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84" name="Line 170">
            <a:extLst>
              <a:ext uri="{FF2B5EF4-FFF2-40B4-BE49-F238E27FC236}">
                <a16:creationId xmlns:a16="http://schemas.microsoft.com/office/drawing/2014/main" id="{B211A944-A688-4CC7-9E19-FF9A445850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271145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85" name="Line 171">
            <a:extLst>
              <a:ext uri="{FF2B5EF4-FFF2-40B4-BE49-F238E27FC236}">
                <a16:creationId xmlns:a16="http://schemas.microsoft.com/office/drawing/2014/main" id="{ADB2B44C-5DFB-4CB8-ADD5-2E894BCD6D2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94005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86" name="Line 172">
            <a:extLst>
              <a:ext uri="{FF2B5EF4-FFF2-40B4-BE49-F238E27FC236}">
                <a16:creationId xmlns:a16="http://schemas.microsoft.com/office/drawing/2014/main" id="{65EA441E-BCE7-4F3A-ABF7-2B786E057B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5105400"/>
            <a:ext cx="3048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87" name="Line 173">
            <a:extLst>
              <a:ext uri="{FF2B5EF4-FFF2-40B4-BE49-F238E27FC236}">
                <a16:creationId xmlns:a16="http://schemas.microsoft.com/office/drawing/2014/main" id="{2BD6F555-F46E-460A-8BF3-801A3A898D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5607050"/>
            <a:ext cx="304800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4" name="Title 28">
            <a:extLst>
              <a:ext uri="{FF2B5EF4-FFF2-40B4-BE49-F238E27FC236}">
                <a16:creationId xmlns:a16="http://schemas.microsoft.com/office/drawing/2014/main" id="{D3EB5043-1FE7-4070-9325-F92721296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0"/>
            <a:ext cx="7772400" cy="7747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Backtrace</a:t>
            </a:r>
          </a:p>
        </p:txBody>
      </p:sp>
      <p:sp>
        <p:nvSpPr>
          <p:cNvPr id="111789" name="Line 160">
            <a:extLst>
              <a:ext uri="{FF2B5EF4-FFF2-40B4-BE49-F238E27FC236}">
                <a16:creationId xmlns:a16="http://schemas.microsoft.com/office/drawing/2014/main" id="{813FF822-7EDB-4600-9418-6FCA7FC795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3962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790" name="Line 154">
            <a:extLst>
              <a:ext uri="{FF2B5EF4-FFF2-40B4-BE49-F238E27FC236}">
                <a16:creationId xmlns:a16="http://schemas.microsoft.com/office/drawing/2014/main" id="{ED7D6D75-5AA7-45A1-92B1-BCE2E462FA0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5225" y="46037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7287BD31-2A79-43DC-9ED2-155F517F0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dirty="0"/>
              <a:t>Regular Expressions: </a:t>
            </a:r>
            <a:r>
              <a:rPr lang="en-US" dirty="0">
                <a:solidFill>
                  <a:srgbClr val="CC0000"/>
                </a:solidFill>
                <a:latin typeface="Courier New" charset="0"/>
              </a:rPr>
              <a:t>?</a:t>
            </a:r>
            <a:r>
              <a:rPr lang="en-US" dirty="0"/>
              <a:t>    </a:t>
            </a:r>
            <a:r>
              <a:rPr lang="en-US" dirty="0">
                <a:solidFill>
                  <a:srgbClr val="CC0000"/>
                </a:solidFill>
                <a:latin typeface="Courier New" charset="0"/>
              </a:rPr>
              <a:t>*  +  .</a:t>
            </a:r>
            <a:endParaRPr lang="en-US" dirty="0"/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68ACB571-718A-4D5E-BAAE-7B0BDCA2F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588" y="3303588"/>
            <a:ext cx="9144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pic>
        <p:nvPicPr>
          <p:cNvPr id="16388" name="Picture 1">
            <a:extLst>
              <a:ext uri="{FF2B5EF4-FFF2-40B4-BE49-F238E27FC236}">
                <a16:creationId xmlns:a16="http://schemas.microsoft.com/office/drawing/2014/main" id="{7308E802-D288-49B4-9657-CAEB5DEB31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063" y="838200"/>
            <a:ext cx="1557337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2BF9615-0FC1-47E0-B9C7-0A20C6FD60DB}"/>
              </a:ext>
            </a:extLst>
          </p:cNvPr>
          <p:cNvSpPr txBox="1"/>
          <p:nvPr/>
        </p:nvSpPr>
        <p:spPr>
          <a:xfrm>
            <a:off x="8756650" y="3414713"/>
            <a:ext cx="20574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  <a:ea typeface="ＭＳ Ｐゴシック" panose="020B0600070205080204" pitchFamily="34" charset="-128"/>
              </a:rPr>
              <a:t>Stephen C </a:t>
            </a:r>
            <a:r>
              <a:rPr lang="en-US" sz="1800" dirty="0" err="1">
                <a:latin typeface="+mn-lt"/>
                <a:ea typeface="ＭＳ Ｐゴシック" panose="020B0600070205080204" pitchFamily="34" charset="-128"/>
              </a:rPr>
              <a:t>Kleene</a:t>
            </a:r>
            <a:endParaRPr lang="en-US" sz="1800" dirty="0">
              <a:latin typeface="+mn-lt"/>
              <a:ea typeface="ＭＳ Ｐゴシック" panose="020B0600070205080204" pitchFamily="34" charset="-128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2833A03-A23F-4EA9-BEB4-3168BFA0F069}"/>
              </a:ext>
            </a:extLst>
          </p:cNvPr>
          <p:cNvGraphicFramePr>
            <a:graphicFrameLocks noGrp="1"/>
          </p:cNvGraphicFramePr>
          <p:nvPr/>
        </p:nvGraphicFramePr>
        <p:xfrm>
          <a:off x="2209800" y="2590800"/>
          <a:ext cx="6477000" cy="3856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71">
                <a:tc>
                  <a:txBody>
                    <a:bodyPr/>
                    <a:lstStyle/>
                    <a:p>
                      <a:r>
                        <a:rPr lang="en-US" sz="1800" dirty="0"/>
                        <a:t>Pattern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Matches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75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colou?r</a:t>
                      </a:r>
                      <a:endParaRPr lang="en-US" sz="1800" b="1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Optional</a:t>
                      </a:r>
                      <a:r>
                        <a:rPr lang="en-US" sz="1800" b="1" baseline="0" dirty="0"/>
                        <a:t> previous char</a:t>
                      </a:r>
                      <a:endParaRPr lang="en-US" sz="1800" b="1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b="1" u="sng" dirty="0">
                          <a:solidFill>
                            <a:srgbClr val="0000FF"/>
                          </a:solidFill>
                          <a:latin typeface="Courier"/>
                          <a:cs typeface="Courier"/>
                        </a:rPr>
                        <a:t>color</a:t>
                      </a:r>
                      <a:r>
                        <a:rPr lang="en-US" sz="1800" b="1" u="none" dirty="0">
                          <a:latin typeface="Courier"/>
                          <a:cs typeface="Courier"/>
                        </a:rPr>
                        <a:t>    </a:t>
                      </a:r>
                      <a:r>
                        <a:rPr lang="en-US" sz="1800" b="1" u="sng" dirty="0" err="1">
                          <a:solidFill>
                            <a:srgbClr val="0000FF"/>
                          </a:solidFill>
                          <a:latin typeface="Courier"/>
                          <a:cs typeface="Courier"/>
                        </a:rPr>
                        <a:t>colour</a:t>
                      </a:r>
                      <a:endParaRPr lang="en-US" sz="1800" b="1" u="sng" dirty="0">
                        <a:solidFill>
                          <a:srgbClr val="0000FF"/>
                        </a:solidFill>
                        <a:latin typeface="Courier"/>
                        <a:cs typeface="Courier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75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oo</a:t>
                      </a:r>
                      <a:r>
                        <a:rPr lang="en-US" sz="1800" b="1" dirty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*h!</a:t>
                      </a:r>
                      <a:endParaRPr lang="en-US" sz="1800" b="1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00"/>
                          </a:solidFill>
                        </a:rPr>
                        <a:t>0 or more of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</a:rPr>
                        <a:t>previous char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oh!</a:t>
                      </a:r>
                      <a:r>
                        <a:rPr lang="en-US" sz="1800" b="1" u="none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</a:t>
                      </a:r>
                      <a:r>
                        <a:rPr lang="en-US" sz="1800" b="1" u="sng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ooh!</a:t>
                      </a:r>
                      <a:r>
                        <a:rPr lang="en-US" sz="1800" b="1" u="none" dirty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  </a:t>
                      </a:r>
                      <a:r>
                        <a:rPr lang="en-US" sz="1800" b="1" u="sng" dirty="0" err="1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oooh</a:t>
                      </a:r>
                      <a:r>
                        <a:rPr lang="en-US" sz="1800" b="1" u="sng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!</a:t>
                      </a:r>
                      <a:r>
                        <a:rPr lang="en-US" sz="1800" b="1" u="none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</a:t>
                      </a:r>
                      <a:r>
                        <a:rPr lang="en-US" sz="1800" b="1" u="sng" dirty="0" err="1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ooooh</a:t>
                      </a:r>
                      <a:r>
                        <a:rPr lang="en-US" sz="1800" b="1" u="sng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!</a:t>
                      </a:r>
                      <a:endParaRPr lang="en-US" sz="1800" b="1" u="none" dirty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75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o+h</a:t>
                      </a:r>
                      <a:r>
                        <a:rPr lang="en-US" sz="1800" b="1" dirty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!</a:t>
                      </a:r>
                      <a:endParaRPr lang="en-US" sz="1800" b="1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</a:rPr>
                        <a:t>1 or more of previous char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oh!</a:t>
                      </a:r>
                      <a:r>
                        <a:rPr lang="en-US" sz="1800" b="1" u="none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</a:t>
                      </a:r>
                      <a:r>
                        <a:rPr lang="en-US" sz="1800" b="1" u="sng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ooh!</a:t>
                      </a:r>
                      <a:r>
                        <a:rPr lang="en-US" sz="1800" b="1" u="none" dirty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  </a:t>
                      </a:r>
                      <a:r>
                        <a:rPr lang="en-US" sz="1800" b="1" u="sng" dirty="0" err="1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oooh</a:t>
                      </a:r>
                      <a:r>
                        <a:rPr lang="en-US" sz="1800" b="1" u="sng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!</a:t>
                      </a:r>
                      <a:r>
                        <a:rPr lang="en-US" sz="1800" b="1" u="none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</a:t>
                      </a:r>
                      <a:r>
                        <a:rPr lang="en-US" sz="1800" b="1" u="sng" dirty="0" err="1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ooooh</a:t>
                      </a:r>
                      <a:r>
                        <a:rPr lang="en-US" sz="1800" b="1" u="sng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!</a:t>
                      </a:r>
                      <a:endParaRPr lang="en-US" sz="1800" b="1" u="none" dirty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baa+</a:t>
                      </a:r>
                      <a:endParaRPr lang="en-US" sz="1800" b="1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baa</a:t>
                      </a:r>
                      <a:r>
                        <a:rPr lang="en-US" sz="1800" b="1" u="none" baseline="0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</a:t>
                      </a:r>
                      <a:r>
                        <a:rPr lang="en-US" sz="1800" b="1" u="sng" baseline="0" dirty="0" err="1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baaa</a:t>
                      </a:r>
                      <a:r>
                        <a:rPr lang="en-US" sz="1800" b="1" u="none" baseline="0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</a:t>
                      </a:r>
                      <a:r>
                        <a:rPr lang="en-US" sz="1800" b="1" u="sng" baseline="0" dirty="0" err="1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baaaa</a:t>
                      </a:r>
                      <a:r>
                        <a:rPr lang="en-US" sz="1800" b="1" u="none" baseline="0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 </a:t>
                      </a:r>
                      <a:r>
                        <a:rPr lang="en-US" sz="1800" b="1" u="sng" baseline="0" dirty="0" err="1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baaaaa</a:t>
                      </a:r>
                      <a:endParaRPr lang="en-US" sz="1800" b="1" u="none" dirty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solidFill>
                            <a:srgbClr val="CC0000"/>
                          </a:solidFill>
                          <a:latin typeface="Courier"/>
                          <a:cs typeface="Courier"/>
                        </a:rPr>
                        <a:t>beg.n</a:t>
                      </a:r>
                      <a:endParaRPr lang="en-US" sz="1800" b="1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begin </a:t>
                      </a:r>
                      <a:r>
                        <a:rPr lang="en-US" sz="1800" b="1" u="sng" baseline="0" dirty="0">
                          <a:solidFill>
                            <a:srgbClr val="3366FF"/>
                          </a:solidFill>
                          <a:latin typeface="Courier"/>
                          <a:cs typeface="Courier"/>
                        </a:rPr>
                        <a:t>begun begun beg3n</a:t>
                      </a:r>
                      <a:endParaRPr lang="en-US" sz="1800" b="1" u="none" dirty="0">
                        <a:solidFill>
                          <a:srgbClr val="000000"/>
                        </a:solidFill>
                        <a:latin typeface="Courier"/>
                        <a:cs typeface="Courier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95927AC-29E7-4B9A-97FA-75AE2F46F766}"/>
              </a:ext>
            </a:extLst>
          </p:cNvPr>
          <p:cNvSpPr txBox="1"/>
          <p:nvPr/>
        </p:nvSpPr>
        <p:spPr>
          <a:xfrm>
            <a:off x="8686800" y="4087813"/>
            <a:ext cx="22939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  <a:ea typeface="ＭＳ Ｐゴシック" panose="020B0600070205080204" pitchFamily="34" charset="-128"/>
              </a:rPr>
              <a:t>Kleene *, Kleene +   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>
            <a:extLst>
              <a:ext uri="{FF2B5EF4-FFF2-40B4-BE49-F238E27FC236}">
                <a16:creationId xmlns:a16="http://schemas.microsoft.com/office/drawing/2014/main" id="{3F5ED145-B708-46E5-BFB8-ED2954E2F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Adding Backtrace to MinEdit</a:t>
            </a:r>
          </a:p>
        </p:txBody>
      </p:sp>
      <p:sp>
        <p:nvSpPr>
          <p:cNvPr id="94211" name="Content Placeholder 2">
            <a:extLst>
              <a:ext uri="{FF2B5EF4-FFF2-40B4-BE49-F238E27FC236}">
                <a16:creationId xmlns:a16="http://schemas.microsoft.com/office/drawing/2014/main" id="{92808637-7F0D-4AE3-8B0F-5F5592EBD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1295400"/>
            <a:ext cx="8229600" cy="52578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Base conditions:</a:t>
            </a:r>
          </a:p>
          <a:p>
            <a:pPr lvl="1">
              <a:defRPr/>
            </a:pPr>
            <a:r>
              <a:rPr lang="en-US" altLang="en-US"/>
              <a:t>D(</a:t>
            </a:r>
            <a:r>
              <a:rPr lang="en-US" altLang="en-US" i="1"/>
              <a:t>i</a:t>
            </a:r>
            <a:r>
              <a:rPr lang="en-US" altLang="en-US"/>
              <a:t>,0) = </a:t>
            </a:r>
            <a:r>
              <a:rPr lang="en-US" altLang="en-US" i="1"/>
              <a:t>i</a:t>
            </a:r>
          </a:p>
          <a:p>
            <a:pPr lvl="1" algn="just">
              <a:defRPr/>
            </a:pPr>
            <a:r>
              <a:rPr lang="en-US" altLang="en-US"/>
              <a:t>D(0,</a:t>
            </a:r>
            <a:r>
              <a:rPr lang="en-US" altLang="en-US" i="1"/>
              <a:t>j</a:t>
            </a:r>
            <a:r>
              <a:rPr lang="en-US" altLang="en-US"/>
              <a:t>) = </a:t>
            </a:r>
            <a:r>
              <a:rPr lang="en-US" altLang="en-US" i="1"/>
              <a:t>j</a:t>
            </a:r>
          </a:p>
          <a:p>
            <a:pPr algn="just">
              <a:defRPr/>
            </a:pPr>
            <a:r>
              <a:rPr lang="en-US" altLang="en-US"/>
              <a:t>Recurrence Relation</a:t>
            </a:r>
            <a:r>
              <a:rPr lang="en-US" altLang="en-US" i="1"/>
              <a:t>:</a:t>
            </a:r>
          </a:p>
          <a:p>
            <a:pPr lvl="1" algn="just">
              <a:buFont typeface="Wingdings" pitchFamily="2" charset="2"/>
              <a:buNone/>
              <a:defRPr/>
            </a:pPr>
            <a:r>
              <a:rPr lang="en-US" altLang="en-US" i="1"/>
              <a:t>             </a:t>
            </a:r>
            <a:r>
              <a:rPr lang="en-US" altLang="en-US"/>
              <a:t>           D(i-1,j) + 1</a:t>
            </a:r>
          </a:p>
          <a:p>
            <a:pPr lvl="1" algn="just">
              <a:defRPr/>
            </a:pPr>
            <a:r>
              <a:rPr lang="en-US" altLang="en-US"/>
              <a:t>D(</a:t>
            </a:r>
            <a:r>
              <a:rPr lang="en-US" altLang="en-US" i="1"/>
              <a:t>i,j</a:t>
            </a:r>
            <a:r>
              <a:rPr lang="en-US" altLang="en-US"/>
              <a:t>) = min   D(i,j-1) + 1</a:t>
            </a:r>
          </a:p>
          <a:p>
            <a:pPr lvl="1" algn="just">
              <a:buFont typeface="Wingdings" pitchFamily="2" charset="2"/>
              <a:buNone/>
              <a:defRPr/>
            </a:pPr>
            <a:r>
              <a:rPr lang="en-US" altLang="en-US"/>
              <a:t>                        D(i-1, j-1) +    1;  if S</a:t>
            </a:r>
            <a:r>
              <a:rPr lang="en-US" altLang="en-US" baseline="-25000"/>
              <a:t>1</a:t>
            </a:r>
            <a:r>
              <a:rPr lang="en-US" altLang="en-US"/>
              <a:t>(i) ≠ S</a:t>
            </a:r>
            <a:r>
              <a:rPr lang="en-US" altLang="en-US" baseline="-25000"/>
              <a:t>2</a:t>
            </a:r>
            <a:r>
              <a:rPr lang="en-US" altLang="en-US"/>
              <a:t>(j)   </a:t>
            </a:r>
          </a:p>
          <a:p>
            <a:pPr lvl="1" algn="just">
              <a:buFont typeface="Wingdings" pitchFamily="2" charset="2"/>
              <a:buNone/>
              <a:defRPr/>
            </a:pPr>
            <a:r>
              <a:rPr lang="en-US" altLang="en-US"/>
              <a:t>                                               0;  if S</a:t>
            </a:r>
            <a:r>
              <a:rPr lang="en-US" altLang="en-US" baseline="-25000"/>
              <a:t>1</a:t>
            </a:r>
            <a:r>
              <a:rPr lang="en-US" altLang="en-US"/>
              <a:t>(i) = S</a:t>
            </a:r>
            <a:r>
              <a:rPr lang="en-US" altLang="en-US" baseline="-25000"/>
              <a:t>2</a:t>
            </a:r>
            <a:r>
              <a:rPr lang="en-US" altLang="en-US"/>
              <a:t>(j)</a:t>
            </a:r>
          </a:p>
          <a:p>
            <a:pPr lvl="1" algn="just">
              <a:buFont typeface="Wingdings" pitchFamily="2" charset="2"/>
              <a:buNone/>
              <a:defRPr/>
            </a:pPr>
            <a:r>
              <a:rPr lang="en-US" altLang="en-US"/>
              <a:t>               LEFT</a:t>
            </a:r>
          </a:p>
          <a:p>
            <a:pPr lvl="1" algn="just">
              <a:buFont typeface="Wingdings" pitchFamily="2" charset="2"/>
              <a:buNone/>
              <a:defRPr/>
            </a:pPr>
            <a:r>
              <a:rPr lang="en-US" altLang="en-US"/>
              <a:t>ptr(i,j)      DOWN</a:t>
            </a:r>
          </a:p>
          <a:p>
            <a:pPr lvl="1" algn="just">
              <a:buFont typeface="Wingdings" pitchFamily="2" charset="2"/>
              <a:buNone/>
              <a:defRPr/>
            </a:pPr>
            <a:r>
              <a:rPr lang="en-US" altLang="en-US"/>
              <a:t>               DIAG</a:t>
            </a:r>
          </a:p>
        </p:txBody>
      </p:sp>
      <p:sp>
        <p:nvSpPr>
          <p:cNvPr id="9" name="AutoShape 5">
            <a:extLst>
              <a:ext uri="{FF2B5EF4-FFF2-40B4-BE49-F238E27FC236}">
                <a16:creationId xmlns:a16="http://schemas.microsoft.com/office/drawing/2014/main" id="{3012E983-BE9C-4728-A718-E88CE12EEF8D}"/>
              </a:ext>
            </a:extLst>
          </p:cNvPr>
          <p:cNvSpPr>
            <a:spLocks/>
          </p:cNvSpPr>
          <p:nvPr/>
        </p:nvSpPr>
        <p:spPr bwMode="auto">
          <a:xfrm>
            <a:off x="4648200" y="3048000"/>
            <a:ext cx="152400" cy="1447800"/>
          </a:xfrm>
          <a:prstGeom prst="leftBrace">
            <a:avLst>
              <a:gd name="adj1" fmla="val 37516"/>
              <a:gd name="adj2" fmla="val 50000"/>
            </a:avLst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400">
              <a:solidFill>
                <a:srgbClr val="000066"/>
              </a:solidFill>
            </a:endParaRPr>
          </a:p>
        </p:txBody>
      </p:sp>
      <p:sp>
        <p:nvSpPr>
          <p:cNvPr id="10" name="AutoShape 5">
            <a:extLst>
              <a:ext uri="{FF2B5EF4-FFF2-40B4-BE49-F238E27FC236}">
                <a16:creationId xmlns:a16="http://schemas.microsoft.com/office/drawing/2014/main" id="{8685580E-4073-44BE-8E8F-763325145017}"/>
              </a:ext>
            </a:extLst>
          </p:cNvPr>
          <p:cNvSpPr>
            <a:spLocks/>
          </p:cNvSpPr>
          <p:nvPr/>
        </p:nvSpPr>
        <p:spPr bwMode="auto">
          <a:xfrm>
            <a:off x="6553200" y="3962400"/>
            <a:ext cx="76200" cy="990600"/>
          </a:xfrm>
          <a:prstGeom prst="leftBrace">
            <a:avLst>
              <a:gd name="adj1" fmla="val 37495"/>
              <a:gd name="adj2" fmla="val 50000"/>
            </a:avLst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400">
              <a:solidFill>
                <a:srgbClr val="000066"/>
              </a:solidFill>
            </a:endParaRPr>
          </a:p>
        </p:txBody>
      </p:sp>
      <p:sp>
        <p:nvSpPr>
          <p:cNvPr id="11" name="AutoShape 5">
            <a:extLst>
              <a:ext uri="{FF2B5EF4-FFF2-40B4-BE49-F238E27FC236}">
                <a16:creationId xmlns:a16="http://schemas.microsoft.com/office/drawing/2014/main" id="{310B13B5-C8D0-49A8-B193-AE3B5524415B}"/>
              </a:ext>
            </a:extLst>
          </p:cNvPr>
          <p:cNvSpPr>
            <a:spLocks/>
          </p:cNvSpPr>
          <p:nvPr/>
        </p:nvSpPr>
        <p:spPr bwMode="auto">
          <a:xfrm>
            <a:off x="3810000" y="4800600"/>
            <a:ext cx="152400" cy="1447800"/>
          </a:xfrm>
          <a:prstGeom prst="leftBrace">
            <a:avLst>
              <a:gd name="adj1" fmla="val 37516"/>
              <a:gd name="adj2" fmla="val 50000"/>
            </a:avLst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400">
              <a:solidFill>
                <a:srgbClr val="000066"/>
              </a:solidFill>
            </a:endParaRPr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EE6B0BC4-41D5-4E62-BB84-29DA9E160B93}"/>
              </a:ext>
            </a:extLst>
          </p:cNvPr>
          <p:cNvSpPr/>
          <p:nvPr/>
        </p:nvSpPr>
        <p:spPr bwMode="auto">
          <a:xfrm>
            <a:off x="6686550" y="2328863"/>
            <a:ext cx="823913" cy="822325"/>
          </a:xfrm>
          <a:prstGeom prst="trapezoid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sp>
      <p:sp>
        <p:nvSpPr>
          <p:cNvPr id="113672" name="TextBox 12">
            <a:extLst>
              <a:ext uri="{FF2B5EF4-FFF2-40B4-BE49-F238E27FC236}">
                <a16:creationId xmlns:a16="http://schemas.microsoft.com/office/drawing/2014/main" id="{21E9A236-C6D3-4763-B7AB-E8E20E3D9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971800"/>
            <a:ext cx="804863" cy="338138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900"/>
                </a:solidFill>
                <a:latin typeface="Tahoma" panose="020B0604030504040204" pitchFamily="34" charset="0"/>
              </a:rPr>
              <a:t>Case 1</a:t>
            </a:r>
          </a:p>
        </p:txBody>
      </p:sp>
      <p:sp>
        <p:nvSpPr>
          <p:cNvPr id="113673" name="TextBox 13">
            <a:extLst>
              <a:ext uri="{FF2B5EF4-FFF2-40B4-BE49-F238E27FC236}">
                <a16:creationId xmlns:a16="http://schemas.microsoft.com/office/drawing/2014/main" id="{C9AD2AE0-5025-49EA-887C-B21A78A87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505200"/>
            <a:ext cx="804863" cy="338138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900"/>
                </a:solidFill>
                <a:latin typeface="Tahoma" panose="020B0604030504040204" pitchFamily="34" charset="0"/>
              </a:rPr>
              <a:t>Case 2</a:t>
            </a:r>
          </a:p>
        </p:txBody>
      </p:sp>
      <p:sp>
        <p:nvSpPr>
          <p:cNvPr id="113674" name="TextBox 14">
            <a:extLst>
              <a:ext uri="{FF2B5EF4-FFF2-40B4-BE49-F238E27FC236}">
                <a16:creationId xmlns:a16="http://schemas.microsoft.com/office/drawing/2014/main" id="{AA8D90FB-D790-42ED-BA64-0AC47A9A7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962400"/>
            <a:ext cx="804863" cy="338138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900"/>
                </a:solidFill>
                <a:latin typeface="Tahoma" panose="020B0604030504040204" pitchFamily="34" charset="0"/>
              </a:rPr>
              <a:t>Case 3</a:t>
            </a:r>
          </a:p>
        </p:txBody>
      </p:sp>
      <p:sp>
        <p:nvSpPr>
          <p:cNvPr id="113675" name="TextBox 15">
            <a:extLst>
              <a:ext uri="{FF2B5EF4-FFF2-40B4-BE49-F238E27FC236}">
                <a16:creationId xmlns:a16="http://schemas.microsoft.com/office/drawing/2014/main" id="{25D25D66-F218-4929-9F7F-24F42BCAD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843463"/>
            <a:ext cx="804863" cy="338137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900"/>
                </a:solidFill>
                <a:latin typeface="Tahoma" panose="020B0604030504040204" pitchFamily="34" charset="0"/>
              </a:rPr>
              <a:t>Case 1</a:t>
            </a:r>
          </a:p>
        </p:txBody>
      </p:sp>
      <p:sp>
        <p:nvSpPr>
          <p:cNvPr id="113676" name="TextBox 16">
            <a:extLst>
              <a:ext uri="{FF2B5EF4-FFF2-40B4-BE49-F238E27FC236}">
                <a16:creationId xmlns:a16="http://schemas.microsoft.com/office/drawing/2014/main" id="{96DE1872-958C-480B-A4FB-582113E36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300663"/>
            <a:ext cx="804863" cy="338137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900"/>
                </a:solidFill>
                <a:latin typeface="Tahoma" panose="020B0604030504040204" pitchFamily="34" charset="0"/>
              </a:rPr>
              <a:t>Case 2</a:t>
            </a:r>
          </a:p>
        </p:txBody>
      </p:sp>
      <p:sp>
        <p:nvSpPr>
          <p:cNvPr id="113677" name="TextBox 17">
            <a:extLst>
              <a:ext uri="{FF2B5EF4-FFF2-40B4-BE49-F238E27FC236}">
                <a16:creationId xmlns:a16="http://schemas.microsoft.com/office/drawing/2014/main" id="{AC0ABA6F-3F94-4BD4-A8D9-ADEB10AFC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4938" y="5757863"/>
            <a:ext cx="804862" cy="338137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9900"/>
                </a:solidFill>
                <a:latin typeface="Tahoma" panose="020B0604030504040204" pitchFamily="34" charset="0"/>
              </a:rPr>
              <a:t>Case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873B6AE7-ED83-4A0B-A1D7-64CB2395D9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28850" y="-76200"/>
            <a:ext cx="7772400" cy="8572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The Distance Matrix</a:t>
            </a:r>
          </a:p>
        </p:txBody>
      </p:sp>
      <p:sp>
        <p:nvSpPr>
          <p:cNvPr id="114691" name="Footer Placeholder 3">
            <a:extLst>
              <a:ext uri="{FF2B5EF4-FFF2-40B4-BE49-F238E27FC236}">
                <a16:creationId xmlns:a16="http://schemas.microsoft.com/office/drawing/2014/main" id="{357E58E4-0C81-4AC9-8594-308F3C1BF43B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6572250"/>
            <a:ext cx="32766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Slide from Serafim Batzoglou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C22EFD82-4FEF-4D50-AC14-A1B3A6E7B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25" y="2303463"/>
            <a:ext cx="3810000" cy="2800350"/>
          </a:xfrm>
          <a:prstGeom prst="rect">
            <a:avLst/>
          </a:prstGeom>
          <a:noFill/>
          <a:ln w="1905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36" name="Line 4">
            <a:extLst>
              <a:ext uri="{FF2B5EF4-FFF2-40B4-BE49-F238E27FC236}">
                <a16:creationId xmlns:a16="http://schemas.microsoft.com/office/drawing/2014/main" id="{9A4986A2-7CE2-4CD2-BAD9-CABBE1964E0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5016500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37" name="Line 5">
            <a:extLst>
              <a:ext uri="{FF2B5EF4-FFF2-40B4-BE49-F238E27FC236}">
                <a16:creationId xmlns:a16="http://schemas.microsoft.com/office/drawing/2014/main" id="{A2420882-633D-4A62-B312-05E5D6563D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4941888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38" name="Line 6">
            <a:extLst>
              <a:ext uri="{FF2B5EF4-FFF2-40B4-BE49-F238E27FC236}">
                <a16:creationId xmlns:a16="http://schemas.microsoft.com/office/drawing/2014/main" id="{28FCB21C-D206-49CC-82F7-7A9AA9679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4875213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39" name="Line 7">
            <a:extLst>
              <a:ext uri="{FF2B5EF4-FFF2-40B4-BE49-F238E27FC236}">
                <a16:creationId xmlns:a16="http://schemas.microsoft.com/office/drawing/2014/main" id="{1D0C6489-1893-4639-BDA7-29B3CEAF8B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4806950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40" name="Line 8">
            <a:extLst>
              <a:ext uri="{FF2B5EF4-FFF2-40B4-BE49-F238E27FC236}">
                <a16:creationId xmlns:a16="http://schemas.microsoft.com/office/drawing/2014/main" id="{802B4287-E3E8-460D-A410-530849654D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4741863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41" name="Line 9">
            <a:extLst>
              <a:ext uri="{FF2B5EF4-FFF2-40B4-BE49-F238E27FC236}">
                <a16:creationId xmlns:a16="http://schemas.microsoft.com/office/drawing/2014/main" id="{BE420993-747A-4473-8038-F1A06C1105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4668838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42" name="Line 10">
            <a:extLst>
              <a:ext uri="{FF2B5EF4-FFF2-40B4-BE49-F238E27FC236}">
                <a16:creationId xmlns:a16="http://schemas.microsoft.com/office/drawing/2014/main" id="{FBA9B125-9029-4728-9E4B-FD53EEEEA3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600575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43" name="Line 11">
            <a:extLst>
              <a:ext uri="{FF2B5EF4-FFF2-40B4-BE49-F238E27FC236}">
                <a16:creationId xmlns:a16="http://schemas.microsoft.com/office/drawing/2014/main" id="{2B109DE6-8A35-44C5-855B-BC997AEA42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4532313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44" name="Line 12">
            <a:extLst>
              <a:ext uri="{FF2B5EF4-FFF2-40B4-BE49-F238E27FC236}">
                <a16:creationId xmlns:a16="http://schemas.microsoft.com/office/drawing/2014/main" id="{9ABA7EDF-AD87-4F19-BB30-7E55018885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4459288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45" name="Line 13">
            <a:extLst>
              <a:ext uri="{FF2B5EF4-FFF2-40B4-BE49-F238E27FC236}">
                <a16:creationId xmlns:a16="http://schemas.microsoft.com/office/drawing/2014/main" id="{18142995-AC5D-4BF2-A061-AE6B0D778A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4384675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46" name="Line 14">
            <a:extLst>
              <a:ext uri="{FF2B5EF4-FFF2-40B4-BE49-F238E27FC236}">
                <a16:creationId xmlns:a16="http://schemas.microsoft.com/office/drawing/2014/main" id="{A81EB1E2-7ABA-485B-9FBE-7965D86975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4316413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47" name="Line 15">
            <a:extLst>
              <a:ext uri="{FF2B5EF4-FFF2-40B4-BE49-F238E27FC236}">
                <a16:creationId xmlns:a16="http://schemas.microsoft.com/office/drawing/2014/main" id="{5ED137C2-22B0-4DEF-88FB-D4BB76F08B0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4249738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48" name="Line 16">
            <a:extLst>
              <a:ext uri="{FF2B5EF4-FFF2-40B4-BE49-F238E27FC236}">
                <a16:creationId xmlns:a16="http://schemas.microsoft.com/office/drawing/2014/main" id="{940D1F10-2B00-4BE1-813E-368E213F9F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4788" y="4184650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49" name="Line 17">
            <a:extLst>
              <a:ext uri="{FF2B5EF4-FFF2-40B4-BE49-F238E27FC236}">
                <a16:creationId xmlns:a16="http://schemas.microsoft.com/office/drawing/2014/main" id="{7A86D7A8-3B20-43D6-93EC-401302143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4111625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50" name="Line 18">
            <a:extLst>
              <a:ext uri="{FF2B5EF4-FFF2-40B4-BE49-F238E27FC236}">
                <a16:creationId xmlns:a16="http://schemas.microsoft.com/office/drawing/2014/main" id="{8F7207B9-117B-4551-A554-50C44A3A12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7963" y="4043363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51" name="Line 19">
            <a:extLst>
              <a:ext uri="{FF2B5EF4-FFF2-40B4-BE49-F238E27FC236}">
                <a16:creationId xmlns:a16="http://schemas.microsoft.com/office/drawing/2014/main" id="{E9A8B2A6-C06D-4CCA-9B24-14148B2AEB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250" y="3975100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52" name="Line 20">
            <a:extLst>
              <a:ext uri="{FF2B5EF4-FFF2-40B4-BE49-F238E27FC236}">
                <a16:creationId xmlns:a16="http://schemas.microsoft.com/office/drawing/2014/main" id="{B63CFB4B-125B-4109-BF34-53B913951C5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3897313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53" name="Line 21">
            <a:extLst>
              <a:ext uri="{FF2B5EF4-FFF2-40B4-BE49-F238E27FC236}">
                <a16:creationId xmlns:a16="http://schemas.microsoft.com/office/drawing/2014/main" id="{375E05D0-FD07-457B-B827-B5F792DC9E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250" y="3824288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54" name="Line 22">
            <a:extLst>
              <a:ext uri="{FF2B5EF4-FFF2-40B4-BE49-F238E27FC236}">
                <a16:creationId xmlns:a16="http://schemas.microsoft.com/office/drawing/2014/main" id="{2FBCA11D-F6D7-4D48-B92D-10DC4D5499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250" y="3756025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55" name="Line 23">
            <a:extLst>
              <a:ext uri="{FF2B5EF4-FFF2-40B4-BE49-F238E27FC236}">
                <a16:creationId xmlns:a16="http://schemas.microsoft.com/office/drawing/2014/main" id="{A2A798A4-5186-4FFC-AE39-EC267DBAE8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3687763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56" name="Line 24">
            <a:extLst>
              <a:ext uri="{FF2B5EF4-FFF2-40B4-BE49-F238E27FC236}">
                <a16:creationId xmlns:a16="http://schemas.microsoft.com/office/drawing/2014/main" id="{8C12333B-0353-4FA9-8BCA-D44B154DEA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250" y="3624263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57" name="Line 25">
            <a:extLst>
              <a:ext uri="{FF2B5EF4-FFF2-40B4-BE49-F238E27FC236}">
                <a16:creationId xmlns:a16="http://schemas.microsoft.com/office/drawing/2014/main" id="{09DB7D16-810D-42CF-A4A7-C76F90BEE5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3551238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58" name="Line 26">
            <a:extLst>
              <a:ext uri="{FF2B5EF4-FFF2-40B4-BE49-F238E27FC236}">
                <a16:creationId xmlns:a16="http://schemas.microsoft.com/office/drawing/2014/main" id="{B850F97F-704F-4190-9EB3-8055707FD8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7963" y="3482975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59" name="Line 27">
            <a:extLst>
              <a:ext uri="{FF2B5EF4-FFF2-40B4-BE49-F238E27FC236}">
                <a16:creationId xmlns:a16="http://schemas.microsoft.com/office/drawing/2014/main" id="{E74AF581-B795-4DC7-933E-A5441F36C36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3414713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60" name="Line 28">
            <a:extLst>
              <a:ext uri="{FF2B5EF4-FFF2-40B4-BE49-F238E27FC236}">
                <a16:creationId xmlns:a16="http://schemas.microsoft.com/office/drawing/2014/main" id="{F38D4233-5A4B-4610-A8AC-9D68FA27E2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4788" y="3348038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61" name="Line 29">
            <a:extLst>
              <a:ext uri="{FF2B5EF4-FFF2-40B4-BE49-F238E27FC236}">
                <a16:creationId xmlns:a16="http://schemas.microsoft.com/office/drawing/2014/main" id="{B27B4182-1BA8-4067-8042-8E603E48DD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3267075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62" name="Line 30">
            <a:extLst>
              <a:ext uri="{FF2B5EF4-FFF2-40B4-BE49-F238E27FC236}">
                <a16:creationId xmlns:a16="http://schemas.microsoft.com/office/drawing/2014/main" id="{363BC8B7-B2C1-41E7-B45F-572B86E001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3198813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63" name="Line 31">
            <a:extLst>
              <a:ext uri="{FF2B5EF4-FFF2-40B4-BE49-F238E27FC236}">
                <a16:creationId xmlns:a16="http://schemas.microsoft.com/office/drawing/2014/main" id="{12CC0575-2797-4191-B0D3-ABE0CA2F44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250" y="3132138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64" name="Line 32">
            <a:extLst>
              <a:ext uri="{FF2B5EF4-FFF2-40B4-BE49-F238E27FC236}">
                <a16:creationId xmlns:a16="http://schemas.microsoft.com/office/drawing/2014/main" id="{F0295780-7775-40E6-A221-0568BD0824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9550" y="3067050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65" name="Line 33">
            <a:extLst>
              <a:ext uri="{FF2B5EF4-FFF2-40B4-BE49-F238E27FC236}">
                <a16:creationId xmlns:a16="http://schemas.microsoft.com/office/drawing/2014/main" id="{9BD06536-66E6-44D1-BC6C-DEFF62498B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4313" y="2992438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66" name="Line 34">
            <a:extLst>
              <a:ext uri="{FF2B5EF4-FFF2-40B4-BE49-F238E27FC236}">
                <a16:creationId xmlns:a16="http://schemas.microsoft.com/office/drawing/2014/main" id="{6562E462-E5AD-4EE4-9E69-D52417F615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2925763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67" name="Line 35">
            <a:extLst>
              <a:ext uri="{FF2B5EF4-FFF2-40B4-BE49-F238E27FC236}">
                <a16:creationId xmlns:a16="http://schemas.microsoft.com/office/drawing/2014/main" id="{634D72C8-BB17-48DA-9B58-1CD06C4D28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2857500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68" name="Line 36">
            <a:extLst>
              <a:ext uri="{FF2B5EF4-FFF2-40B4-BE49-F238E27FC236}">
                <a16:creationId xmlns:a16="http://schemas.microsoft.com/office/drawing/2014/main" id="{960B555E-0E1F-45C1-B693-2EA29B7690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2798763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69" name="Line 37">
            <a:extLst>
              <a:ext uri="{FF2B5EF4-FFF2-40B4-BE49-F238E27FC236}">
                <a16:creationId xmlns:a16="http://schemas.microsoft.com/office/drawing/2014/main" id="{2AA7358B-63E7-4343-A9B6-26F68A2564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2732088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70" name="Line 38">
            <a:extLst>
              <a:ext uri="{FF2B5EF4-FFF2-40B4-BE49-F238E27FC236}">
                <a16:creationId xmlns:a16="http://schemas.microsoft.com/office/drawing/2014/main" id="{54080EA2-1CF0-4D30-8D7F-F3A3D8BA0E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2663825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71" name="Line 39">
            <a:extLst>
              <a:ext uri="{FF2B5EF4-FFF2-40B4-BE49-F238E27FC236}">
                <a16:creationId xmlns:a16="http://schemas.microsoft.com/office/drawing/2014/main" id="{3D37B122-4518-49F5-A4EB-BFBB4EEE410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4788" y="2598738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72" name="Line 40">
            <a:extLst>
              <a:ext uri="{FF2B5EF4-FFF2-40B4-BE49-F238E27FC236}">
                <a16:creationId xmlns:a16="http://schemas.microsoft.com/office/drawing/2014/main" id="{4CF1EC03-3DBB-46B6-A295-F26D39D30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2525713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73" name="Line 41">
            <a:extLst>
              <a:ext uri="{FF2B5EF4-FFF2-40B4-BE49-F238E27FC236}">
                <a16:creationId xmlns:a16="http://schemas.microsoft.com/office/drawing/2014/main" id="{8B8F64E5-E0C1-4545-AB5A-9C6720C7D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7963" y="2457450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74" name="Line 42">
            <a:extLst>
              <a:ext uri="{FF2B5EF4-FFF2-40B4-BE49-F238E27FC236}">
                <a16:creationId xmlns:a16="http://schemas.microsoft.com/office/drawing/2014/main" id="{1DC32455-7B4C-4F78-A767-32E974DF3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250" y="2389188"/>
            <a:ext cx="3810000" cy="0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75" name="Line 43">
            <a:extLst>
              <a:ext uri="{FF2B5EF4-FFF2-40B4-BE49-F238E27FC236}">
                <a16:creationId xmlns:a16="http://schemas.microsoft.com/office/drawing/2014/main" id="{947D6302-18DE-4140-81FE-449A472712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54325" y="2306638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76" name="Line 44">
            <a:extLst>
              <a:ext uri="{FF2B5EF4-FFF2-40B4-BE49-F238E27FC236}">
                <a16:creationId xmlns:a16="http://schemas.microsoft.com/office/drawing/2014/main" id="{C2F38227-D34D-4B3A-A694-EB9D4678ED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1163" y="2309813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77" name="Line 45">
            <a:extLst>
              <a:ext uri="{FF2B5EF4-FFF2-40B4-BE49-F238E27FC236}">
                <a16:creationId xmlns:a16="http://schemas.microsoft.com/office/drawing/2014/main" id="{2CF42C9D-72FC-4402-A261-F7043364B5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52763" y="2303463"/>
            <a:ext cx="0" cy="2790825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78" name="Line 46">
            <a:extLst>
              <a:ext uri="{FF2B5EF4-FFF2-40B4-BE49-F238E27FC236}">
                <a16:creationId xmlns:a16="http://schemas.microsoft.com/office/drawing/2014/main" id="{8FA71827-17F0-4471-807C-2AD6E0E879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41663" y="2306638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79" name="Line 47">
            <a:extLst>
              <a:ext uri="{FF2B5EF4-FFF2-40B4-BE49-F238E27FC236}">
                <a16:creationId xmlns:a16="http://schemas.microsoft.com/office/drawing/2014/main" id="{398AD8EF-B2B1-42A7-84C8-F6D33C885A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28975" y="2309813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80" name="Line 48">
            <a:extLst>
              <a:ext uri="{FF2B5EF4-FFF2-40B4-BE49-F238E27FC236}">
                <a16:creationId xmlns:a16="http://schemas.microsoft.com/office/drawing/2014/main" id="{AF979F68-285A-434A-B0E0-8E101C2380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25813" y="2312988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81" name="Line 49">
            <a:extLst>
              <a:ext uri="{FF2B5EF4-FFF2-40B4-BE49-F238E27FC236}">
                <a16:creationId xmlns:a16="http://schemas.microsoft.com/office/drawing/2014/main" id="{3648F1B6-AAA8-47E9-BBD6-D7F14010C1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7413" y="2306638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82" name="Line 50">
            <a:extLst>
              <a:ext uri="{FF2B5EF4-FFF2-40B4-BE49-F238E27FC236}">
                <a16:creationId xmlns:a16="http://schemas.microsoft.com/office/drawing/2014/main" id="{A9DB196F-0709-474B-BBA9-DB9984372D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16313" y="2309813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83" name="Line 51">
            <a:extLst>
              <a:ext uri="{FF2B5EF4-FFF2-40B4-BE49-F238E27FC236}">
                <a16:creationId xmlns:a16="http://schemas.microsoft.com/office/drawing/2014/main" id="{9B3289E9-8C21-44CE-AC9F-7D0361CB92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06800" y="2303463"/>
            <a:ext cx="0" cy="2790825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84" name="Line 52">
            <a:extLst>
              <a:ext uri="{FF2B5EF4-FFF2-40B4-BE49-F238E27FC236}">
                <a16:creationId xmlns:a16="http://schemas.microsoft.com/office/drawing/2014/main" id="{1F2B4A8D-6870-49D0-8015-63F967B6E9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3638" y="2306638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85" name="Line 53">
            <a:extLst>
              <a:ext uri="{FF2B5EF4-FFF2-40B4-BE49-F238E27FC236}">
                <a16:creationId xmlns:a16="http://schemas.microsoft.com/office/drawing/2014/main" id="{35E03511-2B75-4287-84C8-F0BB7E1F73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05238" y="2298700"/>
            <a:ext cx="0" cy="2792413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86" name="Line 54">
            <a:extLst>
              <a:ext uri="{FF2B5EF4-FFF2-40B4-BE49-F238E27FC236}">
                <a16:creationId xmlns:a16="http://schemas.microsoft.com/office/drawing/2014/main" id="{5C1C23F9-4936-4B7F-A63B-C00A785AE6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4138" y="2303463"/>
            <a:ext cx="0" cy="2790825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87" name="Line 55">
            <a:extLst>
              <a:ext uri="{FF2B5EF4-FFF2-40B4-BE49-F238E27FC236}">
                <a16:creationId xmlns:a16="http://schemas.microsoft.com/office/drawing/2014/main" id="{F21D867D-BE75-4CF9-ABB4-F90AF14A63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81450" y="2306638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88" name="Line 56">
            <a:extLst>
              <a:ext uri="{FF2B5EF4-FFF2-40B4-BE49-F238E27FC236}">
                <a16:creationId xmlns:a16="http://schemas.microsoft.com/office/drawing/2014/main" id="{7556E07E-DE8E-4A40-8023-E2EC0E8A9C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78288" y="2309813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89" name="Line 57">
            <a:extLst>
              <a:ext uri="{FF2B5EF4-FFF2-40B4-BE49-F238E27FC236}">
                <a16:creationId xmlns:a16="http://schemas.microsoft.com/office/drawing/2014/main" id="{86CD1C80-CB3A-4F00-8C85-EB5DFBC1C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79888" y="2303463"/>
            <a:ext cx="0" cy="2790825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90" name="Line 58">
            <a:extLst>
              <a:ext uri="{FF2B5EF4-FFF2-40B4-BE49-F238E27FC236}">
                <a16:creationId xmlns:a16="http://schemas.microsoft.com/office/drawing/2014/main" id="{C3FC4783-7E6E-4CCE-93D6-DE50669DFF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8788" y="2306638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91" name="Line 59">
            <a:extLst>
              <a:ext uri="{FF2B5EF4-FFF2-40B4-BE49-F238E27FC236}">
                <a16:creationId xmlns:a16="http://schemas.microsoft.com/office/drawing/2014/main" id="{AE3B9D1C-5371-4C78-8F6D-45DD986F5F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73563" y="2303463"/>
            <a:ext cx="0" cy="2790825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92" name="Line 60">
            <a:extLst>
              <a:ext uri="{FF2B5EF4-FFF2-40B4-BE49-F238E27FC236}">
                <a16:creationId xmlns:a16="http://schemas.microsoft.com/office/drawing/2014/main" id="{610EC601-0AB4-46F8-A4ED-1C7E0767F5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70400" y="2306638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93" name="Line 61">
            <a:extLst>
              <a:ext uri="{FF2B5EF4-FFF2-40B4-BE49-F238E27FC236}">
                <a16:creationId xmlns:a16="http://schemas.microsoft.com/office/drawing/2014/main" id="{0A9C47FF-5AFC-4ED3-9A76-0D96177861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298700"/>
            <a:ext cx="0" cy="2792413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94" name="Line 62">
            <a:extLst>
              <a:ext uri="{FF2B5EF4-FFF2-40B4-BE49-F238E27FC236}">
                <a16:creationId xmlns:a16="http://schemas.microsoft.com/office/drawing/2014/main" id="{802F0633-6AD4-4827-B79C-EB0D25449E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60900" y="2303463"/>
            <a:ext cx="0" cy="2790825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95" name="Line 63">
            <a:extLst>
              <a:ext uri="{FF2B5EF4-FFF2-40B4-BE49-F238E27FC236}">
                <a16:creationId xmlns:a16="http://schemas.microsoft.com/office/drawing/2014/main" id="{44BB9966-97B4-44DD-924D-A5D08BFCC3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48213" y="2306638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96" name="Line 64">
            <a:extLst>
              <a:ext uri="{FF2B5EF4-FFF2-40B4-BE49-F238E27FC236}">
                <a16:creationId xmlns:a16="http://schemas.microsoft.com/office/drawing/2014/main" id="{2495333F-8CC6-4447-88D7-BD883281EB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45050" y="2309813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97" name="Line 65">
            <a:extLst>
              <a:ext uri="{FF2B5EF4-FFF2-40B4-BE49-F238E27FC236}">
                <a16:creationId xmlns:a16="http://schemas.microsoft.com/office/drawing/2014/main" id="{75AB0BCF-99E9-49B9-8CF8-FCE60D70E1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46650" y="2303463"/>
            <a:ext cx="0" cy="2790825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98" name="Line 66">
            <a:extLst>
              <a:ext uri="{FF2B5EF4-FFF2-40B4-BE49-F238E27FC236}">
                <a16:creationId xmlns:a16="http://schemas.microsoft.com/office/drawing/2014/main" id="{744F2A86-49FD-49B4-9EC8-4A4D918432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550" y="2306638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899" name="Line 67">
            <a:extLst>
              <a:ext uri="{FF2B5EF4-FFF2-40B4-BE49-F238E27FC236}">
                <a16:creationId xmlns:a16="http://schemas.microsoft.com/office/drawing/2014/main" id="{97DDB0DE-65A6-42F4-BB68-2AE96DD79B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26038" y="2298700"/>
            <a:ext cx="0" cy="2792413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900" name="Line 68">
            <a:extLst>
              <a:ext uri="{FF2B5EF4-FFF2-40B4-BE49-F238E27FC236}">
                <a16:creationId xmlns:a16="http://schemas.microsoft.com/office/drawing/2014/main" id="{B20C5B26-15D2-4CE1-8E42-1775E7DC54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22875" y="2303463"/>
            <a:ext cx="0" cy="2790825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901" name="Line 69">
            <a:extLst>
              <a:ext uri="{FF2B5EF4-FFF2-40B4-BE49-F238E27FC236}">
                <a16:creationId xmlns:a16="http://schemas.microsoft.com/office/drawing/2014/main" id="{1718265F-DA09-4D9F-A32A-D3C0BD06CA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24475" y="2295525"/>
            <a:ext cx="0" cy="2792413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902" name="Line 70">
            <a:extLst>
              <a:ext uri="{FF2B5EF4-FFF2-40B4-BE49-F238E27FC236}">
                <a16:creationId xmlns:a16="http://schemas.microsoft.com/office/drawing/2014/main" id="{48240943-A3F6-4502-A5C9-8897F7BDB2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3375" y="2298700"/>
            <a:ext cx="0" cy="2792413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903" name="Line 71">
            <a:extLst>
              <a:ext uri="{FF2B5EF4-FFF2-40B4-BE49-F238E27FC236}">
                <a16:creationId xmlns:a16="http://schemas.microsoft.com/office/drawing/2014/main" id="{812F4C0D-D332-4A91-8D2D-28503E4193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0688" y="2303463"/>
            <a:ext cx="0" cy="2790825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904" name="Line 72">
            <a:extLst>
              <a:ext uri="{FF2B5EF4-FFF2-40B4-BE49-F238E27FC236}">
                <a16:creationId xmlns:a16="http://schemas.microsoft.com/office/drawing/2014/main" id="{D071A4BD-4E07-449E-AF19-E67EC5EE31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97525" y="2306638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905" name="Line 73">
            <a:extLst>
              <a:ext uri="{FF2B5EF4-FFF2-40B4-BE49-F238E27FC236}">
                <a16:creationId xmlns:a16="http://schemas.microsoft.com/office/drawing/2014/main" id="{628BD0FC-F92F-4541-A82A-F7000DD88B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99125" y="2298700"/>
            <a:ext cx="0" cy="2792413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906" name="Line 74">
            <a:extLst>
              <a:ext uri="{FF2B5EF4-FFF2-40B4-BE49-F238E27FC236}">
                <a16:creationId xmlns:a16="http://schemas.microsoft.com/office/drawing/2014/main" id="{E3F9BA50-C046-4299-BF84-DCFD78A8D5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88025" y="2303463"/>
            <a:ext cx="0" cy="2790825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907" name="Line 75">
            <a:extLst>
              <a:ext uri="{FF2B5EF4-FFF2-40B4-BE49-F238E27FC236}">
                <a16:creationId xmlns:a16="http://schemas.microsoft.com/office/drawing/2014/main" id="{94589A54-6598-4E6A-9442-E5C4B87EEA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83275" y="2298700"/>
            <a:ext cx="0" cy="2792413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908" name="Line 76">
            <a:extLst>
              <a:ext uri="{FF2B5EF4-FFF2-40B4-BE49-F238E27FC236}">
                <a16:creationId xmlns:a16="http://schemas.microsoft.com/office/drawing/2014/main" id="{2122156F-8888-4A30-B7A6-7F9CAAD367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72175" y="2303463"/>
            <a:ext cx="0" cy="2790825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909" name="Line 77">
            <a:extLst>
              <a:ext uri="{FF2B5EF4-FFF2-40B4-BE49-F238E27FC236}">
                <a16:creationId xmlns:a16="http://schemas.microsoft.com/office/drawing/2014/main" id="{23212D8D-AB80-404C-817F-BA22A13978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59488" y="2306638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910" name="Line 78">
            <a:extLst>
              <a:ext uri="{FF2B5EF4-FFF2-40B4-BE49-F238E27FC236}">
                <a16:creationId xmlns:a16="http://schemas.microsoft.com/office/drawing/2014/main" id="{382F2B3D-0913-4502-970E-63141C91D2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56325" y="2309813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911" name="Line 79">
            <a:extLst>
              <a:ext uri="{FF2B5EF4-FFF2-40B4-BE49-F238E27FC236}">
                <a16:creationId xmlns:a16="http://schemas.microsoft.com/office/drawing/2014/main" id="{BD58ECEA-D860-4C69-A486-88DCBFAFDE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57925" y="2303463"/>
            <a:ext cx="0" cy="2790825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912" name="Line 80">
            <a:extLst>
              <a:ext uri="{FF2B5EF4-FFF2-40B4-BE49-F238E27FC236}">
                <a16:creationId xmlns:a16="http://schemas.microsoft.com/office/drawing/2014/main" id="{11F07CD8-6D80-46CA-9778-DBABA2F9FC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46825" y="2306638"/>
            <a:ext cx="0" cy="2792412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120913" name="Line 81">
            <a:extLst>
              <a:ext uri="{FF2B5EF4-FFF2-40B4-BE49-F238E27FC236}">
                <a16:creationId xmlns:a16="http://schemas.microsoft.com/office/drawing/2014/main" id="{02D2E126-B681-49A6-A50B-E79A498FFF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53188" y="2303463"/>
            <a:ext cx="0" cy="2790825"/>
          </a:xfrm>
          <a:prstGeom prst="line">
            <a:avLst/>
          </a:prstGeom>
          <a:noFill/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ea typeface="ＭＳ Ｐゴシック" panose="020B0600070205080204" pitchFamily="34" charset="-128"/>
            </a:endParaRPr>
          </a:p>
        </p:txBody>
      </p:sp>
      <p:sp>
        <p:nvSpPr>
          <p:cNvPr id="54354" name="Freeform 82">
            <a:extLst>
              <a:ext uri="{FF2B5EF4-FFF2-40B4-BE49-F238E27FC236}">
                <a16:creationId xmlns:a16="http://schemas.microsoft.com/office/drawing/2014/main" id="{56A8735A-C97D-4D83-A1A0-379A7A674D58}"/>
              </a:ext>
            </a:extLst>
          </p:cNvPr>
          <p:cNvSpPr>
            <a:spLocks/>
          </p:cNvSpPr>
          <p:nvPr/>
        </p:nvSpPr>
        <p:spPr bwMode="auto">
          <a:xfrm flipH="1" flipV="1">
            <a:off x="2743200" y="2286000"/>
            <a:ext cx="3810000" cy="2819400"/>
          </a:xfrm>
          <a:custGeom>
            <a:avLst/>
            <a:gdLst>
              <a:gd name="T0" fmla="*/ 0 w 2333"/>
              <a:gd name="T1" fmla="*/ 2147483646 h 2275"/>
              <a:gd name="T2" fmla="*/ 2147483646 w 2333"/>
              <a:gd name="T3" fmla="*/ 2147483646 h 2275"/>
              <a:gd name="T4" fmla="*/ 2147483646 w 2333"/>
              <a:gd name="T5" fmla="*/ 2147483646 h 2275"/>
              <a:gd name="T6" fmla="*/ 2147483646 w 2333"/>
              <a:gd name="T7" fmla="*/ 2147483646 h 2275"/>
              <a:gd name="T8" fmla="*/ 2147483646 w 2333"/>
              <a:gd name="T9" fmla="*/ 2147483646 h 2275"/>
              <a:gd name="T10" fmla="*/ 2147483646 w 2333"/>
              <a:gd name="T11" fmla="*/ 2147483646 h 2275"/>
              <a:gd name="T12" fmla="*/ 2147483646 w 2333"/>
              <a:gd name="T13" fmla="*/ 2147483646 h 2275"/>
              <a:gd name="T14" fmla="*/ 2147483646 w 2333"/>
              <a:gd name="T15" fmla="*/ 2147483646 h 2275"/>
              <a:gd name="T16" fmla="*/ 2147483646 w 2333"/>
              <a:gd name="T17" fmla="*/ 2147483646 h 2275"/>
              <a:gd name="T18" fmla="*/ 2147483646 w 2333"/>
              <a:gd name="T19" fmla="*/ 2147483646 h 2275"/>
              <a:gd name="T20" fmla="*/ 2147483646 w 2333"/>
              <a:gd name="T21" fmla="*/ 2147483646 h 2275"/>
              <a:gd name="T22" fmla="*/ 2147483646 w 2333"/>
              <a:gd name="T23" fmla="*/ 2147483646 h 2275"/>
              <a:gd name="T24" fmla="*/ 2147483646 w 2333"/>
              <a:gd name="T25" fmla="*/ 2147483646 h 2275"/>
              <a:gd name="T26" fmla="*/ 2147483646 w 2333"/>
              <a:gd name="T27" fmla="*/ 2147483646 h 2275"/>
              <a:gd name="T28" fmla="*/ 2147483646 w 2333"/>
              <a:gd name="T29" fmla="*/ 2147483646 h 2275"/>
              <a:gd name="T30" fmla="*/ 2147483646 w 2333"/>
              <a:gd name="T31" fmla="*/ 2147483646 h 2275"/>
              <a:gd name="T32" fmla="*/ 2147483646 w 2333"/>
              <a:gd name="T33" fmla="*/ 2147483646 h 2275"/>
              <a:gd name="T34" fmla="*/ 2147483646 w 2333"/>
              <a:gd name="T35" fmla="*/ 2147483646 h 2275"/>
              <a:gd name="T36" fmla="*/ 2147483646 w 2333"/>
              <a:gd name="T37" fmla="*/ 2147483646 h 2275"/>
              <a:gd name="T38" fmla="*/ 2147483646 w 2333"/>
              <a:gd name="T39" fmla="*/ 0 h 227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33"/>
              <a:gd name="T61" fmla="*/ 0 h 2275"/>
              <a:gd name="T62" fmla="*/ 2333 w 2333"/>
              <a:gd name="T63" fmla="*/ 2275 h 227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33" h="2275">
                <a:moveTo>
                  <a:pt x="0" y="2275"/>
                </a:moveTo>
                <a:lnTo>
                  <a:pt x="52" y="2211"/>
                </a:lnTo>
                <a:lnTo>
                  <a:pt x="116" y="2153"/>
                </a:lnTo>
                <a:lnTo>
                  <a:pt x="122" y="2089"/>
                </a:lnTo>
                <a:lnTo>
                  <a:pt x="180" y="2042"/>
                </a:lnTo>
                <a:lnTo>
                  <a:pt x="425" y="1803"/>
                </a:lnTo>
                <a:lnTo>
                  <a:pt x="588" y="1803"/>
                </a:lnTo>
                <a:lnTo>
                  <a:pt x="774" y="1629"/>
                </a:lnTo>
                <a:lnTo>
                  <a:pt x="774" y="1571"/>
                </a:lnTo>
                <a:lnTo>
                  <a:pt x="1076" y="1274"/>
                </a:lnTo>
                <a:lnTo>
                  <a:pt x="1076" y="1210"/>
                </a:lnTo>
                <a:lnTo>
                  <a:pt x="1489" y="809"/>
                </a:lnTo>
                <a:lnTo>
                  <a:pt x="1792" y="809"/>
                </a:lnTo>
                <a:lnTo>
                  <a:pt x="1966" y="640"/>
                </a:lnTo>
                <a:lnTo>
                  <a:pt x="1966" y="570"/>
                </a:lnTo>
                <a:lnTo>
                  <a:pt x="2077" y="454"/>
                </a:lnTo>
                <a:lnTo>
                  <a:pt x="2077" y="355"/>
                </a:lnTo>
                <a:lnTo>
                  <a:pt x="2263" y="180"/>
                </a:lnTo>
                <a:lnTo>
                  <a:pt x="2263" y="75"/>
                </a:lnTo>
                <a:lnTo>
                  <a:pt x="2333" y="0"/>
                </a:lnTo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72" name="Text Box 83">
            <a:extLst>
              <a:ext uri="{FF2B5EF4-FFF2-40B4-BE49-F238E27FC236}">
                <a16:creationId xmlns:a16="http://schemas.microsoft.com/office/drawing/2014/main" id="{78AA22DD-672C-4756-BFDE-68CC1AB70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105400"/>
            <a:ext cx="3970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solidFill>
                  <a:srgbClr val="009900"/>
                </a:solidFill>
                <a:latin typeface="Arial Unicode MS" panose="020B0604020202020204" pitchFamily="34" charset="-128"/>
              </a:rPr>
              <a:t>y</a:t>
            </a:r>
            <a:r>
              <a:rPr lang="en-US" altLang="en-US" sz="2000" baseline="-25000">
                <a:solidFill>
                  <a:srgbClr val="009900"/>
                </a:solidFill>
                <a:latin typeface="Arial Unicode MS" panose="020B0604020202020204" pitchFamily="34" charset="-128"/>
              </a:rPr>
              <a:t>0</a:t>
            </a:r>
            <a:r>
              <a:rPr lang="en-US" altLang="en-US" sz="2000">
                <a:solidFill>
                  <a:srgbClr val="009900"/>
                </a:solidFill>
                <a:latin typeface="Arial Unicode MS" panose="020B0604020202020204" pitchFamily="34" charset="-128"/>
              </a:rPr>
              <a:t> ………………………………  y</a:t>
            </a:r>
            <a:r>
              <a:rPr lang="en-US" altLang="en-US" sz="2000" baseline="-25000">
                <a:solidFill>
                  <a:srgbClr val="009900"/>
                </a:solidFill>
                <a:latin typeface="Arial Unicode MS" panose="020B0604020202020204" pitchFamily="34" charset="-128"/>
              </a:rPr>
              <a:t>M</a:t>
            </a:r>
            <a:endParaRPr lang="en-US" altLang="en-US" sz="2000">
              <a:solidFill>
                <a:srgbClr val="00990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14773" name="Text Box 84">
            <a:extLst>
              <a:ext uri="{FF2B5EF4-FFF2-40B4-BE49-F238E27FC236}">
                <a16:creationId xmlns:a16="http://schemas.microsoft.com/office/drawing/2014/main" id="{8493F188-5DEC-4E46-913F-6FDB58EC8F20}"/>
              </a:ext>
            </a:extLst>
          </p:cNvPr>
          <p:cNvSpPr txBox="1">
            <a:spLocks noChangeArrowheads="1"/>
          </p:cNvSpPr>
          <p:nvPr/>
        </p:nvSpPr>
        <p:spPr bwMode="auto">
          <a:xfrm rot="5400000" flipH="1" flipV="1">
            <a:off x="906463" y="3495675"/>
            <a:ext cx="297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solidFill>
                  <a:srgbClr val="009900"/>
                </a:solidFill>
                <a:latin typeface="Arial Unicode MS" panose="020B0604020202020204" pitchFamily="34" charset="-128"/>
              </a:rPr>
              <a:t>x</a:t>
            </a:r>
            <a:r>
              <a:rPr lang="en-US" altLang="en-US" sz="2000" baseline="-25000">
                <a:solidFill>
                  <a:srgbClr val="009900"/>
                </a:solidFill>
                <a:latin typeface="Arial Unicode MS" panose="020B0604020202020204" pitchFamily="34" charset="-128"/>
              </a:rPr>
              <a:t>0</a:t>
            </a:r>
            <a:r>
              <a:rPr lang="en-US" altLang="en-US" sz="2000">
                <a:solidFill>
                  <a:srgbClr val="009900"/>
                </a:solidFill>
                <a:latin typeface="Arial Unicode MS" panose="020B0604020202020204" pitchFamily="34" charset="-128"/>
              </a:rPr>
              <a:t> ……………………  x</a:t>
            </a:r>
            <a:r>
              <a:rPr lang="en-US" altLang="en-US" sz="2000" baseline="-25000">
                <a:solidFill>
                  <a:srgbClr val="009900"/>
                </a:solidFill>
                <a:latin typeface="Arial Unicode MS" panose="020B0604020202020204" pitchFamily="34" charset="-128"/>
              </a:rPr>
              <a:t>N</a:t>
            </a:r>
            <a:endParaRPr lang="en-US" altLang="en-US" sz="2000">
              <a:solidFill>
                <a:srgbClr val="00990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54357" name="Text Box 85">
            <a:extLst>
              <a:ext uri="{FF2B5EF4-FFF2-40B4-BE49-F238E27FC236}">
                <a16:creationId xmlns:a16="http://schemas.microsoft.com/office/drawing/2014/main" id="{00358888-7D7A-48E9-9A68-455FC1861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362200"/>
            <a:ext cx="3352800" cy="261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 non-decreasing path </a:t>
            </a:r>
          </a:p>
          <a:p>
            <a:endParaRPr lang="en-US" altLang="en-US" sz="200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00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(0,0) to (M, N) </a:t>
            </a:r>
          </a:p>
          <a:p>
            <a:endParaRPr lang="en-US" altLang="en-US" sz="200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00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corresponds to </a:t>
            </a:r>
          </a:p>
          <a:p>
            <a:r>
              <a:rPr lang="en-US" altLang="en-US" sz="200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alignment </a:t>
            </a:r>
          </a:p>
          <a:p>
            <a:r>
              <a:rPr lang="en-US" altLang="en-US" sz="200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two sequences</a:t>
            </a:r>
          </a:p>
          <a:p>
            <a:endParaRPr lang="en-US" altLang="en-US" sz="240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360" name="Text Box 88">
            <a:extLst>
              <a:ext uri="{FF2B5EF4-FFF2-40B4-BE49-F238E27FC236}">
                <a16:creationId xmlns:a16="http://schemas.microsoft.com/office/drawing/2014/main" id="{06EB504C-1090-4948-A622-113CB4A66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8963" y="4953000"/>
            <a:ext cx="38052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>
                <a:solidFill>
                  <a:srgbClr val="A4001D"/>
                </a:solidFill>
                <a:latin typeface="Arial Unicode MS" panose="020B0604020202020204" pitchFamily="34" charset="-128"/>
              </a:rPr>
              <a:t>An optimal alignment is composed of optimal subalignments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57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C51C7401-13EC-4762-906B-A73B862741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Result of Backtrace</a:t>
            </a:r>
          </a:p>
        </p:txBody>
      </p:sp>
      <p:sp>
        <p:nvSpPr>
          <p:cNvPr id="75780" name="Content Placeholder 7">
            <a:extLst>
              <a:ext uri="{FF2B5EF4-FFF2-40B4-BE49-F238E27FC236}">
                <a16:creationId xmlns:a16="http://schemas.microsoft.com/office/drawing/2014/main" id="{55BE6CC8-FB27-4765-8BC3-3D9BA7FCA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Two strings and their </a:t>
            </a:r>
            <a:r>
              <a:rPr lang="en-US" altLang="en-US" b="1"/>
              <a:t>alignment</a:t>
            </a:r>
            <a:r>
              <a:rPr lang="en-US" altLang="en-US"/>
              <a:t>:</a:t>
            </a:r>
          </a:p>
        </p:txBody>
      </p:sp>
      <p:pic>
        <p:nvPicPr>
          <p:cNvPr id="116740" name="Picture 6" descr="align1.tiff">
            <a:extLst>
              <a:ext uri="{FF2B5EF4-FFF2-40B4-BE49-F238E27FC236}">
                <a16:creationId xmlns:a16="http://schemas.microsoft.com/office/drawing/2014/main" id="{D2CD9A52-48E9-49AA-8BE6-3E346EF316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086100"/>
            <a:ext cx="48387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B2E6AD5E-C185-413C-90DA-1F00FB092F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Performance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28F0B8A8-8F93-495A-96A6-267318B192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38400" y="1676400"/>
            <a:ext cx="7772400" cy="480060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Time:			</a:t>
            </a:r>
            <a:r>
              <a:rPr lang="en-US" sz="3600" dirty="0">
                <a:latin typeface="+mj-lt"/>
              </a:rPr>
              <a:t>O(</a:t>
            </a:r>
            <a:r>
              <a:rPr lang="en-US" sz="3600" i="1" dirty="0">
                <a:latin typeface="+mj-lt"/>
              </a:rPr>
              <a:t>nm</a:t>
            </a:r>
            <a:r>
              <a:rPr lang="en-US" sz="3600" dirty="0">
                <a:latin typeface="+mj-lt"/>
              </a:rPr>
              <a:t>)</a:t>
            </a:r>
          </a:p>
          <a:p>
            <a:pPr>
              <a:defRPr/>
            </a:pPr>
            <a:r>
              <a:rPr lang="en-US" sz="4000" dirty="0"/>
              <a:t>Space:		</a:t>
            </a:r>
            <a:r>
              <a:rPr lang="en-US" sz="3600" dirty="0">
                <a:latin typeface="+mj-lt"/>
              </a:rPr>
              <a:t>O(</a:t>
            </a:r>
            <a:r>
              <a:rPr lang="en-US" sz="3600" i="1" dirty="0">
                <a:latin typeface="+mj-lt"/>
              </a:rPr>
              <a:t>nm</a:t>
            </a:r>
            <a:r>
              <a:rPr lang="en-US" sz="3600" dirty="0">
                <a:latin typeface="+mj-lt"/>
              </a:rPr>
              <a:t>)</a:t>
            </a:r>
          </a:p>
          <a:p>
            <a:pPr>
              <a:defRPr/>
            </a:pPr>
            <a:r>
              <a:rPr lang="en-US" sz="4000" dirty="0" err="1"/>
              <a:t>Backtrace</a:t>
            </a:r>
            <a:r>
              <a:rPr lang="en-US" sz="4000" dirty="0"/>
              <a:t>:</a:t>
            </a:r>
            <a:r>
              <a:rPr lang="en-US" sz="3600" dirty="0"/>
              <a:t>	</a:t>
            </a:r>
            <a:r>
              <a:rPr lang="en-US" sz="3600" dirty="0">
                <a:latin typeface="Symbol" panose="05050102010706020507" pitchFamily="18" charset="2"/>
              </a:rPr>
              <a:t>O</a:t>
            </a:r>
            <a:r>
              <a:rPr lang="en-US" sz="3600" dirty="0">
                <a:latin typeface="+mj-lt"/>
              </a:rPr>
              <a:t>(</a:t>
            </a:r>
            <a:r>
              <a:rPr lang="en-US" sz="3600" i="1" dirty="0" err="1">
                <a:latin typeface="+mj-lt"/>
              </a:rPr>
              <a:t>n</a:t>
            </a:r>
            <a:r>
              <a:rPr lang="en-US" sz="3600" dirty="0" err="1">
                <a:latin typeface="+mj-lt"/>
              </a:rPr>
              <a:t>+</a:t>
            </a:r>
            <a:r>
              <a:rPr lang="en-US" sz="3600" i="1" dirty="0" err="1">
                <a:latin typeface="+mj-lt"/>
              </a:rPr>
              <a:t>m</a:t>
            </a:r>
            <a:r>
              <a:rPr lang="en-US" sz="3600" dirty="0">
                <a:latin typeface="+mj-lt"/>
              </a:rPr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EE5C1B56-70DE-448A-80CC-87B9DCE823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Weighted Edit Distance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2D31D35E-0489-4AF0-A3A0-CB9E1B9C4F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Why would we add weights to the computation?</a:t>
            </a:r>
          </a:p>
          <a:p>
            <a:pPr>
              <a:defRPr/>
            </a:pPr>
            <a:r>
              <a:rPr lang="en-US" altLang="en-US"/>
              <a:t>How?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>
            <a:extLst>
              <a:ext uri="{FF2B5EF4-FFF2-40B4-BE49-F238E27FC236}">
                <a16:creationId xmlns:a16="http://schemas.microsoft.com/office/drawing/2014/main" id="{BAE9A372-5A61-4966-9B72-107918DA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8688" y="0"/>
            <a:ext cx="7772400" cy="774700"/>
          </a:xfrm>
        </p:spPr>
        <p:txBody>
          <a:bodyPr/>
          <a:lstStyle/>
          <a:p>
            <a:pPr>
              <a:defRPr/>
            </a:pPr>
            <a:r>
              <a:rPr lang="en-US" altLang="en-US" sz="4800"/>
              <a:t>Confusion matrix</a:t>
            </a:r>
          </a:p>
        </p:txBody>
      </p:sp>
      <p:sp>
        <p:nvSpPr>
          <p:cNvPr id="122883" name="Date Placeholder 2">
            <a:extLst>
              <a:ext uri="{FF2B5EF4-FFF2-40B4-BE49-F238E27FC236}">
                <a16:creationId xmlns:a16="http://schemas.microsoft.com/office/drawing/2014/main" id="{A93AE0EF-C433-4E31-A835-9599B41173FC}"/>
              </a:ext>
            </a:extLst>
          </p:cNvPr>
          <p:cNvSpPr>
            <a:spLocks noGrp="1"/>
          </p:cNvSpPr>
          <p:nvPr>
            <p:ph type="dt" sz="quarter" idx="4294967295"/>
          </p:nvPr>
        </p:nvSpPr>
        <p:spPr bwMode="auto">
          <a:xfrm>
            <a:off x="9715500" y="6191250"/>
            <a:ext cx="24765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996610B-9323-4C5D-83FE-9E0D90C42DFD}" type="datetime1">
              <a:rPr lang="en-US" altLang="en-US">
                <a:solidFill>
                  <a:srgbClr val="009900"/>
                </a:solidFill>
                <a:latin typeface="Tahoma" panose="020B0604030504040204" pitchFamily="34" charset="0"/>
              </a:rPr>
              <a:pPr eaLnBrk="1" hangingPunct="1"/>
              <a:t>8/10/2018</a:t>
            </a:fld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pic>
        <p:nvPicPr>
          <p:cNvPr id="122884" name="Picture 5" descr="kern.tiff">
            <a:extLst>
              <a:ext uri="{FF2B5EF4-FFF2-40B4-BE49-F238E27FC236}">
                <a16:creationId xmlns:a16="http://schemas.microsoft.com/office/drawing/2014/main" id="{6DB16E3C-99F1-44D4-8B26-5BC66BE9B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90600"/>
            <a:ext cx="9144000" cy="553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>
            <a:extLst>
              <a:ext uri="{FF2B5EF4-FFF2-40B4-BE49-F238E27FC236}">
                <a16:creationId xmlns:a16="http://schemas.microsoft.com/office/drawing/2014/main" id="{1A2D07E6-07DF-4D0D-94B1-3ABB1D4D2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75" y="0"/>
            <a:ext cx="10406063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Errors more likely for close keys</a:t>
            </a:r>
          </a:p>
        </p:txBody>
      </p:sp>
      <p:pic>
        <p:nvPicPr>
          <p:cNvPr id="123907" name="Picture 6" descr="qwerty2.tiff">
            <a:extLst>
              <a:ext uri="{FF2B5EF4-FFF2-40B4-BE49-F238E27FC236}">
                <a16:creationId xmlns:a16="http://schemas.microsoft.com/office/drawing/2014/main" id="{6B1490B0-1290-41BB-A9B5-1D6D70C0AE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0" y="1657350"/>
            <a:ext cx="911860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>
            <a:extLst>
              <a:ext uri="{FF2B5EF4-FFF2-40B4-BE49-F238E27FC236}">
                <a16:creationId xmlns:a16="http://schemas.microsoft.com/office/drawing/2014/main" id="{1CC1E0E0-B188-40ED-8BF3-2BB58483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Weighted Minimum Edit Distance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777930-DBB7-4564-BE81-700BF7AD8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sz="4400" b="1" dirty="0">
                <a:latin typeface="+mj-lt"/>
              </a:rPr>
              <a:t>function</a:t>
            </a:r>
            <a:r>
              <a:rPr lang="en-US" sz="4400" dirty="0">
                <a:latin typeface="+mj-lt"/>
              </a:rPr>
              <a:t> </a:t>
            </a:r>
            <a:r>
              <a:rPr lang="en-US" sz="4400" cap="small" dirty="0">
                <a:latin typeface="+mj-lt"/>
              </a:rPr>
              <a:t>Min-Edit-Distance</a:t>
            </a:r>
            <a:r>
              <a:rPr lang="en-US" sz="4400" dirty="0">
                <a:latin typeface="+mj-lt"/>
              </a:rPr>
              <a:t>(</a:t>
            </a:r>
            <a:r>
              <a:rPr lang="en-US" sz="4400" i="1" dirty="0">
                <a:latin typeface="+mj-lt"/>
              </a:rPr>
              <a:t>target</a:t>
            </a:r>
            <a:r>
              <a:rPr lang="en-US" sz="4400" dirty="0">
                <a:latin typeface="+mj-lt"/>
              </a:rPr>
              <a:t>, </a:t>
            </a:r>
            <a:r>
              <a:rPr lang="en-US" sz="4400" i="1" dirty="0">
                <a:latin typeface="+mj-lt"/>
              </a:rPr>
              <a:t>source</a:t>
            </a:r>
            <a:r>
              <a:rPr lang="en-US" sz="4400" dirty="0">
                <a:latin typeface="+mj-lt"/>
              </a:rPr>
              <a:t>) </a:t>
            </a:r>
            <a:r>
              <a:rPr lang="en-US" sz="4400" b="1" dirty="0">
                <a:latin typeface="+mj-lt"/>
              </a:rPr>
              <a:t>returns</a:t>
            </a:r>
            <a:r>
              <a:rPr lang="en-US" sz="4400" dirty="0">
                <a:latin typeface="+mj-lt"/>
              </a:rPr>
              <a:t> </a:t>
            </a:r>
            <a:r>
              <a:rPr lang="en-US" sz="4400" i="1" dirty="0">
                <a:latin typeface="+mj-lt"/>
              </a:rPr>
              <a:t>min-distance</a:t>
            </a:r>
          </a:p>
          <a:p>
            <a:pPr>
              <a:buFont typeface="Wingdings" pitchFamily="2" charset="2"/>
              <a:buNone/>
              <a:defRPr/>
            </a:pPr>
            <a:endParaRPr lang="en-US" sz="4400" dirty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4400" dirty="0">
                <a:latin typeface="+mj-lt"/>
              </a:rPr>
              <a:t>   </a:t>
            </a:r>
            <a:r>
              <a:rPr lang="en-US" sz="4400" i="1" dirty="0">
                <a:latin typeface="+mj-lt"/>
              </a:rPr>
              <a:t>n</a:t>
            </a:r>
            <a:r>
              <a:rPr lang="en-US" sz="4400" dirty="0">
                <a:latin typeface="+mj-lt"/>
              </a:rPr>
              <a:t> </a:t>
            </a:r>
            <a:r>
              <a:rPr lang="en-US" sz="4400" dirty="0">
                <a:latin typeface="+mj-lt"/>
                <a:sym typeface="Symbol"/>
              </a:rPr>
              <a:t> </a:t>
            </a:r>
            <a:r>
              <a:rPr lang="en-US" sz="4400" cap="small" dirty="0">
                <a:latin typeface="+mj-lt"/>
                <a:sym typeface="Symbol"/>
              </a:rPr>
              <a:t>Length</a:t>
            </a:r>
            <a:r>
              <a:rPr lang="en-US" sz="4400" dirty="0">
                <a:latin typeface="+mj-lt"/>
                <a:sym typeface="Symbol"/>
              </a:rPr>
              <a:t>(target)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400" dirty="0">
                <a:latin typeface="+mj-lt"/>
                <a:sym typeface="Symbol"/>
              </a:rPr>
              <a:t>   </a:t>
            </a:r>
            <a:r>
              <a:rPr lang="en-US" sz="4400" i="1" dirty="0">
                <a:latin typeface="+mj-lt"/>
                <a:sym typeface="Symbol"/>
              </a:rPr>
              <a:t>m</a:t>
            </a:r>
            <a:r>
              <a:rPr lang="en-US" sz="4400" dirty="0">
                <a:latin typeface="+mj-lt"/>
                <a:sym typeface="Symbol"/>
              </a:rPr>
              <a:t>  </a:t>
            </a:r>
            <a:r>
              <a:rPr lang="en-US" sz="4400" cap="small" dirty="0">
                <a:latin typeface="+mj-lt"/>
                <a:sym typeface="Symbol"/>
              </a:rPr>
              <a:t>Length</a:t>
            </a:r>
            <a:r>
              <a:rPr lang="en-US" sz="4400" dirty="0">
                <a:latin typeface="+mj-lt"/>
                <a:sym typeface="Symbol"/>
              </a:rPr>
              <a:t>(source)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400" dirty="0">
                <a:latin typeface="+mj-lt"/>
                <a:sym typeface="Symbol"/>
              </a:rPr>
              <a:t>   Create a distance matrix </a:t>
            </a:r>
            <a:r>
              <a:rPr lang="en-US" sz="4400" i="1" dirty="0">
                <a:latin typeface="+mj-lt"/>
                <a:sym typeface="Symbol"/>
              </a:rPr>
              <a:t>distance</a:t>
            </a:r>
            <a:r>
              <a:rPr lang="en-US" sz="4400" dirty="0">
                <a:latin typeface="+mj-lt"/>
                <a:sym typeface="Symbol"/>
              </a:rPr>
              <a:t>[</a:t>
            </a:r>
            <a:r>
              <a:rPr lang="en-US" sz="4400" i="1" dirty="0">
                <a:latin typeface="+mj-lt"/>
                <a:sym typeface="Symbol"/>
              </a:rPr>
              <a:t>n</a:t>
            </a:r>
            <a:r>
              <a:rPr lang="en-US" sz="4400" dirty="0">
                <a:latin typeface="+mj-lt"/>
                <a:sym typeface="Symbol"/>
              </a:rPr>
              <a:t>+1, </a:t>
            </a:r>
            <a:r>
              <a:rPr lang="en-US" sz="4400" i="1" dirty="0">
                <a:latin typeface="+mj-lt"/>
                <a:sym typeface="Symbol"/>
              </a:rPr>
              <a:t>m</a:t>
            </a:r>
            <a:r>
              <a:rPr lang="en-US" sz="4400" dirty="0">
                <a:latin typeface="+mj-lt"/>
                <a:sym typeface="Symbol"/>
              </a:rPr>
              <a:t>+1]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400" dirty="0">
                <a:latin typeface="+mj-lt"/>
                <a:sym typeface="Symbol"/>
              </a:rPr>
              <a:t>   Initialize the zero-</a:t>
            </a:r>
            <a:r>
              <a:rPr lang="en-US" sz="4400" dirty="0" err="1">
                <a:latin typeface="+mj-lt"/>
                <a:sym typeface="Symbol"/>
              </a:rPr>
              <a:t>th</a:t>
            </a:r>
            <a:r>
              <a:rPr lang="en-US" sz="4400" dirty="0">
                <a:latin typeface="+mj-lt"/>
                <a:sym typeface="Symbol"/>
              </a:rPr>
              <a:t> row and column to the distance from the empty string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400" dirty="0">
                <a:latin typeface="+mj-lt"/>
                <a:sym typeface="Symbol"/>
              </a:rPr>
              <a:t>      </a:t>
            </a:r>
            <a:r>
              <a:rPr lang="en-US" sz="4400" i="1" dirty="0">
                <a:latin typeface="+mj-lt"/>
                <a:sym typeface="Symbol"/>
              </a:rPr>
              <a:t>distance</a:t>
            </a:r>
            <a:r>
              <a:rPr lang="en-US" sz="4400" dirty="0">
                <a:latin typeface="+mj-lt"/>
                <a:sym typeface="Symbol"/>
              </a:rPr>
              <a:t>[0, 0] = 0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400" dirty="0">
                <a:latin typeface="+mj-lt"/>
                <a:sym typeface="Symbol"/>
              </a:rPr>
              <a:t>      </a:t>
            </a:r>
            <a:r>
              <a:rPr lang="en-US" sz="4400" b="1" dirty="0">
                <a:latin typeface="+mj-lt"/>
                <a:sym typeface="Symbol"/>
              </a:rPr>
              <a:t>for</a:t>
            </a:r>
            <a:r>
              <a:rPr lang="en-US" sz="4400" dirty="0">
                <a:latin typeface="+mj-lt"/>
                <a:sym typeface="Symbol"/>
              </a:rPr>
              <a:t> each column </a:t>
            </a:r>
            <a:r>
              <a:rPr lang="en-US" sz="4400" i="1" dirty="0" err="1">
                <a:latin typeface="+mj-lt"/>
                <a:sym typeface="Symbol"/>
              </a:rPr>
              <a:t>i</a:t>
            </a:r>
            <a:r>
              <a:rPr lang="en-US" sz="4400" dirty="0">
                <a:latin typeface="+mj-lt"/>
                <a:sym typeface="Symbol"/>
              </a:rPr>
              <a:t> </a:t>
            </a:r>
            <a:r>
              <a:rPr lang="en-US" sz="4400" b="1" dirty="0">
                <a:latin typeface="+mj-lt"/>
                <a:sym typeface="Symbol"/>
              </a:rPr>
              <a:t>from</a:t>
            </a:r>
            <a:r>
              <a:rPr lang="en-US" sz="4400" dirty="0">
                <a:latin typeface="+mj-lt"/>
                <a:sym typeface="Symbol"/>
              </a:rPr>
              <a:t> 1 </a:t>
            </a:r>
            <a:r>
              <a:rPr lang="en-US" sz="4400" b="1" dirty="0">
                <a:latin typeface="+mj-lt"/>
                <a:sym typeface="Symbol"/>
              </a:rPr>
              <a:t>to</a:t>
            </a:r>
            <a:r>
              <a:rPr lang="en-US" sz="4400" dirty="0">
                <a:latin typeface="+mj-lt"/>
                <a:sym typeface="Symbol"/>
              </a:rPr>
              <a:t> </a:t>
            </a:r>
            <a:r>
              <a:rPr lang="en-US" sz="4400" i="1" dirty="0">
                <a:latin typeface="+mj-lt"/>
                <a:sym typeface="Symbol"/>
              </a:rPr>
              <a:t>n</a:t>
            </a:r>
            <a:r>
              <a:rPr lang="en-US" sz="4400" dirty="0">
                <a:latin typeface="+mj-lt"/>
                <a:sym typeface="Symbol"/>
              </a:rPr>
              <a:t> </a:t>
            </a:r>
            <a:r>
              <a:rPr lang="en-US" sz="4400" b="1" dirty="0">
                <a:latin typeface="+mj-lt"/>
                <a:sym typeface="Symbol"/>
              </a:rPr>
              <a:t>do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400" dirty="0">
                <a:latin typeface="+mj-lt"/>
                <a:sym typeface="Symbol"/>
              </a:rPr>
              <a:t>         </a:t>
            </a:r>
            <a:r>
              <a:rPr lang="en-US" sz="4400" i="1" dirty="0">
                <a:latin typeface="+mj-lt"/>
                <a:sym typeface="Symbol"/>
              </a:rPr>
              <a:t>distance</a:t>
            </a:r>
            <a:r>
              <a:rPr lang="en-US" sz="4400" dirty="0">
                <a:latin typeface="+mj-lt"/>
                <a:sym typeface="Symbol"/>
              </a:rPr>
              <a:t> [</a:t>
            </a:r>
            <a:r>
              <a:rPr lang="en-US" sz="4400" i="1" dirty="0" err="1">
                <a:latin typeface="+mj-lt"/>
                <a:sym typeface="Symbol"/>
              </a:rPr>
              <a:t>i</a:t>
            </a:r>
            <a:r>
              <a:rPr lang="en-US" sz="4400" dirty="0">
                <a:latin typeface="+mj-lt"/>
                <a:sym typeface="Symbol"/>
              </a:rPr>
              <a:t>, 0]  </a:t>
            </a:r>
            <a:r>
              <a:rPr lang="en-US" sz="4400" i="1" dirty="0">
                <a:latin typeface="+mj-lt"/>
                <a:sym typeface="Symbol"/>
              </a:rPr>
              <a:t>distance</a:t>
            </a:r>
            <a:r>
              <a:rPr lang="en-US" sz="4400" dirty="0">
                <a:latin typeface="+mj-lt"/>
                <a:sym typeface="Symbol"/>
              </a:rPr>
              <a:t>[</a:t>
            </a:r>
            <a:r>
              <a:rPr lang="en-US" sz="4400" i="1" dirty="0">
                <a:latin typeface="+mj-lt"/>
                <a:sym typeface="Symbol"/>
              </a:rPr>
              <a:t>i</a:t>
            </a:r>
            <a:r>
              <a:rPr lang="en-US" sz="4400" dirty="0">
                <a:latin typeface="+mj-lt"/>
                <a:sym typeface="Symbol"/>
              </a:rPr>
              <a:t>-1, 0] + </a:t>
            </a:r>
            <a:r>
              <a:rPr lang="en-US" sz="4400" i="1" dirty="0">
                <a:latin typeface="+mj-lt"/>
                <a:sym typeface="Symbol"/>
              </a:rPr>
              <a:t>ins-cost</a:t>
            </a:r>
            <a:r>
              <a:rPr lang="en-US" sz="4400" dirty="0">
                <a:latin typeface="+mj-lt"/>
                <a:sym typeface="Symbol"/>
              </a:rPr>
              <a:t>(</a:t>
            </a:r>
            <a:r>
              <a:rPr lang="en-US" sz="4400" i="1" dirty="0">
                <a:latin typeface="+mj-lt"/>
                <a:sym typeface="Symbol"/>
              </a:rPr>
              <a:t>target</a:t>
            </a:r>
            <a:r>
              <a:rPr lang="en-US" sz="4400" dirty="0">
                <a:latin typeface="+mj-lt"/>
                <a:sym typeface="Symbol"/>
              </a:rPr>
              <a:t>[</a:t>
            </a:r>
            <a:r>
              <a:rPr lang="en-US" sz="4400" i="1" dirty="0" err="1">
                <a:latin typeface="+mj-lt"/>
                <a:sym typeface="Symbol"/>
              </a:rPr>
              <a:t>i</a:t>
            </a:r>
            <a:r>
              <a:rPr lang="en-US" sz="4400" dirty="0">
                <a:latin typeface="+mj-lt"/>
                <a:sym typeface="Symbol"/>
              </a:rPr>
              <a:t>])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400" dirty="0">
                <a:latin typeface="+mj-lt"/>
                <a:sym typeface="Symbol"/>
              </a:rPr>
              <a:t>      </a:t>
            </a:r>
            <a:r>
              <a:rPr lang="en-US" sz="4400" b="1" dirty="0">
                <a:latin typeface="+mj-lt"/>
                <a:sym typeface="Symbol"/>
              </a:rPr>
              <a:t>for</a:t>
            </a:r>
            <a:r>
              <a:rPr lang="en-US" sz="4400" dirty="0">
                <a:latin typeface="+mj-lt"/>
                <a:sym typeface="Symbol"/>
              </a:rPr>
              <a:t> each row </a:t>
            </a:r>
            <a:r>
              <a:rPr lang="en-US" sz="4400" i="1" dirty="0">
                <a:latin typeface="+mj-lt"/>
                <a:sym typeface="Symbol"/>
              </a:rPr>
              <a:t>j</a:t>
            </a:r>
            <a:r>
              <a:rPr lang="en-US" sz="4400" dirty="0">
                <a:latin typeface="+mj-lt"/>
                <a:sym typeface="Symbol"/>
              </a:rPr>
              <a:t> </a:t>
            </a:r>
            <a:r>
              <a:rPr lang="en-US" sz="4400" b="1" dirty="0">
                <a:latin typeface="+mj-lt"/>
                <a:sym typeface="Symbol"/>
              </a:rPr>
              <a:t>from</a:t>
            </a:r>
            <a:r>
              <a:rPr lang="en-US" sz="4400" dirty="0">
                <a:latin typeface="+mj-lt"/>
                <a:sym typeface="Symbol"/>
              </a:rPr>
              <a:t> 1 </a:t>
            </a:r>
            <a:r>
              <a:rPr lang="en-US" sz="4400" b="1" dirty="0">
                <a:latin typeface="+mj-lt"/>
                <a:sym typeface="Symbol"/>
              </a:rPr>
              <a:t>to</a:t>
            </a:r>
            <a:r>
              <a:rPr lang="en-US" sz="4400" dirty="0">
                <a:latin typeface="+mj-lt"/>
                <a:sym typeface="Symbol"/>
              </a:rPr>
              <a:t> </a:t>
            </a:r>
            <a:r>
              <a:rPr lang="en-US" sz="4400" i="1" dirty="0">
                <a:latin typeface="+mj-lt"/>
                <a:sym typeface="Symbol"/>
              </a:rPr>
              <a:t>m</a:t>
            </a:r>
            <a:r>
              <a:rPr lang="en-US" sz="4400" dirty="0">
                <a:latin typeface="+mj-lt"/>
                <a:sym typeface="Symbol"/>
              </a:rPr>
              <a:t> </a:t>
            </a:r>
            <a:r>
              <a:rPr lang="en-US" sz="4400" b="1" dirty="0">
                <a:latin typeface="+mj-lt"/>
                <a:sym typeface="Symbol"/>
              </a:rPr>
              <a:t>do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400" dirty="0">
                <a:latin typeface="+mj-lt"/>
                <a:sym typeface="Symbol"/>
              </a:rPr>
              <a:t>         </a:t>
            </a:r>
            <a:r>
              <a:rPr lang="en-US" sz="4400" i="1" dirty="0">
                <a:latin typeface="+mj-lt"/>
                <a:sym typeface="Symbol"/>
              </a:rPr>
              <a:t>distance</a:t>
            </a:r>
            <a:r>
              <a:rPr lang="en-US" sz="4400" dirty="0">
                <a:latin typeface="+mj-lt"/>
                <a:sym typeface="Symbol"/>
              </a:rPr>
              <a:t>[0,</a:t>
            </a:r>
            <a:r>
              <a:rPr lang="en-US" sz="4400" i="1" dirty="0">
                <a:latin typeface="+mj-lt"/>
                <a:sym typeface="Symbol"/>
              </a:rPr>
              <a:t>j</a:t>
            </a:r>
            <a:r>
              <a:rPr lang="en-US" sz="4400" dirty="0">
                <a:latin typeface="+mj-lt"/>
                <a:sym typeface="Symbol"/>
              </a:rPr>
              <a:t>]  </a:t>
            </a:r>
            <a:r>
              <a:rPr lang="en-US" sz="4400" i="1" dirty="0">
                <a:latin typeface="+mj-lt"/>
                <a:sym typeface="Symbol"/>
              </a:rPr>
              <a:t>distance</a:t>
            </a:r>
            <a:r>
              <a:rPr lang="en-US" sz="4400" dirty="0">
                <a:latin typeface="+mj-lt"/>
                <a:sym typeface="Symbol"/>
              </a:rPr>
              <a:t>[0, </a:t>
            </a:r>
            <a:r>
              <a:rPr lang="en-US" sz="4400" i="1" dirty="0">
                <a:latin typeface="+mj-lt"/>
                <a:sym typeface="Symbol"/>
              </a:rPr>
              <a:t>j</a:t>
            </a:r>
            <a:r>
              <a:rPr lang="en-US" sz="4400" dirty="0">
                <a:latin typeface="+mj-lt"/>
                <a:sym typeface="Symbol"/>
              </a:rPr>
              <a:t>-1] + </a:t>
            </a:r>
            <a:r>
              <a:rPr lang="en-US" sz="4400" i="1" dirty="0">
                <a:latin typeface="+mj-lt"/>
                <a:sym typeface="Symbol"/>
              </a:rPr>
              <a:t>del-const</a:t>
            </a:r>
            <a:r>
              <a:rPr lang="en-US" sz="4400" dirty="0">
                <a:latin typeface="+mj-lt"/>
                <a:sym typeface="Symbol"/>
              </a:rPr>
              <a:t>(</a:t>
            </a:r>
            <a:r>
              <a:rPr lang="en-US" sz="4400" i="1" dirty="0">
                <a:latin typeface="+mj-lt"/>
                <a:sym typeface="Symbol"/>
              </a:rPr>
              <a:t>source</a:t>
            </a:r>
            <a:r>
              <a:rPr lang="en-US" sz="4400" dirty="0">
                <a:latin typeface="+mj-lt"/>
                <a:sym typeface="Symbol"/>
              </a:rPr>
              <a:t>[</a:t>
            </a:r>
            <a:r>
              <a:rPr lang="en-US" sz="4400" i="1" dirty="0">
                <a:latin typeface="+mj-lt"/>
                <a:sym typeface="Symbol"/>
              </a:rPr>
              <a:t>j</a:t>
            </a:r>
            <a:r>
              <a:rPr lang="en-US" sz="4400" dirty="0">
                <a:latin typeface="+mj-lt"/>
                <a:sym typeface="Symbol"/>
              </a:rPr>
              <a:t>])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400" dirty="0">
                <a:latin typeface="+mj-lt"/>
                <a:sym typeface="Symbol"/>
              </a:rPr>
              <a:t>   </a:t>
            </a:r>
            <a:r>
              <a:rPr lang="en-US" sz="4400" b="1" dirty="0">
                <a:latin typeface="+mj-lt"/>
                <a:sym typeface="Symbol"/>
              </a:rPr>
              <a:t>for</a:t>
            </a:r>
            <a:r>
              <a:rPr lang="en-US" sz="4400" dirty="0">
                <a:latin typeface="+mj-lt"/>
                <a:sym typeface="Symbol"/>
              </a:rPr>
              <a:t> each column </a:t>
            </a:r>
            <a:r>
              <a:rPr lang="en-US" sz="4400" i="1" dirty="0" err="1">
                <a:latin typeface="+mj-lt"/>
                <a:sym typeface="Symbol"/>
              </a:rPr>
              <a:t>i</a:t>
            </a:r>
            <a:r>
              <a:rPr lang="en-US" sz="4400" dirty="0">
                <a:latin typeface="+mj-lt"/>
                <a:sym typeface="Symbol"/>
              </a:rPr>
              <a:t> </a:t>
            </a:r>
            <a:r>
              <a:rPr lang="en-US" sz="4400" b="1" dirty="0">
                <a:latin typeface="+mj-lt"/>
                <a:sym typeface="Symbol"/>
              </a:rPr>
              <a:t>from</a:t>
            </a:r>
            <a:r>
              <a:rPr lang="en-US" sz="4400" dirty="0">
                <a:latin typeface="+mj-lt"/>
                <a:sym typeface="Symbol"/>
              </a:rPr>
              <a:t> 1 </a:t>
            </a:r>
            <a:r>
              <a:rPr lang="en-US" sz="4400" b="1" dirty="0">
                <a:latin typeface="+mj-lt"/>
                <a:sym typeface="Symbol"/>
              </a:rPr>
              <a:t>to</a:t>
            </a:r>
            <a:r>
              <a:rPr lang="en-US" sz="4400" dirty="0">
                <a:latin typeface="+mj-lt"/>
                <a:sym typeface="Symbol"/>
              </a:rPr>
              <a:t> </a:t>
            </a:r>
            <a:r>
              <a:rPr lang="en-US" sz="4400" i="1" dirty="0">
                <a:latin typeface="+mj-lt"/>
                <a:sym typeface="Symbol"/>
              </a:rPr>
              <a:t>n </a:t>
            </a:r>
            <a:r>
              <a:rPr lang="en-US" sz="4400" b="1" dirty="0">
                <a:latin typeface="+mj-lt"/>
                <a:sym typeface="Symbol"/>
              </a:rPr>
              <a:t>do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400" dirty="0">
                <a:latin typeface="+mj-lt"/>
                <a:sym typeface="Symbol"/>
              </a:rPr>
              <a:t>      </a:t>
            </a:r>
            <a:r>
              <a:rPr lang="en-US" sz="4400" b="1" dirty="0">
                <a:latin typeface="+mj-lt"/>
                <a:sym typeface="Symbol"/>
              </a:rPr>
              <a:t>for</a:t>
            </a:r>
            <a:r>
              <a:rPr lang="en-US" sz="4400" dirty="0">
                <a:latin typeface="+mj-lt"/>
                <a:sym typeface="Symbol"/>
              </a:rPr>
              <a:t> each row </a:t>
            </a:r>
            <a:r>
              <a:rPr lang="en-US" sz="4400" i="1" dirty="0">
                <a:latin typeface="+mj-lt"/>
                <a:sym typeface="Symbol"/>
              </a:rPr>
              <a:t>j</a:t>
            </a:r>
            <a:r>
              <a:rPr lang="en-US" sz="4400" dirty="0">
                <a:latin typeface="+mj-lt"/>
                <a:sym typeface="Symbol"/>
              </a:rPr>
              <a:t> </a:t>
            </a:r>
            <a:r>
              <a:rPr lang="en-US" sz="4400" b="1" dirty="0">
                <a:latin typeface="+mj-lt"/>
                <a:sym typeface="Symbol"/>
              </a:rPr>
              <a:t>from</a:t>
            </a:r>
            <a:r>
              <a:rPr lang="en-US" sz="4400" dirty="0">
                <a:latin typeface="+mj-lt"/>
                <a:sym typeface="Symbol"/>
              </a:rPr>
              <a:t> 1 </a:t>
            </a:r>
            <a:r>
              <a:rPr lang="en-US" sz="4400" b="1" dirty="0">
                <a:latin typeface="+mj-lt"/>
                <a:sym typeface="Symbol"/>
              </a:rPr>
              <a:t>to</a:t>
            </a:r>
            <a:r>
              <a:rPr lang="en-US" sz="4400" dirty="0">
                <a:latin typeface="+mj-lt"/>
                <a:sym typeface="Symbol"/>
              </a:rPr>
              <a:t> </a:t>
            </a:r>
            <a:r>
              <a:rPr lang="en-US" sz="4400" i="1" dirty="0">
                <a:latin typeface="+mj-lt"/>
                <a:sym typeface="Symbol"/>
              </a:rPr>
              <a:t>m</a:t>
            </a:r>
            <a:r>
              <a:rPr lang="en-US" sz="4400" dirty="0">
                <a:latin typeface="+mj-lt"/>
                <a:sym typeface="Symbol"/>
              </a:rPr>
              <a:t> </a:t>
            </a:r>
            <a:r>
              <a:rPr lang="en-US" sz="4400" b="1" dirty="0">
                <a:latin typeface="+mj-lt"/>
                <a:sym typeface="Symbol"/>
              </a:rPr>
              <a:t>do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400" dirty="0">
                <a:latin typeface="+mj-lt"/>
                <a:sym typeface="Symbol"/>
              </a:rPr>
              <a:t>         </a:t>
            </a:r>
            <a:r>
              <a:rPr lang="en-US" sz="4400" i="1" dirty="0">
                <a:latin typeface="+mj-lt"/>
                <a:sym typeface="Symbol"/>
              </a:rPr>
              <a:t>distance</a:t>
            </a:r>
            <a:r>
              <a:rPr lang="en-US" sz="4400" dirty="0">
                <a:latin typeface="+mj-lt"/>
                <a:sym typeface="Symbol"/>
              </a:rPr>
              <a:t>[</a:t>
            </a:r>
            <a:r>
              <a:rPr lang="en-US" sz="4400" i="1" dirty="0" err="1">
                <a:latin typeface="+mj-lt"/>
                <a:sym typeface="Symbol"/>
              </a:rPr>
              <a:t>i</a:t>
            </a:r>
            <a:r>
              <a:rPr lang="en-US" sz="4400" dirty="0">
                <a:latin typeface="+mj-lt"/>
                <a:sym typeface="Symbol"/>
              </a:rPr>
              <a:t>, </a:t>
            </a:r>
            <a:r>
              <a:rPr lang="en-US" sz="4400" i="1" dirty="0">
                <a:latin typeface="+mj-lt"/>
                <a:sym typeface="Symbol"/>
              </a:rPr>
              <a:t>j</a:t>
            </a:r>
            <a:r>
              <a:rPr lang="en-US" sz="4400" dirty="0">
                <a:latin typeface="+mj-lt"/>
                <a:sym typeface="Symbol"/>
              </a:rPr>
              <a:t>]  </a:t>
            </a:r>
            <a:r>
              <a:rPr lang="en-US" sz="4400" cap="small" dirty="0">
                <a:latin typeface="+mj-lt"/>
                <a:sym typeface="Symbol"/>
              </a:rPr>
              <a:t>Min</a:t>
            </a:r>
            <a:r>
              <a:rPr lang="en-US" sz="4400" dirty="0">
                <a:latin typeface="+mj-lt"/>
                <a:sym typeface="Symbol"/>
              </a:rPr>
              <a:t>(</a:t>
            </a:r>
            <a:r>
              <a:rPr lang="en-US" sz="4400" i="1" dirty="0">
                <a:latin typeface="+mj-lt"/>
                <a:sym typeface="Symbol"/>
              </a:rPr>
              <a:t>distance</a:t>
            </a:r>
            <a:r>
              <a:rPr lang="en-US" sz="4400" dirty="0">
                <a:latin typeface="+mj-lt"/>
                <a:sym typeface="Symbol"/>
              </a:rPr>
              <a:t>[</a:t>
            </a:r>
            <a:r>
              <a:rPr lang="en-US" sz="4400" i="1" dirty="0">
                <a:latin typeface="+mj-lt"/>
                <a:sym typeface="Symbol"/>
              </a:rPr>
              <a:t>i</a:t>
            </a:r>
            <a:r>
              <a:rPr lang="en-US" sz="4400" dirty="0">
                <a:latin typeface="+mj-lt"/>
                <a:sym typeface="Symbol"/>
              </a:rPr>
              <a:t>-1, </a:t>
            </a:r>
            <a:r>
              <a:rPr lang="en-US" sz="4400" i="1" dirty="0">
                <a:latin typeface="+mj-lt"/>
                <a:sym typeface="Symbol"/>
              </a:rPr>
              <a:t>j</a:t>
            </a:r>
            <a:r>
              <a:rPr lang="en-US" sz="4400" dirty="0">
                <a:latin typeface="+mj-lt"/>
                <a:sym typeface="Symbol"/>
              </a:rPr>
              <a:t>] + </a:t>
            </a:r>
            <a:r>
              <a:rPr lang="en-US" sz="4400" i="1" dirty="0">
                <a:latin typeface="+mj-lt"/>
                <a:sym typeface="Symbol"/>
              </a:rPr>
              <a:t>ins-cost</a:t>
            </a:r>
            <a:r>
              <a:rPr lang="en-US" sz="4400" dirty="0">
                <a:latin typeface="+mj-lt"/>
                <a:sym typeface="Symbol"/>
              </a:rPr>
              <a:t>(</a:t>
            </a:r>
            <a:r>
              <a:rPr lang="en-US" sz="4400" i="1" dirty="0">
                <a:latin typeface="+mj-lt"/>
                <a:sym typeface="Symbol"/>
              </a:rPr>
              <a:t>target</a:t>
            </a:r>
            <a:r>
              <a:rPr lang="en-US" sz="4400" dirty="0">
                <a:latin typeface="+mj-lt"/>
                <a:sym typeface="Symbol"/>
              </a:rPr>
              <a:t>[</a:t>
            </a:r>
            <a:r>
              <a:rPr lang="en-US" sz="4400" i="1" dirty="0">
                <a:latin typeface="+mj-lt"/>
                <a:sym typeface="Symbol"/>
              </a:rPr>
              <a:t>i</a:t>
            </a:r>
            <a:r>
              <a:rPr lang="en-US" sz="4400" dirty="0">
                <a:latin typeface="+mj-lt"/>
                <a:sym typeface="Symbol"/>
              </a:rPr>
              <a:t>-1]),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400" dirty="0">
                <a:latin typeface="+mj-lt"/>
                <a:sym typeface="Symbol"/>
              </a:rPr>
              <a:t>                                           </a:t>
            </a:r>
            <a:r>
              <a:rPr lang="en-US" sz="4400" i="1" dirty="0">
                <a:latin typeface="+mj-lt"/>
                <a:sym typeface="Symbol"/>
              </a:rPr>
              <a:t>distance</a:t>
            </a:r>
            <a:r>
              <a:rPr lang="en-US" sz="4400" dirty="0">
                <a:latin typeface="+mj-lt"/>
                <a:sym typeface="Symbol"/>
              </a:rPr>
              <a:t>[</a:t>
            </a:r>
            <a:r>
              <a:rPr lang="en-US" sz="4400" i="1" dirty="0">
                <a:latin typeface="+mj-lt"/>
                <a:sym typeface="Symbol"/>
              </a:rPr>
              <a:t>i</a:t>
            </a:r>
            <a:r>
              <a:rPr lang="en-US" sz="4400" dirty="0">
                <a:latin typeface="+mj-lt"/>
                <a:sym typeface="Symbol"/>
              </a:rPr>
              <a:t>-1, </a:t>
            </a:r>
            <a:r>
              <a:rPr lang="en-US" sz="4400" i="1" dirty="0">
                <a:latin typeface="+mj-lt"/>
                <a:sym typeface="Symbol"/>
              </a:rPr>
              <a:t>j</a:t>
            </a:r>
            <a:r>
              <a:rPr lang="en-US" sz="4400" dirty="0">
                <a:latin typeface="+mj-lt"/>
                <a:sym typeface="Symbol"/>
              </a:rPr>
              <a:t>-1] + </a:t>
            </a:r>
            <a:r>
              <a:rPr lang="en-US" sz="4400" i="1" dirty="0">
                <a:latin typeface="+mj-lt"/>
                <a:sym typeface="Symbol"/>
              </a:rPr>
              <a:t>sub-cost</a:t>
            </a:r>
            <a:r>
              <a:rPr lang="en-US" sz="4400" dirty="0">
                <a:latin typeface="+mj-lt"/>
                <a:sym typeface="Symbol"/>
              </a:rPr>
              <a:t>(</a:t>
            </a:r>
            <a:r>
              <a:rPr lang="en-US" sz="4400" i="1" dirty="0">
                <a:latin typeface="+mj-lt"/>
                <a:sym typeface="Symbol"/>
              </a:rPr>
              <a:t>source</a:t>
            </a:r>
            <a:r>
              <a:rPr lang="en-US" sz="4400" dirty="0">
                <a:latin typeface="+mj-lt"/>
                <a:sym typeface="Symbol"/>
              </a:rPr>
              <a:t>[</a:t>
            </a:r>
            <a:r>
              <a:rPr lang="en-US" sz="4400" i="1" dirty="0">
                <a:latin typeface="+mj-lt"/>
                <a:sym typeface="Symbol"/>
              </a:rPr>
              <a:t>j</a:t>
            </a:r>
            <a:r>
              <a:rPr lang="en-US" sz="4400" dirty="0">
                <a:latin typeface="+mj-lt"/>
                <a:sym typeface="Symbol"/>
              </a:rPr>
              <a:t>-1], </a:t>
            </a:r>
            <a:r>
              <a:rPr lang="en-US" sz="4400" i="1" dirty="0">
                <a:latin typeface="+mj-lt"/>
                <a:sym typeface="Symbol"/>
              </a:rPr>
              <a:t>target</a:t>
            </a:r>
            <a:r>
              <a:rPr lang="en-US" sz="4400" dirty="0">
                <a:latin typeface="+mj-lt"/>
                <a:sym typeface="Symbol"/>
              </a:rPr>
              <a:t>[</a:t>
            </a:r>
            <a:r>
              <a:rPr lang="en-US" sz="4400" i="1" dirty="0">
                <a:latin typeface="+mj-lt"/>
                <a:sym typeface="Symbol"/>
              </a:rPr>
              <a:t>i</a:t>
            </a:r>
            <a:r>
              <a:rPr lang="en-US" sz="4400" dirty="0">
                <a:latin typeface="+mj-lt"/>
                <a:sym typeface="Symbol"/>
              </a:rPr>
              <a:t>-1]),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400" dirty="0">
                <a:latin typeface="+mj-lt"/>
                <a:sym typeface="Symbol"/>
              </a:rPr>
              <a:t>                                           </a:t>
            </a:r>
            <a:r>
              <a:rPr lang="en-US" sz="4400" i="1" dirty="0">
                <a:latin typeface="+mj-lt"/>
                <a:sym typeface="Symbol"/>
              </a:rPr>
              <a:t>distance</a:t>
            </a:r>
            <a:r>
              <a:rPr lang="en-US" sz="4400" dirty="0">
                <a:latin typeface="+mj-lt"/>
                <a:sym typeface="Symbol"/>
              </a:rPr>
              <a:t>[</a:t>
            </a:r>
            <a:r>
              <a:rPr lang="en-US" sz="4400" i="1" dirty="0" err="1">
                <a:latin typeface="+mj-lt"/>
                <a:sym typeface="Symbol"/>
              </a:rPr>
              <a:t>i</a:t>
            </a:r>
            <a:r>
              <a:rPr lang="en-US" sz="4400" dirty="0">
                <a:latin typeface="+mj-lt"/>
                <a:sym typeface="Symbol"/>
              </a:rPr>
              <a:t>, </a:t>
            </a:r>
            <a:r>
              <a:rPr lang="en-US" sz="4400" i="1" dirty="0">
                <a:latin typeface="+mj-lt"/>
                <a:sym typeface="Symbol"/>
              </a:rPr>
              <a:t>j</a:t>
            </a:r>
            <a:r>
              <a:rPr lang="en-US" sz="4400" dirty="0">
                <a:latin typeface="+mj-lt"/>
                <a:sym typeface="Symbol"/>
              </a:rPr>
              <a:t>-1] + </a:t>
            </a:r>
            <a:r>
              <a:rPr lang="en-US" sz="4400" i="1" dirty="0">
                <a:latin typeface="+mj-lt"/>
                <a:sym typeface="Symbol"/>
              </a:rPr>
              <a:t>del-cost</a:t>
            </a:r>
            <a:r>
              <a:rPr lang="en-US" sz="4400" dirty="0">
                <a:latin typeface="+mj-lt"/>
                <a:sym typeface="Symbol"/>
              </a:rPr>
              <a:t>(</a:t>
            </a:r>
            <a:r>
              <a:rPr lang="en-US" sz="4400" i="1" dirty="0">
                <a:latin typeface="+mj-lt"/>
                <a:sym typeface="Symbol"/>
              </a:rPr>
              <a:t>source</a:t>
            </a:r>
            <a:r>
              <a:rPr lang="en-US" sz="4400" dirty="0">
                <a:latin typeface="+mj-lt"/>
                <a:sym typeface="Symbol"/>
              </a:rPr>
              <a:t>[</a:t>
            </a:r>
            <a:r>
              <a:rPr lang="en-US" sz="4400" i="1" dirty="0">
                <a:latin typeface="+mj-lt"/>
                <a:sym typeface="Symbol"/>
              </a:rPr>
              <a:t>j</a:t>
            </a:r>
            <a:r>
              <a:rPr lang="en-US" sz="4400" dirty="0">
                <a:latin typeface="+mj-lt"/>
                <a:sym typeface="Symbol"/>
              </a:rPr>
              <a:t>-1]))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400" dirty="0">
                <a:latin typeface="+mj-lt"/>
                <a:sym typeface="Symbol"/>
              </a:rPr>
              <a:t>   </a:t>
            </a:r>
            <a:r>
              <a:rPr lang="en-US" sz="4400" b="1" dirty="0">
                <a:latin typeface="+mj-lt"/>
                <a:sym typeface="Symbol"/>
              </a:rPr>
              <a:t>return</a:t>
            </a:r>
            <a:r>
              <a:rPr lang="en-US" sz="4400" dirty="0">
                <a:latin typeface="+mj-lt"/>
                <a:sym typeface="Symbol"/>
              </a:rPr>
              <a:t> </a:t>
            </a:r>
            <a:r>
              <a:rPr lang="en-US" sz="4400" i="1" dirty="0">
                <a:latin typeface="+mj-lt"/>
                <a:sym typeface="Symbol"/>
              </a:rPr>
              <a:t>distance</a:t>
            </a:r>
            <a:r>
              <a:rPr lang="en-US" sz="4400" dirty="0">
                <a:latin typeface="+mj-lt"/>
                <a:sym typeface="Symbol"/>
              </a:rPr>
              <a:t>[</a:t>
            </a:r>
            <a:r>
              <a:rPr lang="en-US" sz="4400" i="1" dirty="0">
                <a:latin typeface="+mj-lt"/>
                <a:sym typeface="Symbol"/>
              </a:rPr>
              <a:t>n</a:t>
            </a:r>
            <a:r>
              <a:rPr lang="en-US" sz="4400" dirty="0">
                <a:latin typeface="+mj-lt"/>
                <a:sym typeface="Symbol"/>
              </a:rPr>
              <a:t>, </a:t>
            </a:r>
            <a:r>
              <a:rPr lang="en-US" sz="4400" i="1" dirty="0">
                <a:latin typeface="+mj-lt"/>
                <a:sym typeface="Symbol"/>
              </a:rPr>
              <a:t>m</a:t>
            </a:r>
            <a:r>
              <a:rPr lang="en-US" sz="4400" dirty="0">
                <a:latin typeface="+mj-lt"/>
                <a:sym typeface="Symbol"/>
              </a:rPr>
              <a:t>]</a:t>
            </a:r>
          </a:p>
          <a:p>
            <a:pPr>
              <a:buFont typeface="Wingdings" pitchFamily="2" charset="2"/>
              <a:buNone/>
              <a:defRPr/>
            </a:pPr>
            <a:endParaRPr lang="en-US" sz="1200" dirty="0">
              <a:latin typeface="+mj-lt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E1B6B423-2E90-4D3F-A95B-15E2F8D988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Why </a:t>
            </a:r>
            <a:r>
              <a:rPr lang="ja-JP" altLang="en-US"/>
              <a:t>“</a:t>
            </a:r>
            <a:r>
              <a:rPr lang="en-US" altLang="ja-JP"/>
              <a:t>Dynamic Programming</a:t>
            </a:r>
            <a:r>
              <a:rPr lang="ja-JP" altLang="en-US"/>
              <a:t>”</a:t>
            </a:r>
            <a:endParaRPr lang="en-US" altLang="en-US"/>
          </a:p>
        </p:txBody>
      </p:sp>
      <p:sp>
        <p:nvSpPr>
          <p:cNvPr id="1078275" name="Rectangle 3">
            <a:extLst>
              <a:ext uri="{FF2B5EF4-FFF2-40B4-BE49-F238E27FC236}">
                <a16:creationId xmlns:a16="http://schemas.microsoft.com/office/drawing/2014/main" id="{8E55327D-6CB7-4752-AE36-8F78D2387E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295400"/>
            <a:ext cx="8686800" cy="5029200"/>
          </a:xfrm>
        </p:spPr>
        <p:txBody>
          <a:bodyPr/>
          <a:lstStyle/>
          <a:p>
            <a:pPr inden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ja-JP" altLang="en-US" sz="1600"/>
              <a:t>“</a:t>
            </a:r>
            <a:r>
              <a:rPr lang="en-US" altLang="ja-JP" sz="1600"/>
              <a:t>I spent the Fall quarter (of 1950) at RAND. My first task was to find a name for multistage decision processes. An interesting question is: Where did the name, dynamic programming, come from?</a:t>
            </a:r>
          </a:p>
          <a:p>
            <a:pPr inden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en-US" sz="1600" b="1"/>
              <a:t>The 1950s were not good years for mathematical research. We had a very interesting gentleman in Washington named Wilson. He was Secretary of Defense, and he actually had a pathological fear and hatred of the word, </a:t>
            </a:r>
            <a:r>
              <a:rPr lang="en-US" altLang="en-US" sz="1600" b="1">
                <a:solidFill>
                  <a:srgbClr val="C00000"/>
                </a:solidFill>
              </a:rPr>
              <a:t>research</a:t>
            </a:r>
            <a:r>
              <a:rPr lang="en-US" altLang="en-US" sz="1600"/>
              <a:t>.</a:t>
            </a:r>
          </a:p>
          <a:p>
            <a:pPr inden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altLang="en-US" sz="1600"/>
          </a:p>
          <a:p>
            <a:pPr inden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en-US" sz="1600"/>
              <a:t>In the first place I was interested in planning, in decision making, in thinking. But planning, is not a good word for various reasons.</a:t>
            </a:r>
          </a:p>
          <a:p>
            <a:pPr inden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en-US" sz="1600" b="1"/>
              <a:t>I decided therefore to use the word, </a:t>
            </a:r>
            <a:r>
              <a:rPr lang="ja-JP" altLang="en-US" sz="1600" b="1"/>
              <a:t>“</a:t>
            </a:r>
            <a:r>
              <a:rPr lang="en-US" altLang="ja-JP" sz="1600" b="1">
                <a:solidFill>
                  <a:srgbClr val="C00000"/>
                </a:solidFill>
              </a:rPr>
              <a:t>programming</a:t>
            </a:r>
            <a:r>
              <a:rPr lang="ja-JP" altLang="en-US" sz="1600" b="1"/>
              <a:t>”</a:t>
            </a:r>
            <a:r>
              <a:rPr lang="en-US" altLang="ja-JP" sz="1600" b="1"/>
              <a:t> I wanted to get across the idea that this was </a:t>
            </a:r>
            <a:r>
              <a:rPr lang="en-US" altLang="ja-JP" sz="1600" b="1">
                <a:solidFill>
                  <a:srgbClr val="C00000"/>
                </a:solidFill>
              </a:rPr>
              <a:t>dynamic</a:t>
            </a:r>
            <a:r>
              <a:rPr lang="en-US" altLang="ja-JP" sz="1600" b="1"/>
              <a:t>, this was multistage, this was time-varying I thought, lets kill two birds with one stone. Lets take a word that has an absolutely precise meaning, namely dynamic, in the classical physical sense. It also has a very interesting property as an adjective, and that is its impossible to use the word, dynamic, in a pejorative sense. Try thinking of some combination that will possibly give it a pejorative meaning. It</a:t>
            </a:r>
            <a:r>
              <a:rPr lang="en-US" altLang="en-US" sz="1600" b="1"/>
              <a:t>’</a:t>
            </a:r>
            <a:r>
              <a:rPr lang="en-US" altLang="ja-JP" sz="1600" b="1"/>
              <a:t>s impossible.</a:t>
            </a:r>
          </a:p>
          <a:p>
            <a:pPr indent="0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en-US" sz="1600" b="1"/>
              <a:t>Thus, I thought </a:t>
            </a:r>
            <a:r>
              <a:rPr lang="en-US" altLang="en-US" sz="1600" b="1" i="1"/>
              <a:t>dynamic programming </a:t>
            </a:r>
            <a:r>
              <a:rPr lang="en-US" altLang="en-US" sz="1600" b="1"/>
              <a:t>was a good name. It was something not even a Congressman could object to</a:t>
            </a:r>
            <a:r>
              <a:rPr lang="en-US" altLang="en-US" sz="1600"/>
              <a:t>. So I used it as an umbrella for my activities.</a:t>
            </a:r>
            <a:r>
              <a:rPr lang="ja-JP" altLang="en-US" sz="1600"/>
              <a:t>”</a:t>
            </a:r>
            <a:endParaRPr lang="en-US" altLang="ja-JP" sz="1400" b="1"/>
          </a:p>
          <a:p>
            <a:pPr indent="0" algn="r"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en-US" sz="1800">
                <a:solidFill>
                  <a:srgbClr val="404040"/>
                </a:solidFill>
              </a:rPr>
              <a:t>Richard Bellman, </a:t>
            </a:r>
            <a:r>
              <a:rPr lang="ja-JP" altLang="en-US" sz="1800">
                <a:solidFill>
                  <a:srgbClr val="404040"/>
                </a:solidFill>
              </a:rPr>
              <a:t>“</a:t>
            </a:r>
            <a:r>
              <a:rPr lang="en-US" altLang="ja-JP" sz="1800">
                <a:solidFill>
                  <a:srgbClr val="404040"/>
                </a:solidFill>
              </a:rPr>
              <a:t>Eye of the Hurricane: an autobiography</a:t>
            </a:r>
            <a:r>
              <a:rPr lang="ja-JP" altLang="en-US" sz="1800">
                <a:solidFill>
                  <a:srgbClr val="404040"/>
                </a:solidFill>
              </a:rPr>
              <a:t>”</a:t>
            </a:r>
            <a:r>
              <a:rPr lang="en-US" altLang="ja-JP" sz="1800">
                <a:solidFill>
                  <a:srgbClr val="404040"/>
                </a:solidFill>
              </a:rPr>
              <a:t>, 1984.</a:t>
            </a:r>
            <a:endParaRPr lang="en-US" altLang="en-US" sz="100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B0836-F4E0-495E-9730-B2468BB65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Other uses of Edit Distance in text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F7696-141C-4C1C-810D-38A7380E9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1676400"/>
            <a:ext cx="8991600" cy="45720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Evaluating Machine Translation and speech recognition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R 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Spokesman confirms    senior government adviser was shot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H 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Spokesman said    the senior            adviser was shot dead</a:t>
            </a:r>
          </a:p>
          <a:p>
            <a:pPr>
              <a:buFont typeface="Wingdings" pitchFamily="2" charset="2"/>
              <a:buNone/>
              <a:defRPr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             S      I              D                        I</a:t>
            </a:r>
          </a:p>
          <a:p>
            <a:pPr>
              <a:defRPr/>
            </a:pPr>
            <a:r>
              <a:rPr lang="en-US" altLang="en-US"/>
              <a:t>Entity Extraction and Coreference</a:t>
            </a:r>
          </a:p>
          <a:p>
            <a:pPr lvl="1">
              <a:defRPr/>
            </a:pPr>
            <a:r>
              <a:rPr lang="en-US" altLang="en-US">
                <a:solidFill>
                  <a:srgbClr val="FF0000"/>
                </a:solidFill>
              </a:rPr>
              <a:t>IBM Inc</a:t>
            </a:r>
            <a:r>
              <a:rPr lang="en-US" altLang="en-US"/>
              <a:t>. announced today</a:t>
            </a:r>
          </a:p>
          <a:p>
            <a:pPr lvl="1">
              <a:defRPr/>
            </a:pPr>
            <a:r>
              <a:rPr lang="en-US" altLang="en-US">
                <a:solidFill>
                  <a:srgbClr val="FF0000"/>
                </a:solidFill>
              </a:rPr>
              <a:t>IBM</a:t>
            </a:r>
            <a:r>
              <a:rPr lang="ja-JP" altLang="en-US">
                <a:solidFill>
                  <a:srgbClr val="FF0000"/>
                </a:solidFill>
              </a:rPr>
              <a:t>’</a:t>
            </a:r>
            <a:r>
              <a:rPr lang="en-US" altLang="ja-JP">
                <a:solidFill>
                  <a:srgbClr val="FF0000"/>
                </a:solidFill>
              </a:rPr>
              <a:t>s </a:t>
            </a:r>
            <a:r>
              <a:rPr lang="en-US" altLang="ja-JP"/>
              <a:t>profits</a:t>
            </a:r>
          </a:p>
          <a:p>
            <a:pPr lvl="1">
              <a:defRPr/>
            </a:pPr>
            <a:r>
              <a:rPr lang="en-US" altLang="en-US">
                <a:solidFill>
                  <a:srgbClr val="FF0000"/>
                </a:solidFill>
              </a:rPr>
              <a:t>Stanford President John Hennessy </a:t>
            </a:r>
            <a:r>
              <a:rPr lang="en-US" altLang="en-US"/>
              <a:t>announced yesterday</a:t>
            </a:r>
          </a:p>
          <a:p>
            <a:pPr lvl="1">
              <a:defRPr/>
            </a:pPr>
            <a:r>
              <a:rPr lang="en-US" altLang="en-US"/>
              <a:t>for </a:t>
            </a:r>
            <a:r>
              <a:rPr lang="en-US" altLang="en-US">
                <a:solidFill>
                  <a:srgbClr val="FF0000"/>
                </a:solidFill>
              </a:rPr>
              <a:t>Stanford University President John Hennessy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0823C2A0-751D-49E3-A535-B9DD86515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Regular Expressions: Anchors  </a:t>
            </a:r>
            <a:r>
              <a:rPr lang="en-US" altLang="en-US">
                <a:solidFill>
                  <a:srgbClr val="FF0000"/>
                </a:solidFill>
              </a:rPr>
              <a:t>^   $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1409FCA-B46B-4DC9-8098-E7F15B4D69B6}"/>
              </a:ext>
            </a:extLst>
          </p:cNvPr>
          <p:cNvGraphicFramePr>
            <a:graphicFrameLocks noGrp="1"/>
          </p:cNvGraphicFramePr>
          <p:nvPr/>
        </p:nvGraphicFramePr>
        <p:xfrm>
          <a:off x="3429000" y="2667000"/>
          <a:ext cx="4953000" cy="2125663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5119367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725461434"/>
                    </a:ext>
                  </a:extLst>
                </a:gridCol>
              </a:tblGrid>
              <a:tr h="3714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Pattern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Matches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485888"/>
                  </a:ext>
                </a:extLst>
              </a:tr>
              <a:tr h="3714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^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[A-Z] 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P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alo Alto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152118"/>
                  </a:ext>
                </a:extLst>
              </a:tr>
              <a:tr h="3714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^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[^A-Za-z] 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1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    </a:t>
                      </a:r>
                      <a:r>
                        <a:rPr kumimoji="0" lang="ja-JP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“</a:t>
                      </a:r>
                      <a:r>
                        <a:rPr kumimoji="0" lang="en-US" altLang="ja-JP" sz="1800" b="1" i="0" u="sng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Hello</a:t>
                      </a:r>
                      <a:r>
                        <a:rPr kumimoji="0" lang="ja-JP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”</a:t>
                      </a:r>
                      <a:endParaRPr kumimoji="0" lang="en-US" altLang="en-US" sz="1800" b="1" i="0" u="sng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63331"/>
                  </a:ext>
                </a:extLst>
              </a:tr>
              <a:tr h="3714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  <a:sym typeface="Wingdings" panose="05000000000000000000" pitchFamily="2" charset="2"/>
                        </a:rPr>
                        <a:t>\.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  <a:sym typeface="Wingdings" panose="05000000000000000000" pitchFamily="2" charset="2"/>
                        </a:rPr>
                        <a:t>$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  <a:sym typeface="Wingdings" panose="05000000000000000000" pitchFamily="2" charset="2"/>
                        </a:rPr>
                        <a:t> 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The end</a:t>
                      </a:r>
                      <a:r>
                        <a:rPr kumimoji="0" lang="en-US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.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44676"/>
                  </a:ext>
                </a:extLst>
              </a:tr>
              <a:tr h="63998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  <a:sym typeface="Wingdings" panose="05000000000000000000" pitchFamily="2" charset="2"/>
                        </a:rPr>
                        <a:t>.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  <a:sym typeface="Wingdings" panose="05000000000000000000" pitchFamily="2" charset="2"/>
                        </a:rPr>
                        <a:t>$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  <a:sym typeface="Wingdings" panose="05000000000000000000" pitchFamily="2" charset="2"/>
                        </a:rPr>
                        <a:t> 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The end</a:t>
                      </a:r>
                      <a:r>
                        <a:rPr kumimoji="0" lang="en-US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?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 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The end</a:t>
                      </a:r>
                      <a:r>
                        <a:rPr kumimoji="0" lang="en-US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Courier" charset="0"/>
                          <a:ea typeface="MS PGothic" panose="020B0600070205080204" pitchFamily="34" charset="-128"/>
                        </a:rPr>
                        <a:t>!</a:t>
                      </a: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" charset="0"/>
                        <a:ea typeface="MS PGothic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24408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D8BDC8-81C7-4DBF-A528-7E25EBC9CDB3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2622550" y="1638300"/>
            <a:ext cx="9290050" cy="13716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Minimum Edit Distance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4C36A61-317A-4FDA-82EB-BC3829443A50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Computational Biology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507B444A-CF5C-4A13-9E22-D00E70624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75" y="0"/>
            <a:ext cx="10406063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Sequence Alignment</a:t>
            </a:r>
          </a:p>
        </p:txBody>
      </p:sp>
      <p:sp>
        <p:nvSpPr>
          <p:cNvPr id="103427" name="Text Box 3">
            <a:extLst>
              <a:ext uri="{FF2B5EF4-FFF2-40B4-BE49-F238E27FC236}">
                <a16:creationId xmlns:a16="http://schemas.microsoft.com/office/drawing/2014/main" id="{E9E984CE-D9A7-4F57-AB26-2899169F2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589338"/>
            <a:ext cx="70183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-</a:t>
            </a:r>
            <a:r>
              <a:rPr lang="en-US" altLang="en-US" sz="2400" b="1">
                <a:solidFill>
                  <a:srgbClr val="000066"/>
                </a:solidFill>
                <a:latin typeface="Courier New" panose="02070309020205020404" pitchFamily="49" charset="0"/>
              </a:rPr>
              <a:t>AG</a:t>
            </a:r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G</a:t>
            </a:r>
            <a:r>
              <a:rPr lang="en-US" altLang="en-US" sz="2400" b="1">
                <a:solidFill>
                  <a:srgbClr val="000066"/>
                </a:solidFill>
                <a:latin typeface="Courier New" panose="02070309020205020404" pitchFamily="49" charset="0"/>
              </a:rPr>
              <a:t>CTATCAC</a:t>
            </a:r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CT</a:t>
            </a:r>
            <a:r>
              <a:rPr lang="en-US" altLang="en-US" sz="2400" b="1">
                <a:solidFill>
                  <a:srgbClr val="000066"/>
                </a:solidFill>
                <a:latin typeface="Courier New" panose="02070309020205020404" pitchFamily="49" charset="0"/>
              </a:rPr>
              <a:t>GACC</a:t>
            </a:r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T</a:t>
            </a:r>
            <a:r>
              <a:rPr lang="en-US" altLang="en-US" sz="2400" b="1">
                <a:solidFill>
                  <a:srgbClr val="000066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CA</a:t>
            </a:r>
            <a:r>
              <a:rPr lang="en-US" altLang="en-US" sz="2400" b="1">
                <a:solidFill>
                  <a:srgbClr val="000066"/>
                </a:solidFill>
                <a:latin typeface="Courier New" panose="02070309020205020404" pitchFamily="49" charset="0"/>
              </a:rPr>
              <a:t>GG</a:t>
            </a:r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 sz="2400" b="1">
                <a:solidFill>
                  <a:srgbClr val="000066"/>
                </a:solidFill>
                <a:latin typeface="Courier New" panose="02070309020205020404" pitchFamily="49" charset="0"/>
              </a:rPr>
              <a:t>CGA</a:t>
            </a:r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--</a:t>
            </a:r>
            <a:r>
              <a:rPr lang="en-US" altLang="en-US" sz="2400" b="1">
                <a:solidFill>
                  <a:srgbClr val="000066"/>
                </a:solidFill>
                <a:latin typeface="Courier New" panose="02070309020205020404" pitchFamily="49" charset="0"/>
              </a:rPr>
              <a:t>TGCCC</a:t>
            </a:r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---</a:t>
            </a:r>
          </a:p>
          <a:p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T</a:t>
            </a:r>
            <a:r>
              <a:rPr lang="en-US" altLang="en-US" sz="2400" b="1">
                <a:solidFill>
                  <a:srgbClr val="000066"/>
                </a:solidFill>
                <a:latin typeface="Courier New" panose="02070309020205020404" pitchFamily="49" charset="0"/>
              </a:rPr>
              <a:t>AG</a:t>
            </a:r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-</a:t>
            </a:r>
            <a:r>
              <a:rPr lang="en-US" altLang="en-US" sz="2400" b="1">
                <a:solidFill>
                  <a:srgbClr val="000066"/>
                </a:solidFill>
                <a:latin typeface="Courier New" panose="02070309020205020404" pitchFamily="49" charset="0"/>
              </a:rPr>
              <a:t>CTATCAC</a:t>
            </a:r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--</a:t>
            </a:r>
            <a:r>
              <a:rPr lang="en-US" altLang="en-US" sz="2400" b="1">
                <a:solidFill>
                  <a:srgbClr val="000066"/>
                </a:solidFill>
                <a:latin typeface="Courier New" panose="02070309020205020404" pitchFamily="49" charset="0"/>
              </a:rPr>
              <a:t>GACC</a:t>
            </a:r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G</a:t>
            </a:r>
            <a:r>
              <a:rPr lang="en-US" altLang="en-US" sz="2400" b="1">
                <a:solidFill>
                  <a:srgbClr val="000066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--</a:t>
            </a:r>
            <a:r>
              <a:rPr lang="en-US" altLang="en-US" sz="2400" b="1">
                <a:solidFill>
                  <a:srgbClr val="000066"/>
                </a:solidFill>
                <a:latin typeface="Courier New" panose="02070309020205020404" pitchFamily="49" charset="0"/>
              </a:rPr>
              <a:t>GG</a:t>
            </a:r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T</a:t>
            </a:r>
            <a:r>
              <a:rPr lang="en-US" altLang="en-US" sz="2400" b="1">
                <a:solidFill>
                  <a:srgbClr val="000066"/>
                </a:solidFill>
                <a:latin typeface="Courier New" panose="02070309020205020404" pitchFamily="49" charset="0"/>
              </a:rPr>
              <a:t>CGA</a:t>
            </a:r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TT</a:t>
            </a:r>
            <a:r>
              <a:rPr lang="en-US" altLang="en-US" sz="2400" b="1">
                <a:solidFill>
                  <a:srgbClr val="000066"/>
                </a:solidFill>
                <a:latin typeface="Courier New" panose="02070309020205020404" pitchFamily="49" charset="0"/>
              </a:rPr>
              <a:t>TGCCC</a:t>
            </a:r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GAC</a:t>
            </a:r>
          </a:p>
        </p:txBody>
      </p:sp>
      <p:sp>
        <p:nvSpPr>
          <p:cNvPr id="129028" name="Text Box 5">
            <a:extLst>
              <a:ext uri="{FF2B5EF4-FFF2-40B4-BE49-F238E27FC236}">
                <a16:creationId xmlns:a16="http://schemas.microsoft.com/office/drawing/2014/main" id="{427AEB88-D959-4555-9428-8E5855D2F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332038"/>
            <a:ext cx="60944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AGGCTATCACCTGACCTCCAGGCCGATGCCC</a:t>
            </a:r>
          </a:p>
          <a:p>
            <a:r>
              <a:rPr lang="en-US" altLang="en-US" sz="2400">
                <a:solidFill>
                  <a:srgbClr val="006699"/>
                </a:solidFill>
                <a:latin typeface="Courier New" panose="02070309020205020404" pitchFamily="49" charset="0"/>
              </a:rPr>
              <a:t>TAGCTATCACGACCGCGGTCGATTTGCCCGAC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02A9A-A759-40A6-AB8B-95AED43A9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Why sequence alignment?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66BA7C2-53BC-4439-8EB0-5DD543C8C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Comparing genes or regions from different species</a:t>
            </a:r>
          </a:p>
          <a:p>
            <a:pPr lvl="1">
              <a:defRPr/>
            </a:pPr>
            <a:r>
              <a:rPr lang="en-US" altLang="en-US"/>
              <a:t>to find important regions</a:t>
            </a:r>
          </a:p>
          <a:p>
            <a:pPr lvl="1">
              <a:defRPr/>
            </a:pPr>
            <a:r>
              <a:rPr lang="en-US" altLang="en-US"/>
              <a:t>determine function</a:t>
            </a:r>
          </a:p>
          <a:p>
            <a:pPr lvl="1">
              <a:defRPr/>
            </a:pPr>
            <a:r>
              <a:rPr lang="en-US" altLang="en-US"/>
              <a:t>uncover evolutionary forces</a:t>
            </a:r>
          </a:p>
          <a:p>
            <a:pPr>
              <a:defRPr/>
            </a:pPr>
            <a:r>
              <a:rPr lang="en-US" altLang="en-US"/>
              <a:t>Assembling fragments to sequence DNA</a:t>
            </a:r>
          </a:p>
          <a:p>
            <a:pPr>
              <a:defRPr/>
            </a:pPr>
            <a:r>
              <a:rPr lang="en-US" altLang="en-US"/>
              <a:t>Compare individuals to looking for mutations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>
            <a:extLst>
              <a:ext uri="{FF2B5EF4-FFF2-40B4-BE49-F238E27FC236}">
                <a16:creationId xmlns:a16="http://schemas.microsoft.com/office/drawing/2014/main" id="{B34BB8D2-E32A-4B68-8DDC-FE6540D0D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Alignments in two fields</a:t>
            </a:r>
          </a:p>
        </p:txBody>
      </p:sp>
      <p:sp>
        <p:nvSpPr>
          <p:cNvPr id="114691" name="Content Placeholder 2">
            <a:extLst>
              <a:ext uri="{FF2B5EF4-FFF2-40B4-BE49-F238E27FC236}">
                <a16:creationId xmlns:a16="http://schemas.microsoft.com/office/drawing/2014/main" id="{1EE096C4-F44A-4E13-8B2E-C71AB06DE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/>
              <a:t>In Natural Language Processing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</a:rPr>
              <a:t>We generally talk about </a:t>
            </a:r>
            <a:r>
              <a:rPr lang="en-US" sz="3200" dirty="0">
                <a:solidFill>
                  <a:srgbClr val="B63027"/>
                </a:solidFill>
                <a:ea typeface="ＭＳ Ｐゴシック" charset="0"/>
              </a:rPr>
              <a:t>distance </a:t>
            </a:r>
            <a:r>
              <a:rPr lang="en-US" sz="3200" dirty="0">
                <a:ea typeface="ＭＳ Ｐゴシック" charset="0"/>
              </a:rPr>
              <a:t>(minimized)</a:t>
            </a:r>
          </a:p>
          <a:p>
            <a:pPr lvl="2">
              <a:defRPr/>
            </a:pPr>
            <a:r>
              <a:rPr lang="en-US" sz="2800" dirty="0">
                <a:ea typeface="ＭＳ Ｐゴシック" charset="0"/>
              </a:rPr>
              <a:t>And </a:t>
            </a:r>
            <a:r>
              <a:rPr lang="en-US" sz="2800" dirty="0">
                <a:solidFill>
                  <a:srgbClr val="B63027"/>
                </a:solidFill>
                <a:ea typeface="ＭＳ Ｐゴシック" charset="0"/>
              </a:rPr>
              <a:t>weights</a:t>
            </a:r>
          </a:p>
          <a:p>
            <a:pPr>
              <a:defRPr/>
            </a:pPr>
            <a:r>
              <a:rPr lang="en-US" sz="3200" dirty="0"/>
              <a:t>In Computational Biology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</a:rPr>
              <a:t>We generally talk about </a:t>
            </a:r>
            <a:r>
              <a:rPr lang="en-US" sz="3200" dirty="0">
                <a:solidFill>
                  <a:srgbClr val="B63027"/>
                </a:solidFill>
                <a:ea typeface="ＭＳ Ｐゴシック" charset="0"/>
              </a:rPr>
              <a:t>similarity </a:t>
            </a:r>
            <a:r>
              <a:rPr lang="en-US" sz="3200" dirty="0">
                <a:ea typeface="ＭＳ Ｐゴシック" charset="0"/>
              </a:rPr>
              <a:t>(maximized)</a:t>
            </a:r>
          </a:p>
          <a:p>
            <a:pPr lvl="2">
              <a:defRPr/>
            </a:pPr>
            <a:r>
              <a:rPr lang="en-US" sz="2800" dirty="0">
                <a:ea typeface="ＭＳ Ｐゴシック" charset="0"/>
              </a:rPr>
              <a:t>And </a:t>
            </a:r>
            <a:r>
              <a:rPr lang="en-US" sz="2800" dirty="0">
                <a:solidFill>
                  <a:srgbClr val="B63027"/>
                </a:solidFill>
                <a:ea typeface="ＭＳ Ｐゴシック" charset="0"/>
              </a:rPr>
              <a:t>scores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>
            <a:extLst>
              <a:ext uri="{FF2B5EF4-FFF2-40B4-BE49-F238E27FC236}">
                <a16:creationId xmlns:a16="http://schemas.microsoft.com/office/drawing/2014/main" id="{B09EF537-9F0F-4E4E-99AC-49A436D76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The Needleman-Wunsch Algorithm</a:t>
            </a:r>
          </a:p>
        </p:txBody>
      </p:sp>
      <p:sp>
        <p:nvSpPr>
          <p:cNvPr id="81923" name="Content Placeholder 2">
            <a:extLst>
              <a:ext uri="{FF2B5EF4-FFF2-40B4-BE49-F238E27FC236}">
                <a16:creationId xmlns:a16="http://schemas.microsoft.com/office/drawing/2014/main" id="{9DB7656D-D5EE-4708-8FD3-92D2F0112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1447800"/>
            <a:ext cx="8153400" cy="4781550"/>
          </a:xfrm>
        </p:spPr>
        <p:txBody>
          <a:bodyPr/>
          <a:lstStyle/>
          <a:p>
            <a:pPr>
              <a:defRPr/>
            </a:pPr>
            <a:r>
              <a:rPr lang="en-US" dirty="0"/>
              <a:t>Initialization: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dirty="0">
                <a:latin typeface="Courier"/>
                <a:ea typeface="ＭＳ Ｐゴシック" charset="0"/>
                <a:cs typeface="Courier"/>
              </a:rPr>
              <a:t>D(i,0) = -</a:t>
            </a:r>
            <a:r>
              <a:rPr lang="en-US" dirty="0" err="1">
                <a:latin typeface="Courier"/>
                <a:ea typeface="ＭＳ Ｐゴシック" charset="0"/>
                <a:cs typeface="Courier"/>
              </a:rPr>
              <a:t>i</a:t>
            </a:r>
            <a:r>
              <a:rPr lang="en-US" dirty="0">
                <a:latin typeface="Courier"/>
                <a:ea typeface="ＭＳ Ｐゴシック" charset="0"/>
                <a:cs typeface="Courier"/>
              </a:rPr>
              <a:t> * d</a:t>
            </a:r>
          </a:p>
          <a:p>
            <a:pPr marL="457200" lvl="1" indent="0" algn="just">
              <a:buFont typeface="Wingdings" pitchFamily="2" charset="2"/>
              <a:buNone/>
              <a:defRPr/>
            </a:pPr>
            <a:r>
              <a:rPr lang="en-US" dirty="0">
                <a:latin typeface="Courier"/>
                <a:ea typeface="ＭＳ Ｐゴシック" charset="0"/>
                <a:cs typeface="Courier"/>
              </a:rPr>
              <a:t>D(0,j) = -j * d</a:t>
            </a:r>
            <a:endParaRPr lang="en-US" i="1" dirty="0">
              <a:ea typeface="ＭＳ Ｐゴシック" charset="0"/>
            </a:endParaRPr>
          </a:p>
          <a:p>
            <a:pPr algn="just">
              <a:defRPr/>
            </a:pPr>
            <a:r>
              <a:rPr lang="en-US" dirty="0"/>
              <a:t>Recurrence Relation</a:t>
            </a:r>
            <a:r>
              <a:rPr lang="en-US" i="1" dirty="0"/>
              <a:t>: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i="1" dirty="0">
                <a:latin typeface="Courier"/>
                <a:ea typeface="ＭＳ Ｐゴシック" charset="0"/>
                <a:cs typeface="Courier"/>
              </a:rPr>
              <a:t>             </a:t>
            </a:r>
            <a:r>
              <a:rPr lang="en-US" dirty="0">
                <a:latin typeface="Courier"/>
                <a:ea typeface="ＭＳ Ｐゴシック" charset="0"/>
                <a:cs typeface="Courier"/>
              </a:rPr>
              <a:t>D(i-1,j)   - d</a:t>
            </a:r>
          </a:p>
          <a:p>
            <a:pPr marL="457200" lvl="1" indent="0" algn="just">
              <a:buFont typeface="Wingdings" pitchFamily="2" charset="2"/>
              <a:buNone/>
              <a:defRPr/>
            </a:pPr>
            <a:r>
              <a:rPr lang="en-US" dirty="0">
                <a:latin typeface="Courier"/>
                <a:ea typeface="ＭＳ Ｐゴシック" charset="0"/>
                <a:cs typeface="Courier"/>
              </a:rPr>
              <a:t>D(</a:t>
            </a:r>
            <a:r>
              <a:rPr lang="en-US" dirty="0" err="1">
                <a:latin typeface="Courier"/>
                <a:ea typeface="ＭＳ Ｐゴシック" charset="0"/>
                <a:cs typeface="Courier"/>
              </a:rPr>
              <a:t>i,j</a:t>
            </a:r>
            <a:r>
              <a:rPr lang="en-US" dirty="0">
                <a:latin typeface="Courier"/>
                <a:ea typeface="ＭＳ Ｐゴシック" charset="0"/>
                <a:cs typeface="Courier"/>
              </a:rPr>
              <a:t>)= min  D(i,j-1)   - d</a:t>
            </a:r>
          </a:p>
          <a:p>
            <a:pPr lvl="1" algn="just">
              <a:buFont typeface="Wingdings" charset="2"/>
              <a:buNone/>
              <a:defRPr/>
            </a:pPr>
            <a:r>
              <a:rPr lang="en-US" dirty="0">
                <a:latin typeface="Courier"/>
                <a:ea typeface="ＭＳ Ｐゴシック" charset="0"/>
                <a:cs typeface="Courier"/>
              </a:rPr>
              <a:t>             D(i-1,j-1) + s[x(</a:t>
            </a:r>
            <a:r>
              <a:rPr lang="en-US" dirty="0" err="1">
                <a:latin typeface="Courier"/>
                <a:ea typeface="ＭＳ Ｐゴシック" charset="0"/>
                <a:cs typeface="Courier"/>
              </a:rPr>
              <a:t>i</a:t>
            </a:r>
            <a:r>
              <a:rPr lang="en-US" dirty="0">
                <a:latin typeface="Courier"/>
                <a:ea typeface="ＭＳ Ｐゴシック" charset="0"/>
                <a:cs typeface="Courier"/>
              </a:rPr>
              <a:t>),y(j)]</a:t>
            </a:r>
          </a:p>
          <a:p>
            <a:pPr algn="just">
              <a:defRPr/>
            </a:pPr>
            <a:r>
              <a:rPr lang="en-US" dirty="0"/>
              <a:t>Termination</a:t>
            </a:r>
            <a:r>
              <a:rPr lang="en-US" i="1" dirty="0"/>
              <a:t>:</a:t>
            </a:r>
          </a:p>
          <a:p>
            <a:pPr lvl="1" algn="just">
              <a:buFont typeface="Wingdings" charset="2"/>
              <a:buNone/>
              <a:defRPr/>
            </a:pPr>
            <a:r>
              <a:rPr lang="en-US" dirty="0">
                <a:latin typeface="Courier"/>
                <a:ea typeface="ＭＳ Ｐゴシック" charset="0"/>
                <a:cs typeface="Courier"/>
              </a:rPr>
              <a:t>D(N,M) is distance </a:t>
            </a:r>
          </a:p>
          <a:p>
            <a:pPr lvl="1" algn="just">
              <a:buFont typeface="Wingdings" charset="2"/>
              <a:buNone/>
              <a:defRPr/>
            </a:pPr>
            <a:endParaRPr lang="en-US" dirty="0">
              <a:latin typeface="Courier"/>
              <a:ea typeface="ＭＳ Ｐゴシック" charset="0"/>
              <a:cs typeface="Courier"/>
            </a:endParaRPr>
          </a:p>
        </p:txBody>
      </p:sp>
      <p:sp>
        <p:nvSpPr>
          <p:cNvPr id="9" name="AutoShape 5">
            <a:extLst>
              <a:ext uri="{FF2B5EF4-FFF2-40B4-BE49-F238E27FC236}">
                <a16:creationId xmlns:a16="http://schemas.microsoft.com/office/drawing/2014/main" id="{EBA74BA6-97D0-4CB6-BA23-7D282B81E74B}"/>
              </a:ext>
            </a:extLst>
          </p:cNvPr>
          <p:cNvSpPr>
            <a:spLocks/>
          </p:cNvSpPr>
          <p:nvPr/>
        </p:nvSpPr>
        <p:spPr bwMode="auto">
          <a:xfrm>
            <a:off x="4876800" y="3581400"/>
            <a:ext cx="228600" cy="990600"/>
          </a:xfrm>
          <a:prstGeom prst="leftBrace">
            <a:avLst>
              <a:gd name="adj1" fmla="val 37515"/>
              <a:gd name="adj2" fmla="val 50000"/>
            </a:avLst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endParaRPr lang="en-US" altLang="en-US" sz="24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D7A33F80-805B-4719-B9CF-10DB2837B5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4600" y="-76200"/>
            <a:ext cx="7772400" cy="8572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The Needleman-Wunsch Matrix</a:t>
            </a:r>
          </a:p>
        </p:txBody>
      </p:sp>
      <p:sp>
        <p:nvSpPr>
          <p:cNvPr id="135171" name="Footer Placeholder 3">
            <a:extLst>
              <a:ext uri="{FF2B5EF4-FFF2-40B4-BE49-F238E27FC236}">
                <a16:creationId xmlns:a16="http://schemas.microsoft.com/office/drawing/2014/main" id="{B1AEC3D3-EA7D-4561-951E-D403D662596C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6567488"/>
            <a:ext cx="35052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Slide from Serafim Batzoglou</a:t>
            </a:r>
          </a:p>
        </p:txBody>
      </p:sp>
      <p:sp>
        <p:nvSpPr>
          <p:cNvPr id="135172" name="Rectangle 3">
            <a:extLst>
              <a:ext uri="{FF2B5EF4-FFF2-40B4-BE49-F238E27FC236}">
                <a16:creationId xmlns:a16="http://schemas.microsoft.com/office/drawing/2014/main" id="{D128A5EE-D5A0-4582-9894-F22D9EBB1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25" y="2303463"/>
            <a:ext cx="3810000" cy="28003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sp>
        <p:nvSpPr>
          <p:cNvPr id="135173" name="Line 4">
            <a:extLst>
              <a:ext uri="{FF2B5EF4-FFF2-40B4-BE49-F238E27FC236}">
                <a16:creationId xmlns:a16="http://schemas.microsoft.com/office/drawing/2014/main" id="{D67648D0-72E3-4B4F-BE79-DDEF2B2E0E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501650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74" name="Line 5">
            <a:extLst>
              <a:ext uri="{FF2B5EF4-FFF2-40B4-BE49-F238E27FC236}">
                <a16:creationId xmlns:a16="http://schemas.microsoft.com/office/drawing/2014/main" id="{15A02714-C031-4220-8B93-A4D168FF06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494188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75" name="Line 6">
            <a:extLst>
              <a:ext uri="{FF2B5EF4-FFF2-40B4-BE49-F238E27FC236}">
                <a16:creationId xmlns:a16="http://schemas.microsoft.com/office/drawing/2014/main" id="{E31E72A7-CCA4-4EB5-8C80-EFE25731C7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48752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76" name="Line 7">
            <a:extLst>
              <a:ext uri="{FF2B5EF4-FFF2-40B4-BE49-F238E27FC236}">
                <a16:creationId xmlns:a16="http://schemas.microsoft.com/office/drawing/2014/main" id="{C8F4BA90-A242-4740-ABED-E5D948F3643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480695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77" name="Line 8">
            <a:extLst>
              <a:ext uri="{FF2B5EF4-FFF2-40B4-BE49-F238E27FC236}">
                <a16:creationId xmlns:a16="http://schemas.microsoft.com/office/drawing/2014/main" id="{61C02B0E-9072-444B-B237-F0A796A9CA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474186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78" name="Line 9">
            <a:extLst>
              <a:ext uri="{FF2B5EF4-FFF2-40B4-BE49-F238E27FC236}">
                <a16:creationId xmlns:a16="http://schemas.microsoft.com/office/drawing/2014/main" id="{7F35BD4E-AE6E-44BF-9C6F-BC4A4A62B6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466883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79" name="Line 10">
            <a:extLst>
              <a:ext uri="{FF2B5EF4-FFF2-40B4-BE49-F238E27FC236}">
                <a16:creationId xmlns:a16="http://schemas.microsoft.com/office/drawing/2014/main" id="{9EFC4F7A-545C-430B-A2AC-0D6A1FCF10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60057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0" name="Line 11">
            <a:extLst>
              <a:ext uri="{FF2B5EF4-FFF2-40B4-BE49-F238E27FC236}">
                <a16:creationId xmlns:a16="http://schemas.microsoft.com/office/drawing/2014/main" id="{B568C7D1-35A6-4ACF-AB77-CD6BA44FAA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45323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1" name="Line 12">
            <a:extLst>
              <a:ext uri="{FF2B5EF4-FFF2-40B4-BE49-F238E27FC236}">
                <a16:creationId xmlns:a16="http://schemas.microsoft.com/office/drawing/2014/main" id="{5997DB90-C547-4C0F-8965-56CEFC9DF6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445928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2" name="Line 13">
            <a:extLst>
              <a:ext uri="{FF2B5EF4-FFF2-40B4-BE49-F238E27FC236}">
                <a16:creationId xmlns:a16="http://schemas.microsoft.com/office/drawing/2014/main" id="{ADA71920-9C85-4B01-B925-AFB0524E888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438467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3" name="Line 14">
            <a:extLst>
              <a:ext uri="{FF2B5EF4-FFF2-40B4-BE49-F238E27FC236}">
                <a16:creationId xmlns:a16="http://schemas.microsoft.com/office/drawing/2014/main" id="{541E89F1-FBAC-47CA-BEE4-BC05DB1674C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43164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4" name="Line 15">
            <a:extLst>
              <a:ext uri="{FF2B5EF4-FFF2-40B4-BE49-F238E27FC236}">
                <a16:creationId xmlns:a16="http://schemas.microsoft.com/office/drawing/2014/main" id="{6596DBAA-5BB4-4E05-90DD-0F4BA70B7F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424973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5" name="Line 16">
            <a:extLst>
              <a:ext uri="{FF2B5EF4-FFF2-40B4-BE49-F238E27FC236}">
                <a16:creationId xmlns:a16="http://schemas.microsoft.com/office/drawing/2014/main" id="{F907E907-1672-482F-AF0A-357E69462F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4788" y="418465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6" name="Line 17">
            <a:extLst>
              <a:ext uri="{FF2B5EF4-FFF2-40B4-BE49-F238E27FC236}">
                <a16:creationId xmlns:a16="http://schemas.microsoft.com/office/drawing/2014/main" id="{914C8EE3-CAB0-4819-BC62-884C7F81C02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411162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7" name="Line 18">
            <a:extLst>
              <a:ext uri="{FF2B5EF4-FFF2-40B4-BE49-F238E27FC236}">
                <a16:creationId xmlns:a16="http://schemas.microsoft.com/office/drawing/2014/main" id="{00DE6BE9-F16F-4690-AD6D-F545537D4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7963" y="404336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8" name="Line 19">
            <a:extLst>
              <a:ext uri="{FF2B5EF4-FFF2-40B4-BE49-F238E27FC236}">
                <a16:creationId xmlns:a16="http://schemas.microsoft.com/office/drawing/2014/main" id="{BFFD9FA2-1778-4318-AA51-10AD6D1206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250" y="397510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89" name="Line 20">
            <a:extLst>
              <a:ext uri="{FF2B5EF4-FFF2-40B4-BE49-F238E27FC236}">
                <a16:creationId xmlns:a16="http://schemas.microsoft.com/office/drawing/2014/main" id="{C6735544-4884-4982-9251-607A12A3A32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38973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90" name="Line 21">
            <a:extLst>
              <a:ext uri="{FF2B5EF4-FFF2-40B4-BE49-F238E27FC236}">
                <a16:creationId xmlns:a16="http://schemas.microsoft.com/office/drawing/2014/main" id="{CF66F040-A902-46C6-A50B-2600715380A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250" y="382428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91" name="Line 22">
            <a:extLst>
              <a:ext uri="{FF2B5EF4-FFF2-40B4-BE49-F238E27FC236}">
                <a16:creationId xmlns:a16="http://schemas.microsoft.com/office/drawing/2014/main" id="{35822F38-5F4B-4F0C-B9E7-BFBDF21D8C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250" y="375602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92" name="Line 23">
            <a:extLst>
              <a:ext uri="{FF2B5EF4-FFF2-40B4-BE49-F238E27FC236}">
                <a16:creationId xmlns:a16="http://schemas.microsoft.com/office/drawing/2014/main" id="{9FEF9799-8466-4105-AF8D-90C2265D90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368776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93" name="Line 24">
            <a:extLst>
              <a:ext uri="{FF2B5EF4-FFF2-40B4-BE49-F238E27FC236}">
                <a16:creationId xmlns:a16="http://schemas.microsoft.com/office/drawing/2014/main" id="{BE25E062-1C83-467F-8AEF-26EDBD7B87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250" y="362426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94" name="Line 25">
            <a:extLst>
              <a:ext uri="{FF2B5EF4-FFF2-40B4-BE49-F238E27FC236}">
                <a16:creationId xmlns:a16="http://schemas.microsoft.com/office/drawing/2014/main" id="{045AD03A-D802-4F02-8BF2-09B22422A48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355123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95" name="Line 26">
            <a:extLst>
              <a:ext uri="{FF2B5EF4-FFF2-40B4-BE49-F238E27FC236}">
                <a16:creationId xmlns:a16="http://schemas.microsoft.com/office/drawing/2014/main" id="{C66341DC-F2B7-485D-A2B7-C4721E8F8E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7963" y="348297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96" name="Line 27">
            <a:extLst>
              <a:ext uri="{FF2B5EF4-FFF2-40B4-BE49-F238E27FC236}">
                <a16:creationId xmlns:a16="http://schemas.microsoft.com/office/drawing/2014/main" id="{95540F0A-D164-42DF-9FFB-7201AD0105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34147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97" name="Line 28">
            <a:extLst>
              <a:ext uri="{FF2B5EF4-FFF2-40B4-BE49-F238E27FC236}">
                <a16:creationId xmlns:a16="http://schemas.microsoft.com/office/drawing/2014/main" id="{D5BC345A-47EF-4828-BFB1-9830B2093F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4788" y="334803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98" name="Line 29">
            <a:extLst>
              <a:ext uri="{FF2B5EF4-FFF2-40B4-BE49-F238E27FC236}">
                <a16:creationId xmlns:a16="http://schemas.microsoft.com/office/drawing/2014/main" id="{36C47B54-C33B-46D6-9CBD-BE3B6E1EFC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326707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199" name="Line 30">
            <a:extLst>
              <a:ext uri="{FF2B5EF4-FFF2-40B4-BE49-F238E27FC236}">
                <a16:creationId xmlns:a16="http://schemas.microsoft.com/office/drawing/2014/main" id="{745F8E14-98E2-4A97-92E4-AA5BD9EEDE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31988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00" name="Line 31">
            <a:extLst>
              <a:ext uri="{FF2B5EF4-FFF2-40B4-BE49-F238E27FC236}">
                <a16:creationId xmlns:a16="http://schemas.microsoft.com/office/drawing/2014/main" id="{2910DB7B-4292-4011-B60F-BBF8556714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250" y="313213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01" name="Line 32">
            <a:extLst>
              <a:ext uri="{FF2B5EF4-FFF2-40B4-BE49-F238E27FC236}">
                <a16:creationId xmlns:a16="http://schemas.microsoft.com/office/drawing/2014/main" id="{8BC42CE8-4B4D-47A5-ADE2-097BAD68C7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9550" y="306705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02" name="Line 33">
            <a:extLst>
              <a:ext uri="{FF2B5EF4-FFF2-40B4-BE49-F238E27FC236}">
                <a16:creationId xmlns:a16="http://schemas.microsoft.com/office/drawing/2014/main" id="{41A0F0A5-1643-49D1-8D75-88A83C465A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4313" y="299243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03" name="Line 34">
            <a:extLst>
              <a:ext uri="{FF2B5EF4-FFF2-40B4-BE49-F238E27FC236}">
                <a16:creationId xmlns:a16="http://schemas.microsoft.com/office/drawing/2014/main" id="{E4B12949-4A95-4811-96CE-638148305C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292576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04" name="Line 35">
            <a:extLst>
              <a:ext uri="{FF2B5EF4-FFF2-40B4-BE49-F238E27FC236}">
                <a16:creationId xmlns:a16="http://schemas.microsoft.com/office/drawing/2014/main" id="{D13E49C1-C4FC-4798-B025-8E4ADEA55B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285750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05" name="Line 36">
            <a:extLst>
              <a:ext uri="{FF2B5EF4-FFF2-40B4-BE49-F238E27FC236}">
                <a16:creationId xmlns:a16="http://schemas.microsoft.com/office/drawing/2014/main" id="{0AA593AC-26C6-4DD6-8983-6A1B6C984F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279876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06" name="Line 37">
            <a:extLst>
              <a:ext uri="{FF2B5EF4-FFF2-40B4-BE49-F238E27FC236}">
                <a16:creationId xmlns:a16="http://schemas.microsoft.com/office/drawing/2014/main" id="{7679526D-9BEE-40A5-BB90-4358E9A034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2725" y="273208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07" name="Line 38">
            <a:extLst>
              <a:ext uri="{FF2B5EF4-FFF2-40B4-BE49-F238E27FC236}">
                <a16:creationId xmlns:a16="http://schemas.microsoft.com/office/drawing/2014/main" id="{FCE17FC0-16F6-481E-B2D3-076696B706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266382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08" name="Line 39">
            <a:extLst>
              <a:ext uri="{FF2B5EF4-FFF2-40B4-BE49-F238E27FC236}">
                <a16:creationId xmlns:a16="http://schemas.microsoft.com/office/drawing/2014/main" id="{4B005CD6-B7B3-45E1-AED3-9509395E00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4788" y="259873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09" name="Line 40">
            <a:extLst>
              <a:ext uri="{FF2B5EF4-FFF2-40B4-BE49-F238E27FC236}">
                <a16:creationId xmlns:a16="http://schemas.microsoft.com/office/drawing/2014/main" id="{B9100662-FD3E-455C-8A37-46FB39308AB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7488" y="25257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10" name="Line 41">
            <a:extLst>
              <a:ext uri="{FF2B5EF4-FFF2-40B4-BE49-F238E27FC236}">
                <a16:creationId xmlns:a16="http://schemas.microsoft.com/office/drawing/2014/main" id="{A2BE07E2-5FBC-4A1E-AB2E-CF3768873F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7963" y="245745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11" name="Line 42">
            <a:extLst>
              <a:ext uri="{FF2B5EF4-FFF2-40B4-BE49-F238E27FC236}">
                <a16:creationId xmlns:a16="http://schemas.microsoft.com/office/drawing/2014/main" id="{C02B9572-E19B-40F2-9ED3-33651F5F355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2250" y="238918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12" name="Line 43">
            <a:extLst>
              <a:ext uri="{FF2B5EF4-FFF2-40B4-BE49-F238E27FC236}">
                <a16:creationId xmlns:a16="http://schemas.microsoft.com/office/drawing/2014/main" id="{A2ABCBF0-5EB4-42B8-8B83-7613CCE28F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54325" y="23066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13" name="Line 44">
            <a:extLst>
              <a:ext uri="{FF2B5EF4-FFF2-40B4-BE49-F238E27FC236}">
                <a16:creationId xmlns:a16="http://schemas.microsoft.com/office/drawing/2014/main" id="{F86E79DE-D1E3-49AE-B511-5AA8457391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1163" y="2309813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14" name="Line 45">
            <a:extLst>
              <a:ext uri="{FF2B5EF4-FFF2-40B4-BE49-F238E27FC236}">
                <a16:creationId xmlns:a16="http://schemas.microsoft.com/office/drawing/2014/main" id="{F74ABE3C-A221-4EFA-8F06-5A3B93AA1F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52763" y="23034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15" name="Line 46">
            <a:extLst>
              <a:ext uri="{FF2B5EF4-FFF2-40B4-BE49-F238E27FC236}">
                <a16:creationId xmlns:a16="http://schemas.microsoft.com/office/drawing/2014/main" id="{B2D1EA81-042D-4C65-B775-D663DB27CF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41663" y="23066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16" name="Line 47">
            <a:extLst>
              <a:ext uri="{FF2B5EF4-FFF2-40B4-BE49-F238E27FC236}">
                <a16:creationId xmlns:a16="http://schemas.microsoft.com/office/drawing/2014/main" id="{F9DA86EA-F3A7-44BB-9CC9-6EEAEED8F6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28975" y="2309813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17" name="Line 48">
            <a:extLst>
              <a:ext uri="{FF2B5EF4-FFF2-40B4-BE49-F238E27FC236}">
                <a16:creationId xmlns:a16="http://schemas.microsoft.com/office/drawing/2014/main" id="{A0191CB2-F813-400B-BC36-A68C6BD36D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25813" y="231298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18" name="Line 49">
            <a:extLst>
              <a:ext uri="{FF2B5EF4-FFF2-40B4-BE49-F238E27FC236}">
                <a16:creationId xmlns:a16="http://schemas.microsoft.com/office/drawing/2014/main" id="{8BDE3519-F9BD-47D1-80A3-E213A634F8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7413" y="23066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19" name="Line 50">
            <a:extLst>
              <a:ext uri="{FF2B5EF4-FFF2-40B4-BE49-F238E27FC236}">
                <a16:creationId xmlns:a16="http://schemas.microsoft.com/office/drawing/2014/main" id="{394C4622-5F2F-4437-A884-24281B2188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16313" y="2309813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20" name="Line 51">
            <a:extLst>
              <a:ext uri="{FF2B5EF4-FFF2-40B4-BE49-F238E27FC236}">
                <a16:creationId xmlns:a16="http://schemas.microsoft.com/office/drawing/2014/main" id="{7211D0F1-719F-4546-BB8F-FCC6254728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06800" y="23034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21" name="Line 52">
            <a:extLst>
              <a:ext uri="{FF2B5EF4-FFF2-40B4-BE49-F238E27FC236}">
                <a16:creationId xmlns:a16="http://schemas.microsoft.com/office/drawing/2014/main" id="{3DECA781-A416-4341-8025-2DF93B8FC9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3638" y="23066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22" name="Line 53">
            <a:extLst>
              <a:ext uri="{FF2B5EF4-FFF2-40B4-BE49-F238E27FC236}">
                <a16:creationId xmlns:a16="http://schemas.microsoft.com/office/drawing/2014/main" id="{F3320A6D-4846-4775-A3F5-60B5F35C9E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05238" y="2298700"/>
            <a:ext cx="0" cy="279241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23" name="Line 54">
            <a:extLst>
              <a:ext uri="{FF2B5EF4-FFF2-40B4-BE49-F238E27FC236}">
                <a16:creationId xmlns:a16="http://schemas.microsoft.com/office/drawing/2014/main" id="{1C526E50-569C-4B3C-AC6E-21FF429C61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4138" y="23034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24" name="Line 55">
            <a:extLst>
              <a:ext uri="{FF2B5EF4-FFF2-40B4-BE49-F238E27FC236}">
                <a16:creationId xmlns:a16="http://schemas.microsoft.com/office/drawing/2014/main" id="{05C706C3-A972-4F92-B060-46B9B3B289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81450" y="23066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25" name="Line 56">
            <a:extLst>
              <a:ext uri="{FF2B5EF4-FFF2-40B4-BE49-F238E27FC236}">
                <a16:creationId xmlns:a16="http://schemas.microsoft.com/office/drawing/2014/main" id="{F0766ED5-E909-43F7-B834-806D4706CF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78288" y="2309813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26" name="Line 57">
            <a:extLst>
              <a:ext uri="{FF2B5EF4-FFF2-40B4-BE49-F238E27FC236}">
                <a16:creationId xmlns:a16="http://schemas.microsoft.com/office/drawing/2014/main" id="{8141DD16-E612-431E-BD13-383205BDF5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79888" y="23034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27" name="Line 58">
            <a:extLst>
              <a:ext uri="{FF2B5EF4-FFF2-40B4-BE49-F238E27FC236}">
                <a16:creationId xmlns:a16="http://schemas.microsoft.com/office/drawing/2014/main" id="{7B7A7ED8-4600-49D8-B881-6128ADA57F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8788" y="23066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28" name="Line 59">
            <a:extLst>
              <a:ext uri="{FF2B5EF4-FFF2-40B4-BE49-F238E27FC236}">
                <a16:creationId xmlns:a16="http://schemas.microsoft.com/office/drawing/2014/main" id="{92C45ADC-1015-4DFB-B7AA-12B8CF6038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73563" y="23034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29" name="Line 60">
            <a:extLst>
              <a:ext uri="{FF2B5EF4-FFF2-40B4-BE49-F238E27FC236}">
                <a16:creationId xmlns:a16="http://schemas.microsoft.com/office/drawing/2014/main" id="{159D282A-75C0-471A-B0F4-C60ACA2112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70400" y="23066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30" name="Line 61">
            <a:extLst>
              <a:ext uri="{FF2B5EF4-FFF2-40B4-BE49-F238E27FC236}">
                <a16:creationId xmlns:a16="http://schemas.microsoft.com/office/drawing/2014/main" id="{F91AC285-EB73-477A-AC0E-663893CF0C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298700"/>
            <a:ext cx="0" cy="279241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31" name="Line 62">
            <a:extLst>
              <a:ext uri="{FF2B5EF4-FFF2-40B4-BE49-F238E27FC236}">
                <a16:creationId xmlns:a16="http://schemas.microsoft.com/office/drawing/2014/main" id="{E8BABA8B-87D6-4073-B117-78297CD1D6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60900" y="23034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32" name="Line 63">
            <a:extLst>
              <a:ext uri="{FF2B5EF4-FFF2-40B4-BE49-F238E27FC236}">
                <a16:creationId xmlns:a16="http://schemas.microsoft.com/office/drawing/2014/main" id="{AF9AF581-F39C-4CBD-9FB9-1A65EA0A06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48213" y="23066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33" name="Line 64">
            <a:extLst>
              <a:ext uri="{FF2B5EF4-FFF2-40B4-BE49-F238E27FC236}">
                <a16:creationId xmlns:a16="http://schemas.microsoft.com/office/drawing/2014/main" id="{2249D970-E3B1-45C5-986A-918B830E93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45050" y="2309813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34" name="Line 65">
            <a:extLst>
              <a:ext uri="{FF2B5EF4-FFF2-40B4-BE49-F238E27FC236}">
                <a16:creationId xmlns:a16="http://schemas.microsoft.com/office/drawing/2014/main" id="{3F89C7AE-4782-48AE-8DA2-3375F56605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46650" y="23034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35" name="Line 66">
            <a:extLst>
              <a:ext uri="{FF2B5EF4-FFF2-40B4-BE49-F238E27FC236}">
                <a16:creationId xmlns:a16="http://schemas.microsoft.com/office/drawing/2014/main" id="{87629D31-7BF5-4603-9B2B-F2DBEC2FC8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550" y="23066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36" name="Line 67">
            <a:extLst>
              <a:ext uri="{FF2B5EF4-FFF2-40B4-BE49-F238E27FC236}">
                <a16:creationId xmlns:a16="http://schemas.microsoft.com/office/drawing/2014/main" id="{BC10CB11-B955-4FDF-ABBF-E2D3335AB8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26038" y="2298700"/>
            <a:ext cx="0" cy="279241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37" name="Line 68">
            <a:extLst>
              <a:ext uri="{FF2B5EF4-FFF2-40B4-BE49-F238E27FC236}">
                <a16:creationId xmlns:a16="http://schemas.microsoft.com/office/drawing/2014/main" id="{2212127E-8883-4B0D-A0CE-A2BE256868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22875" y="23034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38" name="Line 69">
            <a:extLst>
              <a:ext uri="{FF2B5EF4-FFF2-40B4-BE49-F238E27FC236}">
                <a16:creationId xmlns:a16="http://schemas.microsoft.com/office/drawing/2014/main" id="{D64D1A1B-D5C5-4285-B463-50CCCDF99F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24475" y="2295525"/>
            <a:ext cx="0" cy="279241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39" name="Line 70">
            <a:extLst>
              <a:ext uri="{FF2B5EF4-FFF2-40B4-BE49-F238E27FC236}">
                <a16:creationId xmlns:a16="http://schemas.microsoft.com/office/drawing/2014/main" id="{866E856D-8B6D-46B7-9659-E5B417AAFD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3375" y="2298700"/>
            <a:ext cx="0" cy="279241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40" name="Line 71">
            <a:extLst>
              <a:ext uri="{FF2B5EF4-FFF2-40B4-BE49-F238E27FC236}">
                <a16:creationId xmlns:a16="http://schemas.microsoft.com/office/drawing/2014/main" id="{794CBC4D-9891-4EAE-9ACB-AAB2BA803E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00688" y="23034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41" name="Line 72">
            <a:extLst>
              <a:ext uri="{FF2B5EF4-FFF2-40B4-BE49-F238E27FC236}">
                <a16:creationId xmlns:a16="http://schemas.microsoft.com/office/drawing/2014/main" id="{4AD9F334-4FEC-4A72-8F61-80108BC7EE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97525" y="23066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42" name="Line 73">
            <a:extLst>
              <a:ext uri="{FF2B5EF4-FFF2-40B4-BE49-F238E27FC236}">
                <a16:creationId xmlns:a16="http://schemas.microsoft.com/office/drawing/2014/main" id="{AC33112B-49AE-4EF4-A455-5DEB40EA27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99125" y="2298700"/>
            <a:ext cx="0" cy="279241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43" name="Line 74">
            <a:extLst>
              <a:ext uri="{FF2B5EF4-FFF2-40B4-BE49-F238E27FC236}">
                <a16:creationId xmlns:a16="http://schemas.microsoft.com/office/drawing/2014/main" id="{FE820D07-B942-4827-BF5D-05F60F22C4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88025" y="23034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44" name="Line 75">
            <a:extLst>
              <a:ext uri="{FF2B5EF4-FFF2-40B4-BE49-F238E27FC236}">
                <a16:creationId xmlns:a16="http://schemas.microsoft.com/office/drawing/2014/main" id="{C2FCFA95-92F1-40F0-A3E2-DAC88657BF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83275" y="2298700"/>
            <a:ext cx="0" cy="279241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45" name="Line 76">
            <a:extLst>
              <a:ext uri="{FF2B5EF4-FFF2-40B4-BE49-F238E27FC236}">
                <a16:creationId xmlns:a16="http://schemas.microsoft.com/office/drawing/2014/main" id="{067FD08F-6C2F-4672-98F2-252B63DF26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72175" y="23034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46" name="Line 77">
            <a:extLst>
              <a:ext uri="{FF2B5EF4-FFF2-40B4-BE49-F238E27FC236}">
                <a16:creationId xmlns:a16="http://schemas.microsoft.com/office/drawing/2014/main" id="{40BC7B32-9609-41FA-AB70-1C4DE9EBCB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59488" y="23066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47" name="Line 78">
            <a:extLst>
              <a:ext uri="{FF2B5EF4-FFF2-40B4-BE49-F238E27FC236}">
                <a16:creationId xmlns:a16="http://schemas.microsoft.com/office/drawing/2014/main" id="{D83D0070-89CD-4640-8DA7-1FE098929B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56325" y="2309813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48" name="Line 79">
            <a:extLst>
              <a:ext uri="{FF2B5EF4-FFF2-40B4-BE49-F238E27FC236}">
                <a16:creationId xmlns:a16="http://schemas.microsoft.com/office/drawing/2014/main" id="{A7FAB218-9628-4BC0-A933-C3F2A418A0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57925" y="23034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49" name="Line 80">
            <a:extLst>
              <a:ext uri="{FF2B5EF4-FFF2-40B4-BE49-F238E27FC236}">
                <a16:creationId xmlns:a16="http://schemas.microsoft.com/office/drawing/2014/main" id="{01AFA2DE-C90A-49FA-8471-48059871A4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46825" y="23066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50" name="Line 81">
            <a:extLst>
              <a:ext uri="{FF2B5EF4-FFF2-40B4-BE49-F238E27FC236}">
                <a16:creationId xmlns:a16="http://schemas.microsoft.com/office/drawing/2014/main" id="{B51B0167-AAFE-4177-85A3-C1263F60CE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53188" y="23034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54" name="Freeform 82">
            <a:extLst>
              <a:ext uri="{FF2B5EF4-FFF2-40B4-BE49-F238E27FC236}">
                <a16:creationId xmlns:a16="http://schemas.microsoft.com/office/drawing/2014/main" id="{4C224B86-CC22-4472-9C24-8237E6133B2C}"/>
              </a:ext>
            </a:extLst>
          </p:cNvPr>
          <p:cNvSpPr>
            <a:spLocks/>
          </p:cNvSpPr>
          <p:nvPr/>
        </p:nvSpPr>
        <p:spPr bwMode="auto">
          <a:xfrm flipH="1">
            <a:off x="2808288" y="2347913"/>
            <a:ext cx="3703637" cy="2708275"/>
          </a:xfrm>
          <a:custGeom>
            <a:avLst/>
            <a:gdLst>
              <a:gd name="T0" fmla="*/ 0 w 2333"/>
              <a:gd name="T1" fmla="*/ 2147483646 h 2275"/>
              <a:gd name="T2" fmla="*/ 2147483646 w 2333"/>
              <a:gd name="T3" fmla="*/ 2147483646 h 2275"/>
              <a:gd name="T4" fmla="*/ 2147483646 w 2333"/>
              <a:gd name="T5" fmla="*/ 2147483646 h 2275"/>
              <a:gd name="T6" fmla="*/ 2147483646 w 2333"/>
              <a:gd name="T7" fmla="*/ 2147483646 h 2275"/>
              <a:gd name="T8" fmla="*/ 2147483646 w 2333"/>
              <a:gd name="T9" fmla="*/ 2147483646 h 2275"/>
              <a:gd name="T10" fmla="*/ 2147483646 w 2333"/>
              <a:gd name="T11" fmla="*/ 2147483646 h 2275"/>
              <a:gd name="T12" fmla="*/ 2147483646 w 2333"/>
              <a:gd name="T13" fmla="*/ 2147483646 h 2275"/>
              <a:gd name="T14" fmla="*/ 2147483646 w 2333"/>
              <a:gd name="T15" fmla="*/ 2147483646 h 2275"/>
              <a:gd name="T16" fmla="*/ 2147483646 w 2333"/>
              <a:gd name="T17" fmla="*/ 2147483646 h 2275"/>
              <a:gd name="T18" fmla="*/ 2147483646 w 2333"/>
              <a:gd name="T19" fmla="*/ 2147483646 h 2275"/>
              <a:gd name="T20" fmla="*/ 2147483646 w 2333"/>
              <a:gd name="T21" fmla="*/ 2147483646 h 2275"/>
              <a:gd name="T22" fmla="*/ 2147483646 w 2333"/>
              <a:gd name="T23" fmla="*/ 2147483646 h 2275"/>
              <a:gd name="T24" fmla="*/ 2147483646 w 2333"/>
              <a:gd name="T25" fmla="*/ 2147483646 h 2275"/>
              <a:gd name="T26" fmla="*/ 2147483646 w 2333"/>
              <a:gd name="T27" fmla="*/ 2147483646 h 2275"/>
              <a:gd name="T28" fmla="*/ 2147483646 w 2333"/>
              <a:gd name="T29" fmla="*/ 2147483646 h 2275"/>
              <a:gd name="T30" fmla="*/ 2147483646 w 2333"/>
              <a:gd name="T31" fmla="*/ 2147483646 h 2275"/>
              <a:gd name="T32" fmla="*/ 2147483646 w 2333"/>
              <a:gd name="T33" fmla="*/ 2147483646 h 2275"/>
              <a:gd name="T34" fmla="*/ 2147483646 w 2333"/>
              <a:gd name="T35" fmla="*/ 2147483646 h 2275"/>
              <a:gd name="T36" fmla="*/ 2147483646 w 2333"/>
              <a:gd name="T37" fmla="*/ 2147483646 h 2275"/>
              <a:gd name="T38" fmla="*/ 2147483646 w 2333"/>
              <a:gd name="T39" fmla="*/ 0 h 227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33"/>
              <a:gd name="T61" fmla="*/ 0 h 2275"/>
              <a:gd name="T62" fmla="*/ 2333 w 2333"/>
              <a:gd name="T63" fmla="*/ 2275 h 227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33" h="2275">
                <a:moveTo>
                  <a:pt x="0" y="2275"/>
                </a:moveTo>
                <a:lnTo>
                  <a:pt x="52" y="2211"/>
                </a:lnTo>
                <a:lnTo>
                  <a:pt x="116" y="2153"/>
                </a:lnTo>
                <a:lnTo>
                  <a:pt x="122" y="2089"/>
                </a:lnTo>
                <a:lnTo>
                  <a:pt x="180" y="2042"/>
                </a:lnTo>
                <a:lnTo>
                  <a:pt x="425" y="1803"/>
                </a:lnTo>
                <a:lnTo>
                  <a:pt x="588" y="1803"/>
                </a:lnTo>
                <a:lnTo>
                  <a:pt x="774" y="1629"/>
                </a:lnTo>
                <a:lnTo>
                  <a:pt x="774" y="1571"/>
                </a:lnTo>
                <a:lnTo>
                  <a:pt x="1076" y="1274"/>
                </a:lnTo>
                <a:lnTo>
                  <a:pt x="1076" y="1210"/>
                </a:lnTo>
                <a:lnTo>
                  <a:pt x="1489" y="809"/>
                </a:lnTo>
                <a:lnTo>
                  <a:pt x="1792" y="809"/>
                </a:lnTo>
                <a:lnTo>
                  <a:pt x="1966" y="640"/>
                </a:lnTo>
                <a:lnTo>
                  <a:pt x="1966" y="570"/>
                </a:lnTo>
                <a:lnTo>
                  <a:pt x="2077" y="454"/>
                </a:lnTo>
                <a:lnTo>
                  <a:pt x="2077" y="355"/>
                </a:lnTo>
                <a:lnTo>
                  <a:pt x="2263" y="180"/>
                </a:lnTo>
                <a:lnTo>
                  <a:pt x="2263" y="75"/>
                </a:lnTo>
                <a:lnTo>
                  <a:pt x="2333" y="0"/>
                </a:lnTo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252" name="Text Box 83">
            <a:extLst>
              <a:ext uri="{FF2B5EF4-FFF2-40B4-BE49-F238E27FC236}">
                <a16:creationId xmlns:a16="http://schemas.microsoft.com/office/drawing/2014/main" id="{68C67CE5-037B-4FBC-9ADE-A131232F2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28800"/>
            <a:ext cx="3970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solidFill>
                  <a:srgbClr val="009900"/>
                </a:solidFill>
                <a:latin typeface="Arial Unicode MS" panose="020B0604020202020204" pitchFamily="34" charset="-128"/>
              </a:rPr>
              <a:t>x</a:t>
            </a:r>
            <a:r>
              <a:rPr lang="en-US" altLang="en-US" sz="2000" baseline="-25000">
                <a:solidFill>
                  <a:srgbClr val="009900"/>
                </a:solidFill>
                <a:latin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9900"/>
                </a:solidFill>
                <a:latin typeface="Arial Unicode MS" panose="020B0604020202020204" pitchFamily="34" charset="-128"/>
              </a:rPr>
              <a:t> ………………………………  x</a:t>
            </a:r>
            <a:r>
              <a:rPr lang="en-US" altLang="en-US" sz="2000" baseline="-25000">
                <a:solidFill>
                  <a:srgbClr val="009900"/>
                </a:solidFill>
                <a:latin typeface="Arial Unicode MS" panose="020B0604020202020204" pitchFamily="34" charset="-128"/>
              </a:rPr>
              <a:t>M</a:t>
            </a:r>
            <a:endParaRPr lang="en-US" altLang="en-US" sz="2000">
              <a:solidFill>
                <a:srgbClr val="00990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35253" name="Text Box 84">
            <a:extLst>
              <a:ext uri="{FF2B5EF4-FFF2-40B4-BE49-F238E27FC236}">
                <a16:creationId xmlns:a16="http://schemas.microsoft.com/office/drawing/2014/main" id="{C963FA7A-B7D5-4512-8698-9029F814FCEB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1008856" y="3507582"/>
            <a:ext cx="2938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solidFill>
                  <a:srgbClr val="009900"/>
                </a:solidFill>
                <a:latin typeface="Arial Unicode MS" panose="020B0604020202020204" pitchFamily="34" charset="-128"/>
              </a:rPr>
              <a:t>y</a:t>
            </a:r>
            <a:r>
              <a:rPr lang="en-US" altLang="en-US" sz="2000" baseline="-25000">
                <a:solidFill>
                  <a:srgbClr val="009900"/>
                </a:solidFill>
                <a:latin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9900"/>
                </a:solidFill>
                <a:latin typeface="Arial Unicode MS" panose="020B0604020202020204" pitchFamily="34" charset="-128"/>
              </a:rPr>
              <a:t> ……………………  y</a:t>
            </a:r>
            <a:r>
              <a:rPr lang="en-US" altLang="en-US" sz="2000" baseline="-25000">
                <a:solidFill>
                  <a:srgbClr val="009900"/>
                </a:solidFill>
                <a:latin typeface="Arial Unicode MS" panose="020B0604020202020204" pitchFamily="34" charset="-128"/>
              </a:rPr>
              <a:t>N</a:t>
            </a:r>
            <a:endParaRPr lang="en-US" altLang="en-US" sz="2000">
              <a:solidFill>
                <a:srgbClr val="00990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54357" name="Text Box 85">
            <a:extLst>
              <a:ext uri="{FF2B5EF4-FFF2-40B4-BE49-F238E27FC236}">
                <a16:creationId xmlns:a16="http://schemas.microsoft.com/office/drawing/2014/main" id="{F737EC6F-855D-4D24-B56F-0FE7D53B7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514600"/>
            <a:ext cx="3200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(Note that the origin is at the upper left.)</a:t>
            </a:r>
            <a:endParaRPr lang="en-US" altLang="en-US" sz="240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57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8357128A-BC89-43F7-98A5-FAAC2E9561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59025" y="-76200"/>
            <a:ext cx="7772400" cy="8572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A variant of the basic algorithm:</a:t>
            </a: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650A5425-7A0E-469F-8783-9B5C7CCEA9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657350"/>
            <a:ext cx="8153400" cy="1800225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Maybe it is OK to have an unlimited # of gaps in the beginning and end:</a:t>
            </a:r>
          </a:p>
        </p:txBody>
      </p:sp>
      <p:sp>
        <p:nvSpPr>
          <p:cNvPr id="137220" name="Footer Placeholder 3">
            <a:extLst>
              <a:ext uri="{FF2B5EF4-FFF2-40B4-BE49-F238E27FC236}">
                <a16:creationId xmlns:a16="http://schemas.microsoft.com/office/drawing/2014/main" id="{83E3FC10-EFC1-4B64-A33E-A2796C20655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6550025"/>
            <a:ext cx="28956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Slide from Serafim Batzoglou</a:t>
            </a:r>
          </a:p>
        </p:txBody>
      </p:sp>
      <p:sp>
        <p:nvSpPr>
          <p:cNvPr id="137221" name="Text Box 4">
            <a:extLst>
              <a:ext uri="{FF2B5EF4-FFF2-40B4-BE49-F238E27FC236}">
                <a16:creationId xmlns:a16="http://schemas.microsoft.com/office/drawing/2014/main" id="{2351C123-EDD8-425A-BE2E-4BF7D07BE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429000"/>
            <a:ext cx="86804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400" b="1">
                <a:solidFill>
                  <a:srgbClr val="006699"/>
                </a:solidFill>
                <a:latin typeface="Courier New" panose="02070309020205020404" pitchFamily="49" charset="0"/>
              </a:rPr>
              <a:t>----------</a:t>
            </a: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</a:rPr>
              <a:t>CTATCAC</a:t>
            </a:r>
            <a:r>
              <a:rPr lang="en-US" altLang="en-US" sz="2400" b="1">
                <a:solidFill>
                  <a:srgbClr val="006699"/>
                </a:solidFill>
                <a:latin typeface="Courier New" panose="02070309020205020404" pitchFamily="49" charset="0"/>
              </a:rPr>
              <a:t>CT</a:t>
            </a: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</a:rPr>
              <a:t>GACC</a:t>
            </a:r>
            <a:r>
              <a:rPr lang="en-US" altLang="en-US" sz="2400" b="1">
                <a:solidFill>
                  <a:srgbClr val="006699"/>
                </a:solidFill>
                <a:latin typeface="Courier New" panose="02070309020205020404" pitchFamily="49" charset="0"/>
              </a:rPr>
              <a:t>T</a:t>
            </a: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 sz="2400" b="1">
                <a:solidFill>
                  <a:srgbClr val="006699"/>
                </a:solidFill>
                <a:latin typeface="Courier New" panose="02070309020205020404" pitchFamily="49" charset="0"/>
              </a:rPr>
              <a:t>CA</a:t>
            </a: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</a:rPr>
              <a:t>GG</a:t>
            </a:r>
            <a:r>
              <a:rPr lang="en-US" altLang="en-US" sz="2400" b="1">
                <a:solidFill>
                  <a:srgbClr val="006699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</a:rPr>
              <a:t>CG</a:t>
            </a:r>
            <a:r>
              <a:rPr lang="en-US" altLang="en-US" sz="2400" b="1">
                <a:solidFill>
                  <a:srgbClr val="006699"/>
                </a:solidFill>
                <a:latin typeface="Courier New" panose="02070309020205020404" pitchFamily="49" charset="0"/>
              </a:rPr>
              <a:t>ATGCCCCTTCCGGC</a:t>
            </a:r>
          </a:p>
          <a:p>
            <a:r>
              <a:rPr lang="en-US" altLang="en-US" sz="2400" b="1">
                <a:solidFill>
                  <a:srgbClr val="006699"/>
                </a:solidFill>
                <a:latin typeface="Courier New" panose="02070309020205020404" pitchFamily="49" charset="0"/>
              </a:rPr>
              <a:t>GCGAGTTCAT</a:t>
            </a: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</a:rPr>
              <a:t>CTATCAC</a:t>
            </a:r>
            <a:r>
              <a:rPr lang="en-US" altLang="en-US" sz="2400" b="1">
                <a:solidFill>
                  <a:srgbClr val="006699"/>
                </a:solidFill>
                <a:latin typeface="Courier New" panose="02070309020205020404" pitchFamily="49" charset="0"/>
              </a:rPr>
              <a:t>--</a:t>
            </a: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</a:rPr>
              <a:t>GACC</a:t>
            </a:r>
            <a:r>
              <a:rPr lang="en-US" altLang="en-US" sz="2400" b="1">
                <a:solidFill>
                  <a:srgbClr val="006699"/>
                </a:solidFill>
                <a:latin typeface="Courier New" panose="02070309020205020404" pitchFamily="49" charset="0"/>
              </a:rPr>
              <a:t>G</a:t>
            </a: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 sz="2400" b="1">
                <a:solidFill>
                  <a:srgbClr val="006699"/>
                </a:solidFill>
                <a:latin typeface="Courier New" panose="02070309020205020404" pitchFamily="49" charset="0"/>
              </a:rPr>
              <a:t>--</a:t>
            </a: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</a:rPr>
              <a:t>GG</a:t>
            </a:r>
            <a:r>
              <a:rPr lang="en-US" altLang="en-US" sz="2400" b="1">
                <a:solidFill>
                  <a:srgbClr val="006699"/>
                </a:solidFill>
                <a:latin typeface="Courier New" panose="02070309020205020404" pitchFamily="49" charset="0"/>
              </a:rPr>
              <a:t>T</a:t>
            </a: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</a:rPr>
              <a:t>CG</a:t>
            </a:r>
            <a:r>
              <a:rPr lang="en-US" altLang="en-US" sz="2400" b="1">
                <a:solidFill>
                  <a:srgbClr val="006699"/>
                </a:solidFill>
                <a:latin typeface="Courier New" panose="02070309020205020404" pitchFamily="49" charset="0"/>
              </a:rPr>
              <a:t>--------------</a:t>
            </a:r>
          </a:p>
        </p:txBody>
      </p:sp>
      <p:sp>
        <p:nvSpPr>
          <p:cNvPr id="137222" name="Rectangle 5">
            <a:extLst>
              <a:ext uri="{FF2B5EF4-FFF2-40B4-BE49-F238E27FC236}">
                <a16:creationId xmlns:a16="http://schemas.microsoft.com/office/drawing/2014/main" id="{D4E6A7BA-B6D0-412F-A120-E5BC764E7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6863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rgbClr val="006699"/>
              </a:buClr>
              <a:buFontTx/>
              <a:buChar char="•"/>
            </a:pPr>
            <a:r>
              <a:rPr lang="en-US" altLang="en-US" sz="2400">
                <a:solidFill>
                  <a:srgbClr val="009900"/>
                </a:solidFill>
                <a:latin typeface="Tahoma" panose="020B0604030504040204" pitchFamily="34" charset="0"/>
              </a:rPr>
              <a:t>If so, we don</a:t>
            </a:r>
            <a:r>
              <a:rPr lang="ja-JP" altLang="en-US" sz="2400">
                <a:solidFill>
                  <a:srgbClr val="009900"/>
                </a:solidFill>
                <a:latin typeface="Tahoma" panose="020B0604030504040204" pitchFamily="34" charset="0"/>
              </a:rPr>
              <a:t>’</a:t>
            </a:r>
            <a:r>
              <a:rPr lang="en-US" altLang="ja-JP" sz="2400">
                <a:solidFill>
                  <a:srgbClr val="009900"/>
                </a:solidFill>
                <a:latin typeface="Tahoma" panose="020B0604030504040204" pitchFamily="34" charset="0"/>
              </a:rPr>
              <a:t>t want to penalize gaps at the ends</a:t>
            </a:r>
            <a:endParaRPr lang="en-US" altLang="en-US" sz="2400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 descr="Dark vertical">
            <a:extLst>
              <a:ext uri="{FF2B5EF4-FFF2-40B4-BE49-F238E27FC236}">
                <a16:creationId xmlns:a16="http://schemas.microsoft.com/office/drawing/2014/main" id="{98AE44AC-660C-4AD3-9CAD-C1B8C3658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7550" y="2571750"/>
            <a:ext cx="26670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sp>
        <p:nvSpPr>
          <p:cNvPr id="139267" name="Rectangle 3" descr="Dark vertical">
            <a:extLst>
              <a:ext uri="{FF2B5EF4-FFF2-40B4-BE49-F238E27FC236}">
                <a16:creationId xmlns:a16="http://schemas.microsoft.com/office/drawing/2014/main" id="{9BD81155-14EF-4638-8244-59A964251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1350" y="3257550"/>
            <a:ext cx="27432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sp>
        <p:nvSpPr>
          <p:cNvPr id="58372" name="Rectangle 4" descr="Dark vertical">
            <a:extLst>
              <a:ext uri="{FF2B5EF4-FFF2-40B4-BE49-F238E27FC236}">
                <a16:creationId xmlns:a16="http://schemas.microsoft.com/office/drawing/2014/main" id="{C67B55A1-0CA4-44C7-9CF5-BEED28D67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7550" y="4400550"/>
            <a:ext cx="24384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sp>
        <p:nvSpPr>
          <p:cNvPr id="58373" name="Rectangle 5" descr="Dark vertical">
            <a:extLst>
              <a:ext uri="{FF2B5EF4-FFF2-40B4-BE49-F238E27FC236}">
                <a16:creationId xmlns:a16="http://schemas.microsoft.com/office/drawing/2014/main" id="{325D8A63-31E7-4BE4-B1D7-A22AEF658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7550" y="4914900"/>
            <a:ext cx="24384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sp>
        <p:nvSpPr>
          <p:cNvPr id="126982" name="Rectangle 6">
            <a:extLst>
              <a:ext uri="{FF2B5EF4-FFF2-40B4-BE49-F238E27FC236}">
                <a16:creationId xmlns:a16="http://schemas.microsoft.com/office/drawing/2014/main" id="{7BB33328-C61C-47D3-B39A-4D77C83C70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Different types of overlaps</a:t>
            </a:r>
          </a:p>
        </p:txBody>
      </p:sp>
      <p:sp>
        <p:nvSpPr>
          <p:cNvPr id="139271" name="Footer Placeholder 3">
            <a:extLst>
              <a:ext uri="{FF2B5EF4-FFF2-40B4-BE49-F238E27FC236}">
                <a16:creationId xmlns:a16="http://schemas.microsoft.com/office/drawing/2014/main" id="{6530BF78-E5F6-4FF0-8A06-1E86F9725624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6591300"/>
            <a:ext cx="28956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Slide from Serafim Batzoglou</a:t>
            </a:r>
          </a:p>
        </p:txBody>
      </p:sp>
      <p:sp>
        <p:nvSpPr>
          <p:cNvPr id="139272" name="Line 7">
            <a:extLst>
              <a:ext uri="{FF2B5EF4-FFF2-40B4-BE49-F238E27FC236}">
                <a16:creationId xmlns:a16="http://schemas.microsoft.com/office/drawing/2014/main" id="{ACAF3715-440D-4F1D-9E86-BAFFDEC0D8E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2150" y="2571750"/>
            <a:ext cx="3962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39273" name="Line 8">
            <a:extLst>
              <a:ext uri="{FF2B5EF4-FFF2-40B4-BE49-F238E27FC236}">
                <a16:creationId xmlns:a16="http://schemas.microsoft.com/office/drawing/2014/main" id="{331702F8-094E-42BD-A6EB-94A733D1B2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7550" y="2800350"/>
            <a:ext cx="3962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39274" name="Line 9">
            <a:extLst>
              <a:ext uri="{FF2B5EF4-FFF2-40B4-BE49-F238E27FC236}">
                <a16:creationId xmlns:a16="http://schemas.microsoft.com/office/drawing/2014/main" id="{5CCE6BF1-E696-49C1-8194-AB6B9BEABB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81350" y="3257550"/>
            <a:ext cx="3962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39275" name="Line 10">
            <a:extLst>
              <a:ext uri="{FF2B5EF4-FFF2-40B4-BE49-F238E27FC236}">
                <a16:creationId xmlns:a16="http://schemas.microsoft.com/office/drawing/2014/main" id="{56D4F6CE-A382-426B-93F8-35CE8E1E49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2150" y="3486150"/>
            <a:ext cx="3962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58379" name="Line 11">
            <a:extLst>
              <a:ext uri="{FF2B5EF4-FFF2-40B4-BE49-F238E27FC236}">
                <a16:creationId xmlns:a16="http://schemas.microsoft.com/office/drawing/2014/main" id="{50F96962-600A-4330-A429-BF4FDCD80F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2150" y="4400550"/>
            <a:ext cx="5105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58380" name="Line 12">
            <a:extLst>
              <a:ext uri="{FF2B5EF4-FFF2-40B4-BE49-F238E27FC236}">
                <a16:creationId xmlns:a16="http://schemas.microsoft.com/office/drawing/2014/main" id="{3402168C-5B75-46AF-8938-E4C54463B2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7550" y="4629150"/>
            <a:ext cx="2438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58381" name="Line 13">
            <a:extLst>
              <a:ext uri="{FF2B5EF4-FFF2-40B4-BE49-F238E27FC236}">
                <a16:creationId xmlns:a16="http://schemas.microsoft.com/office/drawing/2014/main" id="{905562EE-C665-46B2-A14D-D08A92D913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2150" y="5143500"/>
            <a:ext cx="5105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58382" name="Line 14">
            <a:extLst>
              <a:ext uri="{FF2B5EF4-FFF2-40B4-BE49-F238E27FC236}">
                <a16:creationId xmlns:a16="http://schemas.microsoft.com/office/drawing/2014/main" id="{3D3FFB14-5391-4DD9-8098-F935221B4B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7550" y="4914900"/>
            <a:ext cx="2438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58383" name="Rectangle 15">
            <a:extLst>
              <a:ext uri="{FF2B5EF4-FFF2-40B4-BE49-F238E27FC236}">
                <a16:creationId xmlns:a16="http://schemas.microsoft.com/office/drawing/2014/main" id="{E852B0A3-9E5F-457D-92BF-C4124D220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2350" y="2624138"/>
            <a:ext cx="2971800" cy="785812"/>
          </a:xfrm>
          <a:prstGeom prst="rect">
            <a:avLst/>
          </a:prstGeom>
          <a:gradFill rotWithShape="1">
            <a:gsLst>
              <a:gs pos="0">
                <a:srgbClr val="E8ECFF"/>
              </a:gs>
              <a:gs pos="64999">
                <a:srgbClr val="CBD4FF"/>
              </a:gs>
              <a:gs pos="100000">
                <a:srgbClr val="B7C4FF"/>
              </a:gs>
            </a:gsLst>
            <a:lin ang="5400000" scaled="1"/>
          </a:gradFill>
          <a:ln w="9525">
            <a:solidFill>
              <a:srgbClr val="A7B2F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>
            <a:lvl1pPr>
              <a:defRPr sz="1600">
                <a:solidFill>
                  <a:srgbClr val="009900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rgbClr val="009900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rgbClr val="009900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rgbClr val="009900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rgbClr val="009900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b="1">
                <a:solidFill>
                  <a:srgbClr val="113457"/>
                </a:solidFill>
                <a:latin typeface="Arial" panose="020B0604020202020204" pitchFamily="34" charset="0"/>
              </a:rPr>
              <a:t>Example</a:t>
            </a:r>
            <a:r>
              <a:rPr lang="en-US" altLang="en-US" b="1">
                <a:solidFill>
                  <a:srgbClr val="006666"/>
                </a:solidFill>
                <a:latin typeface="Arial" panose="020B0604020202020204" pitchFamily="34" charset="0"/>
              </a:rPr>
              <a:t>:</a:t>
            </a:r>
          </a:p>
          <a:p>
            <a:pPr>
              <a:defRPr/>
            </a:pPr>
            <a:r>
              <a:rPr lang="en-US" altLang="en-US">
                <a:solidFill>
                  <a:srgbClr val="113457"/>
                </a:solidFill>
                <a:latin typeface="Arial" panose="020B0604020202020204" pitchFamily="34" charset="0"/>
              </a:rPr>
              <a:t>2 overlapping</a:t>
            </a:r>
            <a:r>
              <a:rPr lang="ja-JP" altLang="en-US">
                <a:solidFill>
                  <a:srgbClr val="113457"/>
                </a:solidFill>
                <a:latin typeface="Arial" panose="020B0604020202020204" pitchFamily="34" charset="0"/>
              </a:rPr>
              <a:t>“</a:t>
            </a:r>
            <a:r>
              <a:rPr lang="en-US" altLang="ja-JP" i="1">
                <a:solidFill>
                  <a:srgbClr val="113457"/>
                </a:solidFill>
                <a:latin typeface="Arial" panose="020B0604020202020204" pitchFamily="34" charset="0"/>
              </a:rPr>
              <a:t>reads</a:t>
            </a:r>
            <a:r>
              <a:rPr lang="ja-JP" altLang="en-US">
                <a:solidFill>
                  <a:srgbClr val="113457"/>
                </a:solidFill>
                <a:latin typeface="Arial" panose="020B0604020202020204" pitchFamily="34" charset="0"/>
              </a:rPr>
              <a:t>”</a:t>
            </a:r>
            <a:r>
              <a:rPr lang="en-US" altLang="ja-JP">
                <a:solidFill>
                  <a:srgbClr val="113457"/>
                </a:solidFill>
                <a:latin typeface="Arial" panose="020B0604020202020204" pitchFamily="34" charset="0"/>
              </a:rPr>
              <a:t> from a </a:t>
            </a:r>
          </a:p>
          <a:p>
            <a:pPr>
              <a:defRPr/>
            </a:pPr>
            <a:r>
              <a:rPr lang="en-US" altLang="en-US">
                <a:solidFill>
                  <a:srgbClr val="113457"/>
                </a:solidFill>
                <a:latin typeface="Arial" panose="020B0604020202020204" pitchFamily="34" charset="0"/>
              </a:rPr>
              <a:t>sequencing project </a:t>
            </a:r>
          </a:p>
        </p:txBody>
      </p:sp>
      <p:sp>
        <p:nvSpPr>
          <p:cNvPr id="58384" name="Rectangle 16">
            <a:extLst>
              <a:ext uri="{FF2B5EF4-FFF2-40B4-BE49-F238E27FC236}">
                <a16:creationId xmlns:a16="http://schemas.microsoft.com/office/drawing/2014/main" id="{AF42A326-037C-4590-98A2-254738C56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2350" y="4410075"/>
            <a:ext cx="2971800" cy="728663"/>
          </a:xfrm>
          <a:prstGeom prst="rect">
            <a:avLst/>
          </a:prstGeom>
          <a:gradFill rotWithShape="1">
            <a:gsLst>
              <a:gs pos="0">
                <a:srgbClr val="E8ECFF"/>
              </a:gs>
              <a:gs pos="64999">
                <a:srgbClr val="CBD4FF"/>
              </a:gs>
              <a:gs pos="100000">
                <a:srgbClr val="B7C4FF"/>
              </a:gs>
            </a:gsLst>
            <a:lin ang="5400000" scaled="1"/>
          </a:gradFill>
          <a:ln w="9525">
            <a:solidFill>
              <a:srgbClr val="A7B2F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b="1" dirty="0">
                <a:solidFill>
                  <a:srgbClr val="113457"/>
                </a:solidFill>
                <a:latin typeface="+mn-lt"/>
                <a:ea typeface="+mn-ea"/>
              </a:rPr>
              <a:t>Example</a:t>
            </a:r>
            <a:r>
              <a:rPr lang="en-US" b="1" dirty="0">
                <a:solidFill>
                  <a:srgbClr val="006666"/>
                </a:solidFill>
                <a:latin typeface="+mn-lt"/>
                <a:ea typeface="+mn-ea"/>
              </a:rPr>
              <a:t>:</a:t>
            </a:r>
          </a:p>
          <a:p>
            <a:pPr>
              <a:defRPr/>
            </a:pPr>
            <a:r>
              <a:rPr lang="en-US" dirty="0">
                <a:solidFill>
                  <a:srgbClr val="113457"/>
                </a:solidFill>
                <a:latin typeface="+mn-lt"/>
                <a:ea typeface="+mn-ea"/>
              </a:rPr>
              <a:t>Search for a mouse gene</a:t>
            </a:r>
          </a:p>
          <a:p>
            <a:pPr>
              <a:defRPr/>
            </a:pPr>
            <a:r>
              <a:rPr lang="en-US" dirty="0">
                <a:solidFill>
                  <a:srgbClr val="113457"/>
                </a:solidFill>
                <a:latin typeface="+mn-lt"/>
                <a:ea typeface="+mn-ea"/>
              </a:rPr>
              <a:t>within a human chromosome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animBg="1"/>
      <p:bldP spid="58373" grpId="0" animBg="1"/>
      <p:bldP spid="58383" grpId="0" animBg="1"/>
      <p:bldP spid="58384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6837FF10-31DB-46C6-B0A5-D462C2AE6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3925" y="-11113"/>
            <a:ext cx="7772400" cy="857251"/>
          </a:xfrm>
        </p:spPr>
        <p:txBody>
          <a:bodyPr/>
          <a:lstStyle/>
          <a:p>
            <a:pPr>
              <a:defRPr/>
            </a:pPr>
            <a:r>
              <a:rPr lang="en-US" altLang="en-US"/>
              <a:t>The Overlap Detection variant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76370415-8096-45AA-922E-E60723DFB8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94500" y="2146300"/>
            <a:ext cx="4025900" cy="368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>
                <a:latin typeface="Calibri"/>
                <a:cs typeface="Calibri"/>
              </a:rPr>
              <a:t>Changes: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dirty="0">
              <a:latin typeface="Calibri"/>
              <a:cs typeface="Calibri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  <a:defRPr/>
            </a:pPr>
            <a:r>
              <a:rPr lang="en-US" sz="2000" dirty="0">
                <a:latin typeface="Calibri"/>
                <a:cs typeface="Calibri"/>
              </a:rPr>
              <a:t>Initialization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800" dirty="0">
                <a:latin typeface="Courier"/>
                <a:ea typeface="ＭＳ Ｐゴシック" charset="0"/>
                <a:cs typeface="Courier"/>
              </a:rPr>
              <a:t>For all </a:t>
            </a:r>
            <a:r>
              <a:rPr lang="en-US" sz="1800" dirty="0" err="1">
                <a:latin typeface="Courier"/>
                <a:ea typeface="ＭＳ Ｐゴシック" charset="0"/>
                <a:cs typeface="Courier"/>
              </a:rPr>
              <a:t>i</a:t>
            </a:r>
            <a:r>
              <a:rPr lang="en-US" sz="1800" dirty="0">
                <a:latin typeface="Courier"/>
                <a:ea typeface="ＭＳ Ｐゴシック" charset="0"/>
                <a:cs typeface="Courier"/>
              </a:rPr>
              <a:t>, j,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800" dirty="0">
                <a:latin typeface="Courier"/>
                <a:ea typeface="ＭＳ Ｐゴシック" charset="0"/>
                <a:cs typeface="Courier"/>
              </a:rPr>
              <a:t>	F(</a:t>
            </a:r>
            <a:r>
              <a:rPr lang="en-US" sz="1800" dirty="0" err="1">
                <a:latin typeface="Courier"/>
                <a:ea typeface="ＭＳ Ｐゴシック" charset="0"/>
                <a:cs typeface="Courier"/>
              </a:rPr>
              <a:t>i</a:t>
            </a:r>
            <a:r>
              <a:rPr lang="en-US" sz="1800" dirty="0">
                <a:latin typeface="Courier"/>
                <a:ea typeface="ＭＳ Ｐゴシック" charset="0"/>
                <a:cs typeface="Courier"/>
              </a:rPr>
              <a:t>, 0) = 0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800" dirty="0">
                <a:latin typeface="Courier"/>
                <a:ea typeface="ＭＳ Ｐゴシック" charset="0"/>
                <a:cs typeface="Courier"/>
              </a:rPr>
              <a:t>	F(0, j) = 0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>
              <a:latin typeface="Calibri"/>
              <a:ea typeface="ＭＳ Ｐゴシック" charset="0"/>
              <a:cs typeface="Calibri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  <a:defRPr/>
            </a:pPr>
            <a:r>
              <a:rPr lang="en-US" sz="2000" dirty="0">
                <a:latin typeface="Calibri"/>
                <a:cs typeface="Calibri"/>
              </a:rPr>
              <a:t>Termination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800" dirty="0">
                <a:latin typeface="Courier"/>
                <a:ea typeface="ＭＳ Ｐゴシック" charset="0"/>
                <a:cs typeface="Courier"/>
              </a:rPr>
              <a:t>	       max</a:t>
            </a:r>
            <a:r>
              <a:rPr lang="en-US" sz="1800" baseline="-25000" dirty="0">
                <a:latin typeface="Courier"/>
                <a:ea typeface="ＭＳ Ｐゴシック" charset="0"/>
                <a:cs typeface="Courier"/>
              </a:rPr>
              <a:t>i</a:t>
            </a:r>
            <a:r>
              <a:rPr lang="en-US" sz="1800" dirty="0">
                <a:latin typeface="Courier"/>
                <a:ea typeface="ＭＳ Ｐゴシック" charset="0"/>
                <a:cs typeface="Courier"/>
              </a:rPr>
              <a:t> F(</a:t>
            </a:r>
            <a:r>
              <a:rPr lang="en-US" sz="1800" dirty="0" err="1">
                <a:latin typeface="Courier"/>
                <a:ea typeface="ＭＳ Ｐゴシック" charset="0"/>
                <a:cs typeface="Courier"/>
              </a:rPr>
              <a:t>i</a:t>
            </a:r>
            <a:r>
              <a:rPr lang="en-US" sz="1800" dirty="0">
                <a:latin typeface="Courier"/>
                <a:ea typeface="ＭＳ Ｐゴシック" charset="0"/>
                <a:cs typeface="Courier"/>
              </a:rPr>
              <a:t>, N)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800" dirty="0">
                <a:latin typeface="Courier"/>
                <a:ea typeface="ＭＳ Ｐゴシック" charset="0"/>
                <a:cs typeface="Courier"/>
              </a:rPr>
              <a:t>F</a:t>
            </a:r>
            <a:r>
              <a:rPr lang="en-US" sz="1800" baseline="-25000" dirty="0">
                <a:latin typeface="Courier"/>
                <a:ea typeface="ＭＳ Ｐゴシック" charset="0"/>
                <a:cs typeface="Courier"/>
              </a:rPr>
              <a:t>OPT</a:t>
            </a:r>
            <a:r>
              <a:rPr lang="en-US" sz="1800" dirty="0">
                <a:latin typeface="Courier"/>
                <a:ea typeface="ＭＳ Ｐゴシック" charset="0"/>
                <a:cs typeface="Courier"/>
              </a:rPr>
              <a:t> = max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800" dirty="0">
                <a:latin typeface="Courier"/>
                <a:ea typeface="ＭＳ Ｐゴシック" charset="0"/>
                <a:cs typeface="Courier"/>
              </a:rPr>
              <a:t>	       </a:t>
            </a:r>
            <a:r>
              <a:rPr lang="en-US" sz="1800" dirty="0" err="1">
                <a:latin typeface="Courier"/>
                <a:ea typeface="ＭＳ Ｐゴシック" charset="0"/>
                <a:cs typeface="Courier"/>
              </a:rPr>
              <a:t>max</a:t>
            </a:r>
            <a:r>
              <a:rPr lang="en-US" sz="1800" baseline="-25000" dirty="0" err="1">
                <a:latin typeface="Courier"/>
                <a:ea typeface="ＭＳ Ｐゴシック" charset="0"/>
                <a:cs typeface="Courier"/>
              </a:rPr>
              <a:t>j</a:t>
            </a:r>
            <a:r>
              <a:rPr lang="en-US" sz="1800" dirty="0">
                <a:latin typeface="Courier"/>
                <a:ea typeface="ＭＳ Ｐゴシック" charset="0"/>
                <a:cs typeface="Courier"/>
              </a:rPr>
              <a:t> F(M, j)</a:t>
            </a:r>
          </a:p>
        </p:txBody>
      </p:sp>
      <p:sp>
        <p:nvSpPr>
          <p:cNvPr id="141316" name="Footer Placeholder 3">
            <a:extLst>
              <a:ext uri="{FF2B5EF4-FFF2-40B4-BE49-F238E27FC236}">
                <a16:creationId xmlns:a16="http://schemas.microsoft.com/office/drawing/2014/main" id="{75607949-8BF9-48D9-82D8-D1DA1F3C65E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6572250"/>
            <a:ext cx="28956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Slide from Serafim Batzoglou</a:t>
            </a:r>
          </a:p>
        </p:txBody>
      </p:sp>
      <p:sp>
        <p:nvSpPr>
          <p:cNvPr id="141317" name="Rectangle 4">
            <a:extLst>
              <a:ext uri="{FF2B5EF4-FFF2-40B4-BE49-F238E27FC236}">
                <a16:creationId xmlns:a16="http://schemas.microsoft.com/office/drawing/2014/main" id="{CFF0C1CE-F4AE-48B4-9F53-D3FDF6ECD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525" y="2532063"/>
            <a:ext cx="3810000" cy="280035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sp>
        <p:nvSpPr>
          <p:cNvPr id="141318" name="Line 5">
            <a:extLst>
              <a:ext uri="{FF2B5EF4-FFF2-40B4-BE49-F238E27FC236}">
                <a16:creationId xmlns:a16="http://schemas.microsoft.com/office/drawing/2014/main" id="{242C9D32-D216-490E-9500-334E0826F5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6525" y="524510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19" name="Line 6">
            <a:extLst>
              <a:ext uri="{FF2B5EF4-FFF2-40B4-BE49-F238E27FC236}">
                <a16:creationId xmlns:a16="http://schemas.microsoft.com/office/drawing/2014/main" id="{914E54D2-15D8-4F10-BDD0-8B98B6032F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88" y="517048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0" name="Line 7">
            <a:extLst>
              <a:ext uri="{FF2B5EF4-FFF2-40B4-BE49-F238E27FC236}">
                <a16:creationId xmlns:a16="http://schemas.microsoft.com/office/drawing/2014/main" id="{5FC22663-EF45-41B7-A7A9-D805ED89C6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88" y="51038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1" name="Line 8">
            <a:extLst>
              <a:ext uri="{FF2B5EF4-FFF2-40B4-BE49-F238E27FC236}">
                <a16:creationId xmlns:a16="http://schemas.microsoft.com/office/drawing/2014/main" id="{02A1F712-7BB6-439A-8C7E-D993F8798B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6525" y="503555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2" name="Line 9">
            <a:extLst>
              <a:ext uri="{FF2B5EF4-FFF2-40B4-BE49-F238E27FC236}">
                <a16:creationId xmlns:a16="http://schemas.microsoft.com/office/drawing/2014/main" id="{1C67F499-280B-463E-B788-A44510D5CD7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88" y="497046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3" name="Line 10">
            <a:extLst>
              <a:ext uri="{FF2B5EF4-FFF2-40B4-BE49-F238E27FC236}">
                <a16:creationId xmlns:a16="http://schemas.microsoft.com/office/drawing/2014/main" id="{7E4A2734-D7F5-48FD-A3E5-5B7C4C1791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6525" y="489743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4" name="Line 11">
            <a:extLst>
              <a:ext uri="{FF2B5EF4-FFF2-40B4-BE49-F238E27FC236}">
                <a16:creationId xmlns:a16="http://schemas.microsoft.com/office/drawing/2014/main" id="{FFA04CEE-854C-4915-AC9B-D4440B85BD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82917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5" name="Line 12">
            <a:extLst>
              <a:ext uri="{FF2B5EF4-FFF2-40B4-BE49-F238E27FC236}">
                <a16:creationId xmlns:a16="http://schemas.microsoft.com/office/drawing/2014/main" id="{827C0DEA-6A6B-46DA-AC4A-0D7F590797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88" y="47609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6" name="Line 13">
            <a:extLst>
              <a:ext uri="{FF2B5EF4-FFF2-40B4-BE49-F238E27FC236}">
                <a16:creationId xmlns:a16="http://schemas.microsoft.com/office/drawing/2014/main" id="{550A465D-CDF1-4042-8E77-9105587EA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88" y="468788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7" name="Line 14">
            <a:extLst>
              <a:ext uri="{FF2B5EF4-FFF2-40B4-BE49-F238E27FC236}">
                <a16:creationId xmlns:a16="http://schemas.microsoft.com/office/drawing/2014/main" id="{078D598E-5E2D-4539-8E38-62492F9AF6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6525" y="461327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8" name="Line 15">
            <a:extLst>
              <a:ext uri="{FF2B5EF4-FFF2-40B4-BE49-F238E27FC236}">
                <a16:creationId xmlns:a16="http://schemas.microsoft.com/office/drawing/2014/main" id="{6E80E125-D7E5-456E-8DC0-180B07916F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6525" y="45450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9" name="Line 16">
            <a:extLst>
              <a:ext uri="{FF2B5EF4-FFF2-40B4-BE49-F238E27FC236}">
                <a16:creationId xmlns:a16="http://schemas.microsoft.com/office/drawing/2014/main" id="{2F2D57F6-A916-4645-AE77-50446D5A8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88" y="447833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0" name="Line 17">
            <a:extLst>
              <a:ext uri="{FF2B5EF4-FFF2-40B4-BE49-F238E27FC236}">
                <a16:creationId xmlns:a16="http://schemas.microsoft.com/office/drawing/2014/main" id="{31A1B0B0-1C8D-42A4-AE55-F5D049AC42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8588" y="441325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1" name="Line 18">
            <a:extLst>
              <a:ext uri="{FF2B5EF4-FFF2-40B4-BE49-F238E27FC236}">
                <a16:creationId xmlns:a16="http://schemas.microsoft.com/office/drawing/2014/main" id="{419903B5-C1FE-471D-AE41-4968C1FB05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88" y="434022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2" name="Line 19">
            <a:extLst>
              <a:ext uri="{FF2B5EF4-FFF2-40B4-BE49-F238E27FC236}">
                <a16:creationId xmlns:a16="http://schemas.microsoft.com/office/drawing/2014/main" id="{A408B37F-F79B-4B00-8A8C-23029210D7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1763" y="427196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3" name="Line 20">
            <a:extLst>
              <a:ext uri="{FF2B5EF4-FFF2-40B4-BE49-F238E27FC236}">
                <a16:creationId xmlns:a16="http://schemas.microsoft.com/office/drawing/2014/main" id="{2EE24E71-93EB-4534-8AB3-89918B84F93D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6050" y="420370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4" name="Line 21">
            <a:extLst>
              <a:ext uri="{FF2B5EF4-FFF2-40B4-BE49-F238E27FC236}">
                <a16:creationId xmlns:a16="http://schemas.microsoft.com/office/drawing/2014/main" id="{EF10BC70-5578-45CF-8662-F7FC23A770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88" y="41259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5" name="Line 22">
            <a:extLst>
              <a:ext uri="{FF2B5EF4-FFF2-40B4-BE49-F238E27FC236}">
                <a16:creationId xmlns:a16="http://schemas.microsoft.com/office/drawing/2014/main" id="{82C19EDD-BC61-463D-8FC7-7D3E5977C8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6050" y="405288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6" name="Line 23">
            <a:extLst>
              <a:ext uri="{FF2B5EF4-FFF2-40B4-BE49-F238E27FC236}">
                <a16:creationId xmlns:a16="http://schemas.microsoft.com/office/drawing/2014/main" id="{7C59176A-021B-47B2-9843-29CA5CB9F8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6050" y="398462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7" name="Line 24">
            <a:extLst>
              <a:ext uri="{FF2B5EF4-FFF2-40B4-BE49-F238E27FC236}">
                <a16:creationId xmlns:a16="http://schemas.microsoft.com/office/drawing/2014/main" id="{02A87986-58B2-423D-945F-EBB4A312A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88" y="391636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8" name="Line 25">
            <a:extLst>
              <a:ext uri="{FF2B5EF4-FFF2-40B4-BE49-F238E27FC236}">
                <a16:creationId xmlns:a16="http://schemas.microsoft.com/office/drawing/2014/main" id="{60B3B104-508D-44CD-A682-C3A3F9F1B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6050" y="385286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9" name="Line 26">
            <a:extLst>
              <a:ext uri="{FF2B5EF4-FFF2-40B4-BE49-F238E27FC236}">
                <a16:creationId xmlns:a16="http://schemas.microsoft.com/office/drawing/2014/main" id="{14346844-9584-462A-A4E5-E517ADEAAB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88" y="377983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0" name="Line 27">
            <a:extLst>
              <a:ext uri="{FF2B5EF4-FFF2-40B4-BE49-F238E27FC236}">
                <a16:creationId xmlns:a16="http://schemas.microsoft.com/office/drawing/2014/main" id="{05905606-698F-48FF-8DF8-DD0250966ADD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1763" y="371157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1" name="Line 28">
            <a:extLst>
              <a:ext uri="{FF2B5EF4-FFF2-40B4-BE49-F238E27FC236}">
                <a16:creationId xmlns:a16="http://schemas.microsoft.com/office/drawing/2014/main" id="{D7A2F9BA-4B9C-4926-9FC9-C036AE79D55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6525" y="36433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2" name="Line 29">
            <a:extLst>
              <a:ext uri="{FF2B5EF4-FFF2-40B4-BE49-F238E27FC236}">
                <a16:creationId xmlns:a16="http://schemas.microsoft.com/office/drawing/2014/main" id="{6475842F-C7DC-4B11-B142-5C7695A42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8588" y="357663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3" name="Line 30">
            <a:extLst>
              <a:ext uri="{FF2B5EF4-FFF2-40B4-BE49-F238E27FC236}">
                <a16:creationId xmlns:a16="http://schemas.microsoft.com/office/drawing/2014/main" id="{081B10C6-8CC7-4B01-94B2-26FCB1E56CA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88" y="349567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4" name="Line 31">
            <a:extLst>
              <a:ext uri="{FF2B5EF4-FFF2-40B4-BE49-F238E27FC236}">
                <a16:creationId xmlns:a16="http://schemas.microsoft.com/office/drawing/2014/main" id="{787C8CCC-55E6-4688-A345-51CE298319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88" y="34274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5" name="Line 32">
            <a:extLst>
              <a:ext uri="{FF2B5EF4-FFF2-40B4-BE49-F238E27FC236}">
                <a16:creationId xmlns:a16="http://schemas.microsoft.com/office/drawing/2014/main" id="{F3555FE9-216F-44B1-B0C9-6D2A8CB405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6050" y="336073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6" name="Line 33">
            <a:extLst>
              <a:ext uri="{FF2B5EF4-FFF2-40B4-BE49-F238E27FC236}">
                <a16:creationId xmlns:a16="http://schemas.microsoft.com/office/drawing/2014/main" id="{826AD87B-FB08-497A-AF19-8B92978BEC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3350" y="329565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7" name="Line 34">
            <a:extLst>
              <a:ext uri="{FF2B5EF4-FFF2-40B4-BE49-F238E27FC236}">
                <a16:creationId xmlns:a16="http://schemas.microsoft.com/office/drawing/2014/main" id="{2C6CAB94-6464-467D-A23C-FBAF73D242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8113" y="322103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8" name="Line 35">
            <a:extLst>
              <a:ext uri="{FF2B5EF4-FFF2-40B4-BE49-F238E27FC236}">
                <a16:creationId xmlns:a16="http://schemas.microsoft.com/office/drawing/2014/main" id="{7C779CFB-7B7F-4E03-A430-A1BA47EE58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6525" y="315436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9" name="Line 36">
            <a:extLst>
              <a:ext uri="{FF2B5EF4-FFF2-40B4-BE49-F238E27FC236}">
                <a16:creationId xmlns:a16="http://schemas.microsoft.com/office/drawing/2014/main" id="{83796153-E892-47FB-BD8C-69B4747F41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88" y="308610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0" name="Line 37">
            <a:extLst>
              <a:ext uri="{FF2B5EF4-FFF2-40B4-BE49-F238E27FC236}">
                <a16:creationId xmlns:a16="http://schemas.microsoft.com/office/drawing/2014/main" id="{B7BDD891-0772-4091-8193-55BAF51E1F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6525" y="302736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1" name="Line 38">
            <a:extLst>
              <a:ext uri="{FF2B5EF4-FFF2-40B4-BE49-F238E27FC236}">
                <a16:creationId xmlns:a16="http://schemas.microsoft.com/office/drawing/2014/main" id="{E7430DBC-F741-4333-82F3-F18F1871C0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6525" y="296068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2" name="Line 39">
            <a:extLst>
              <a:ext uri="{FF2B5EF4-FFF2-40B4-BE49-F238E27FC236}">
                <a16:creationId xmlns:a16="http://schemas.microsoft.com/office/drawing/2014/main" id="{851417E0-0C17-4EF4-B83E-BE4E373A91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88" y="2892425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3" name="Line 40">
            <a:extLst>
              <a:ext uri="{FF2B5EF4-FFF2-40B4-BE49-F238E27FC236}">
                <a16:creationId xmlns:a16="http://schemas.microsoft.com/office/drawing/2014/main" id="{A371CADB-E3C5-421A-805B-48C4A2649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8588" y="282733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4" name="Line 41">
            <a:extLst>
              <a:ext uri="{FF2B5EF4-FFF2-40B4-BE49-F238E27FC236}">
                <a16:creationId xmlns:a16="http://schemas.microsoft.com/office/drawing/2014/main" id="{869F699F-1E74-46C0-8BD8-373C4D6F047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1288" y="2754313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5" name="Line 42">
            <a:extLst>
              <a:ext uri="{FF2B5EF4-FFF2-40B4-BE49-F238E27FC236}">
                <a16:creationId xmlns:a16="http://schemas.microsoft.com/office/drawing/2014/main" id="{92C41A60-6CC2-49BC-83A2-1B7605238E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1763" y="2686050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6" name="Line 43">
            <a:extLst>
              <a:ext uri="{FF2B5EF4-FFF2-40B4-BE49-F238E27FC236}">
                <a16:creationId xmlns:a16="http://schemas.microsoft.com/office/drawing/2014/main" id="{EC0B13BF-97E5-4E48-94CE-56370BC367DD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6050" y="2617788"/>
            <a:ext cx="38100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7" name="Line 44">
            <a:extLst>
              <a:ext uri="{FF2B5EF4-FFF2-40B4-BE49-F238E27FC236}">
                <a16:creationId xmlns:a16="http://schemas.microsoft.com/office/drawing/2014/main" id="{EFD8E1A2-D91E-4C9A-A9AA-6D7F4D5810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78125" y="25352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8" name="Line 45">
            <a:extLst>
              <a:ext uri="{FF2B5EF4-FFF2-40B4-BE49-F238E27FC236}">
                <a16:creationId xmlns:a16="http://schemas.microsoft.com/office/drawing/2014/main" id="{2DD689AE-CA91-4413-A16E-4660CDC5CF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74963" y="2538413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9" name="Line 46">
            <a:extLst>
              <a:ext uri="{FF2B5EF4-FFF2-40B4-BE49-F238E27FC236}">
                <a16:creationId xmlns:a16="http://schemas.microsoft.com/office/drawing/2014/main" id="{CA2EF614-F32B-4BB4-B732-8629F4F43A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6563" y="25320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60" name="Line 47">
            <a:extLst>
              <a:ext uri="{FF2B5EF4-FFF2-40B4-BE49-F238E27FC236}">
                <a16:creationId xmlns:a16="http://schemas.microsoft.com/office/drawing/2014/main" id="{8D615CFF-35AB-486A-AFBD-709A1BE0C0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65463" y="25352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61" name="Line 48">
            <a:extLst>
              <a:ext uri="{FF2B5EF4-FFF2-40B4-BE49-F238E27FC236}">
                <a16:creationId xmlns:a16="http://schemas.microsoft.com/office/drawing/2014/main" id="{4A6BA820-C9BD-4613-B040-5942FE9F9D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52775" y="2538413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62" name="Line 49">
            <a:extLst>
              <a:ext uri="{FF2B5EF4-FFF2-40B4-BE49-F238E27FC236}">
                <a16:creationId xmlns:a16="http://schemas.microsoft.com/office/drawing/2014/main" id="{39FDD65B-AF15-4FEF-AB1C-88CA6C1F36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49613" y="254158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63" name="Line 50">
            <a:extLst>
              <a:ext uri="{FF2B5EF4-FFF2-40B4-BE49-F238E27FC236}">
                <a16:creationId xmlns:a16="http://schemas.microsoft.com/office/drawing/2014/main" id="{E2C9F1F2-E44F-4716-A178-DF866C7A89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1213" y="25352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64" name="Line 51">
            <a:extLst>
              <a:ext uri="{FF2B5EF4-FFF2-40B4-BE49-F238E27FC236}">
                <a16:creationId xmlns:a16="http://schemas.microsoft.com/office/drawing/2014/main" id="{33522B93-A357-4DF7-AA3D-2FFFF2F48E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0113" y="2538413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65" name="Line 52">
            <a:extLst>
              <a:ext uri="{FF2B5EF4-FFF2-40B4-BE49-F238E27FC236}">
                <a16:creationId xmlns:a16="http://schemas.microsoft.com/office/drawing/2014/main" id="{73C1C935-5883-4E82-A781-B729B7493D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30600" y="25320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66" name="Line 53">
            <a:extLst>
              <a:ext uri="{FF2B5EF4-FFF2-40B4-BE49-F238E27FC236}">
                <a16:creationId xmlns:a16="http://schemas.microsoft.com/office/drawing/2014/main" id="{B0E777AB-D179-45A3-B80D-5C36CC9FDC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27438" y="25352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67" name="Line 54">
            <a:extLst>
              <a:ext uri="{FF2B5EF4-FFF2-40B4-BE49-F238E27FC236}">
                <a16:creationId xmlns:a16="http://schemas.microsoft.com/office/drawing/2014/main" id="{CC80F247-998B-4C81-B8D9-F78AE4A05B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29038" y="2527300"/>
            <a:ext cx="0" cy="279241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68" name="Line 55">
            <a:extLst>
              <a:ext uri="{FF2B5EF4-FFF2-40B4-BE49-F238E27FC236}">
                <a16:creationId xmlns:a16="http://schemas.microsoft.com/office/drawing/2014/main" id="{2342FB7B-531A-465A-A260-D4D54A506D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7938" y="25320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69" name="Line 56">
            <a:extLst>
              <a:ext uri="{FF2B5EF4-FFF2-40B4-BE49-F238E27FC236}">
                <a16:creationId xmlns:a16="http://schemas.microsoft.com/office/drawing/2014/main" id="{803291FB-99DD-447F-A3D6-F5929C3FCA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05250" y="25352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70" name="Line 57">
            <a:extLst>
              <a:ext uri="{FF2B5EF4-FFF2-40B4-BE49-F238E27FC236}">
                <a16:creationId xmlns:a16="http://schemas.microsoft.com/office/drawing/2014/main" id="{FD56BC49-DCDE-488C-88F7-C5C0A46FAD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02088" y="2538413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71" name="Line 58">
            <a:extLst>
              <a:ext uri="{FF2B5EF4-FFF2-40B4-BE49-F238E27FC236}">
                <a16:creationId xmlns:a16="http://schemas.microsoft.com/office/drawing/2014/main" id="{E80AB81F-33BE-4367-A0BD-5F3A47A77C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03688" y="25320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72" name="Line 59">
            <a:extLst>
              <a:ext uri="{FF2B5EF4-FFF2-40B4-BE49-F238E27FC236}">
                <a16:creationId xmlns:a16="http://schemas.microsoft.com/office/drawing/2014/main" id="{F48EE19A-CBDE-40AA-9D4F-FD5CBF1E31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2588" y="25352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73" name="Line 60">
            <a:extLst>
              <a:ext uri="{FF2B5EF4-FFF2-40B4-BE49-F238E27FC236}">
                <a16:creationId xmlns:a16="http://schemas.microsoft.com/office/drawing/2014/main" id="{4C998479-A72B-408C-A3A9-697DEA86F0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97363" y="25320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74" name="Line 61">
            <a:extLst>
              <a:ext uri="{FF2B5EF4-FFF2-40B4-BE49-F238E27FC236}">
                <a16:creationId xmlns:a16="http://schemas.microsoft.com/office/drawing/2014/main" id="{2ACE53D1-B2E9-47EC-ACC9-8A7E45CA32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94200" y="25352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75" name="Line 62">
            <a:extLst>
              <a:ext uri="{FF2B5EF4-FFF2-40B4-BE49-F238E27FC236}">
                <a16:creationId xmlns:a16="http://schemas.microsoft.com/office/drawing/2014/main" id="{93AEAA05-BB87-4301-9785-D9A6962261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2527300"/>
            <a:ext cx="0" cy="279241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76" name="Line 63">
            <a:extLst>
              <a:ext uri="{FF2B5EF4-FFF2-40B4-BE49-F238E27FC236}">
                <a16:creationId xmlns:a16="http://schemas.microsoft.com/office/drawing/2014/main" id="{E6757874-A719-4D82-8BCC-8E91D0826D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84700" y="25320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77" name="Line 64">
            <a:extLst>
              <a:ext uri="{FF2B5EF4-FFF2-40B4-BE49-F238E27FC236}">
                <a16:creationId xmlns:a16="http://schemas.microsoft.com/office/drawing/2014/main" id="{6DA4BD2A-4271-4CDE-87F4-5D31EE343E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72013" y="25352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78" name="Line 65">
            <a:extLst>
              <a:ext uri="{FF2B5EF4-FFF2-40B4-BE49-F238E27FC236}">
                <a16:creationId xmlns:a16="http://schemas.microsoft.com/office/drawing/2014/main" id="{21F6A3A7-6BE9-454D-B17A-CDF2473212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68850" y="2538413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79" name="Line 66">
            <a:extLst>
              <a:ext uri="{FF2B5EF4-FFF2-40B4-BE49-F238E27FC236}">
                <a16:creationId xmlns:a16="http://schemas.microsoft.com/office/drawing/2014/main" id="{748F741B-A300-4821-B1EF-9D57C5984C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0450" y="25320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80" name="Line 67">
            <a:extLst>
              <a:ext uri="{FF2B5EF4-FFF2-40B4-BE49-F238E27FC236}">
                <a16:creationId xmlns:a16="http://schemas.microsoft.com/office/drawing/2014/main" id="{F373EE88-41E1-45E7-88F5-1F3EC73DDE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9350" y="25352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81" name="Line 68">
            <a:extLst>
              <a:ext uri="{FF2B5EF4-FFF2-40B4-BE49-F238E27FC236}">
                <a16:creationId xmlns:a16="http://schemas.microsoft.com/office/drawing/2014/main" id="{72A11C39-8DEB-41E4-92B7-901E12C01D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49838" y="2527300"/>
            <a:ext cx="0" cy="279241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82" name="Line 69">
            <a:extLst>
              <a:ext uri="{FF2B5EF4-FFF2-40B4-BE49-F238E27FC236}">
                <a16:creationId xmlns:a16="http://schemas.microsoft.com/office/drawing/2014/main" id="{D3846165-630A-474C-B343-2D1EC160B5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6675" y="25320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83" name="Line 70">
            <a:extLst>
              <a:ext uri="{FF2B5EF4-FFF2-40B4-BE49-F238E27FC236}">
                <a16:creationId xmlns:a16="http://schemas.microsoft.com/office/drawing/2014/main" id="{167415A8-6D7F-405D-9407-A21FF91900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8275" y="2524125"/>
            <a:ext cx="0" cy="279241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84" name="Line 71">
            <a:extLst>
              <a:ext uri="{FF2B5EF4-FFF2-40B4-BE49-F238E27FC236}">
                <a16:creationId xmlns:a16="http://schemas.microsoft.com/office/drawing/2014/main" id="{30DC9098-5C94-4A14-B190-7214A22657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7175" y="2527300"/>
            <a:ext cx="0" cy="279241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85" name="Line 72">
            <a:extLst>
              <a:ext uri="{FF2B5EF4-FFF2-40B4-BE49-F238E27FC236}">
                <a16:creationId xmlns:a16="http://schemas.microsoft.com/office/drawing/2014/main" id="{39A41FA1-AC20-4E60-8448-527A74B0CA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4488" y="25320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86" name="Line 73">
            <a:extLst>
              <a:ext uri="{FF2B5EF4-FFF2-40B4-BE49-F238E27FC236}">
                <a16:creationId xmlns:a16="http://schemas.microsoft.com/office/drawing/2014/main" id="{71875362-E099-44AC-A589-6D0E2F26FB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21325" y="25352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87" name="Line 74">
            <a:extLst>
              <a:ext uri="{FF2B5EF4-FFF2-40B4-BE49-F238E27FC236}">
                <a16:creationId xmlns:a16="http://schemas.microsoft.com/office/drawing/2014/main" id="{F9CCFA5A-6421-4787-81E5-FA3A447FE7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22925" y="2527300"/>
            <a:ext cx="0" cy="279241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88" name="Line 75">
            <a:extLst>
              <a:ext uri="{FF2B5EF4-FFF2-40B4-BE49-F238E27FC236}">
                <a16:creationId xmlns:a16="http://schemas.microsoft.com/office/drawing/2014/main" id="{3F3DC38A-1317-4740-BC14-BEF30C079D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1825" y="25320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89" name="Line 76">
            <a:extLst>
              <a:ext uri="{FF2B5EF4-FFF2-40B4-BE49-F238E27FC236}">
                <a16:creationId xmlns:a16="http://schemas.microsoft.com/office/drawing/2014/main" id="{8AC5AC2C-EC85-4C32-BEB1-984BF2472D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07075" y="2527300"/>
            <a:ext cx="0" cy="2792413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90" name="Line 77">
            <a:extLst>
              <a:ext uri="{FF2B5EF4-FFF2-40B4-BE49-F238E27FC236}">
                <a16:creationId xmlns:a16="http://schemas.microsoft.com/office/drawing/2014/main" id="{965743C7-E2F7-4CDD-ADE3-5838C9F235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95975" y="25320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91" name="Line 78">
            <a:extLst>
              <a:ext uri="{FF2B5EF4-FFF2-40B4-BE49-F238E27FC236}">
                <a16:creationId xmlns:a16="http://schemas.microsoft.com/office/drawing/2014/main" id="{8EBCAF9C-7B70-4320-B4E3-D2C18CFF22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3288" y="25352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92" name="Line 79">
            <a:extLst>
              <a:ext uri="{FF2B5EF4-FFF2-40B4-BE49-F238E27FC236}">
                <a16:creationId xmlns:a16="http://schemas.microsoft.com/office/drawing/2014/main" id="{40E8826F-E3C8-4205-B6E3-830911923C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80125" y="2538413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93" name="Line 80">
            <a:extLst>
              <a:ext uri="{FF2B5EF4-FFF2-40B4-BE49-F238E27FC236}">
                <a16:creationId xmlns:a16="http://schemas.microsoft.com/office/drawing/2014/main" id="{356D1DBA-3A3D-43A2-A659-03823892FF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81725" y="25320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94" name="Line 81">
            <a:extLst>
              <a:ext uri="{FF2B5EF4-FFF2-40B4-BE49-F238E27FC236}">
                <a16:creationId xmlns:a16="http://schemas.microsoft.com/office/drawing/2014/main" id="{01F9FDE6-D1C3-43A4-8980-E9EAF85669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70625" y="2535238"/>
            <a:ext cx="0" cy="27924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95" name="Line 82">
            <a:extLst>
              <a:ext uri="{FF2B5EF4-FFF2-40B4-BE49-F238E27FC236}">
                <a16:creationId xmlns:a16="http://schemas.microsoft.com/office/drawing/2014/main" id="{2428C6E5-D48D-4816-8D89-55F3FC877A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76988" y="2532063"/>
            <a:ext cx="0" cy="27908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75" name="Freeform 83">
            <a:extLst>
              <a:ext uri="{FF2B5EF4-FFF2-40B4-BE49-F238E27FC236}">
                <a16:creationId xmlns:a16="http://schemas.microsoft.com/office/drawing/2014/main" id="{DFEB8B5F-A037-4233-8058-C7F7DB9E9A5E}"/>
              </a:ext>
            </a:extLst>
          </p:cNvPr>
          <p:cNvSpPr>
            <a:spLocks/>
          </p:cNvSpPr>
          <p:nvPr/>
        </p:nvSpPr>
        <p:spPr bwMode="auto">
          <a:xfrm flipH="1">
            <a:off x="3733800" y="2571750"/>
            <a:ext cx="2743200" cy="2114550"/>
          </a:xfrm>
          <a:custGeom>
            <a:avLst/>
            <a:gdLst>
              <a:gd name="T0" fmla="*/ 0 w 2333"/>
              <a:gd name="T1" fmla="*/ 2147483646 h 2275"/>
              <a:gd name="T2" fmla="*/ 2147483646 w 2333"/>
              <a:gd name="T3" fmla="*/ 2147483646 h 2275"/>
              <a:gd name="T4" fmla="*/ 2147483646 w 2333"/>
              <a:gd name="T5" fmla="*/ 2147483646 h 2275"/>
              <a:gd name="T6" fmla="*/ 2147483646 w 2333"/>
              <a:gd name="T7" fmla="*/ 2147483646 h 2275"/>
              <a:gd name="T8" fmla="*/ 2147483646 w 2333"/>
              <a:gd name="T9" fmla="*/ 2147483646 h 2275"/>
              <a:gd name="T10" fmla="*/ 2147483646 w 2333"/>
              <a:gd name="T11" fmla="*/ 2147483646 h 2275"/>
              <a:gd name="T12" fmla="*/ 2147483646 w 2333"/>
              <a:gd name="T13" fmla="*/ 2147483646 h 2275"/>
              <a:gd name="T14" fmla="*/ 2147483646 w 2333"/>
              <a:gd name="T15" fmla="*/ 2147483646 h 2275"/>
              <a:gd name="T16" fmla="*/ 2147483646 w 2333"/>
              <a:gd name="T17" fmla="*/ 2147483646 h 2275"/>
              <a:gd name="T18" fmla="*/ 2147483646 w 2333"/>
              <a:gd name="T19" fmla="*/ 2147483646 h 2275"/>
              <a:gd name="T20" fmla="*/ 2147483646 w 2333"/>
              <a:gd name="T21" fmla="*/ 2147483646 h 2275"/>
              <a:gd name="T22" fmla="*/ 2147483646 w 2333"/>
              <a:gd name="T23" fmla="*/ 2147483646 h 2275"/>
              <a:gd name="T24" fmla="*/ 2147483646 w 2333"/>
              <a:gd name="T25" fmla="*/ 2147483646 h 2275"/>
              <a:gd name="T26" fmla="*/ 2147483646 w 2333"/>
              <a:gd name="T27" fmla="*/ 2147483646 h 2275"/>
              <a:gd name="T28" fmla="*/ 2147483646 w 2333"/>
              <a:gd name="T29" fmla="*/ 2147483646 h 2275"/>
              <a:gd name="T30" fmla="*/ 2147483646 w 2333"/>
              <a:gd name="T31" fmla="*/ 2147483646 h 2275"/>
              <a:gd name="T32" fmla="*/ 2147483646 w 2333"/>
              <a:gd name="T33" fmla="*/ 2147483646 h 2275"/>
              <a:gd name="T34" fmla="*/ 2147483646 w 2333"/>
              <a:gd name="T35" fmla="*/ 2147483646 h 2275"/>
              <a:gd name="T36" fmla="*/ 2147483646 w 2333"/>
              <a:gd name="T37" fmla="*/ 2147483646 h 2275"/>
              <a:gd name="T38" fmla="*/ 2147483646 w 2333"/>
              <a:gd name="T39" fmla="*/ 0 h 227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33"/>
              <a:gd name="T61" fmla="*/ 0 h 2275"/>
              <a:gd name="T62" fmla="*/ 2333 w 2333"/>
              <a:gd name="T63" fmla="*/ 2275 h 227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33" h="2275">
                <a:moveTo>
                  <a:pt x="0" y="2275"/>
                </a:moveTo>
                <a:lnTo>
                  <a:pt x="52" y="2211"/>
                </a:lnTo>
                <a:lnTo>
                  <a:pt x="116" y="2153"/>
                </a:lnTo>
                <a:lnTo>
                  <a:pt x="122" y="2089"/>
                </a:lnTo>
                <a:lnTo>
                  <a:pt x="180" y="2042"/>
                </a:lnTo>
                <a:lnTo>
                  <a:pt x="425" y="1803"/>
                </a:lnTo>
                <a:lnTo>
                  <a:pt x="588" y="1803"/>
                </a:lnTo>
                <a:lnTo>
                  <a:pt x="774" y="1629"/>
                </a:lnTo>
                <a:lnTo>
                  <a:pt x="774" y="1571"/>
                </a:lnTo>
                <a:lnTo>
                  <a:pt x="1076" y="1274"/>
                </a:lnTo>
                <a:lnTo>
                  <a:pt x="1076" y="1210"/>
                </a:lnTo>
                <a:lnTo>
                  <a:pt x="1489" y="809"/>
                </a:lnTo>
                <a:lnTo>
                  <a:pt x="1792" y="809"/>
                </a:lnTo>
                <a:lnTo>
                  <a:pt x="1966" y="640"/>
                </a:lnTo>
                <a:lnTo>
                  <a:pt x="1966" y="570"/>
                </a:lnTo>
                <a:lnTo>
                  <a:pt x="2077" y="454"/>
                </a:lnTo>
                <a:lnTo>
                  <a:pt x="2077" y="355"/>
                </a:lnTo>
                <a:lnTo>
                  <a:pt x="2263" y="180"/>
                </a:lnTo>
                <a:lnTo>
                  <a:pt x="2263" y="75"/>
                </a:lnTo>
                <a:lnTo>
                  <a:pt x="2333" y="0"/>
                </a:lnTo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97" name="Text Box 84">
            <a:extLst>
              <a:ext uri="{FF2B5EF4-FFF2-40B4-BE49-F238E27FC236}">
                <a16:creationId xmlns:a16="http://schemas.microsoft.com/office/drawing/2014/main" id="{B950E3F0-9EC0-44C4-911D-BDEE224AB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133600"/>
            <a:ext cx="3970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solidFill>
                  <a:srgbClr val="009900"/>
                </a:solidFill>
                <a:latin typeface="Arial Unicode MS" panose="020B0604020202020204" pitchFamily="34" charset="-128"/>
              </a:rPr>
              <a:t>x</a:t>
            </a:r>
            <a:r>
              <a:rPr lang="en-US" altLang="en-US" sz="2000" baseline="-25000">
                <a:solidFill>
                  <a:srgbClr val="009900"/>
                </a:solidFill>
                <a:latin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9900"/>
                </a:solidFill>
                <a:latin typeface="Arial Unicode MS" panose="020B0604020202020204" pitchFamily="34" charset="-128"/>
              </a:rPr>
              <a:t> ………………………………  x</a:t>
            </a:r>
            <a:r>
              <a:rPr lang="en-US" altLang="en-US" sz="2000" baseline="-25000">
                <a:solidFill>
                  <a:srgbClr val="009900"/>
                </a:solidFill>
                <a:latin typeface="Arial Unicode MS" panose="020B0604020202020204" pitchFamily="34" charset="-128"/>
              </a:rPr>
              <a:t>M</a:t>
            </a:r>
            <a:endParaRPr lang="en-US" altLang="en-US" sz="2000">
              <a:solidFill>
                <a:srgbClr val="00990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1398" name="Text Box 85">
            <a:extLst>
              <a:ext uri="{FF2B5EF4-FFF2-40B4-BE49-F238E27FC236}">
                <a16:creationId xmlns:a16="http://schemas.microsoft.com/office/drawing/2014/main" id="{795207F3-AA5C-4C2C-AA10-6F20A26BDC09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862806" y="3736182"/>
            <a:ext cx="29384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solidFill>
                  <a:srgbClr val="009900"/>
                </a:solidFill>
                <a:latin typeface="Arial Unicode MS" panose="020B0604020202020204" pitchFamily="34" charset="-128"/>
              </a:rPr>
              <a:t>y</a:t>
            </a:r>
            <a:r>
              <a:rPr lang="en-US" altLang="en-US" sz="2000" baseline="-25000">
                <a:solidFill>
                  <a:srgbClr val="009900"/>
                </a:solidFill>
                <a:latin typeface="Arial Unicode MS" panose="020B0604020202020204" pitchFamily="34" charset="-128"/>
              </a:rPr>
              <a:t>1</a:t>
            </a:r>
            <a:r>
              <a:rPr lang="en-US" altLang="en-US" sz="2000">
                <a:solidFill>
                  <a:srgbClr val="009900"/>
                </a:solidFill>
                <a:latin typeface="Arial Unicode MS" panose="020B0604020202020204" pitchFamily="34" charset="-128"/>
              </a:rPr>
              <a:t> ……………………  y</a:t>
            </a:r>
            <a:r>
              <a:rPr lang="en-US" altLang="en-US" sz="2000" baseline="-25000">
                <a:solidFill>
                  <a:srgbClr val="009900"/>
                </a:solidFill>
                <a:latin typeface="Arial Unicode MS" panose="020B0604020202020204" pitchFamily="34" charset="-128"/>
              </a:rPr>
              <a:t>N</a:t>
            </a:r>
            <a:endParaRPr lang="en-US" altLang="en-US" sz="2000">
              <a:solidFill>
                <a:srgbClr val="00990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59478" name="AutoShape 86">
            <a:extLst>
              <a:ext uri="{FF2B5EF4-FFF2-40B4-BE49-F238E27FC236}">
                <a16:creationId xmlns:a16="http://schemas.microsoft.com/office/drawing/2014/main" id="{E4889828-9424-48EB-A287-98BA886DA28A}"/>
              </a:ext>
            </a:extLst>
          </p:cNvPr>
          <p:cNvSpPr>
            <a:spLocks/>
          </p:cNvSpPr>
          <p:nvPr/>
        </p:nvSpPr>
        <p:spPr bwMode="auto">
          <a:xfrm>
            <a:off x="8610600" y="4800600"/>
            <a:ext cx="152400" cy="838200"/>
          </a:xfrm>
          <a:prstGeom prst="leftBrace">
            <a:avLst>
              <a:gd name="adj1" fmla="val 50009"/>
              <a:gd name="adj2" fmla="val 50000"/>
            </a:avLst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endParaRPr lang="en-US" altLang="en-US" sz="24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78" grpId="0" animBg="1"/>
      <p:bldP spid="59478" grpId="1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0B0AC-1D22-4845-9FA5-1DA307E05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950" y="20638"/>
            <a:ext cx="7467600" cy="7429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The Local Alignment Problem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7183BB6E-5EDA-44C2-89FE-AE9521C588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/>
              <a:t>Given two strings 	x = x</a:t>
            </a:r>
            <a:r>
              <a:rPr lang="en-US" altLang="en-US" baseline="-25000"/>
              <a:t>1</a:t>
            </a:r>
            <a:r>
              <a:rPr lang="en-US" altLang="en-US"/>
              <a:t>……x</a:t>
            </a:r>
            <a:r>
              <a:rPr lang="en-US" altLang="en-US" baseline="-25000"/>
              <a:t>M</a:t>
            </a:r>
            <a:r>
              <a:rPr lang="en-US" altLang="en-US"/>
              <a:t>,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/>
              <a:t>					y = y</a:t>
            </a:r>
            <a:r>
              <a:rPr lang="en-US" altLang="en-US" baseline="-25000"/>
              <a:t>1</a:t>
            </a:r>
            <a:r>
              <a:rPr lang="en-US" altLang="en-US"/>
              <a:t>……y</a:t>
            </a:r>
            <a:r>
              <a:rPr lang="en-US" altLang="en-US" baseline="-25000"/>
              <a:t>N</a:t>
            </a:r>
            <a:endParaRPr lang="en-US" altLang="en-US"/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/>
              <a:t>Find substrings x</a:t>
            </a:r>
            <a:r>
              <a:rPr lang="ja-JP" altLang="en-US"/>
              <a:t>’</a:t>
            </a:r>
            <a:r>
              <a:rPr lang="en-US" altLang="ja-JP"/>
              <a:t>, y</a:t>
            </a:r>
            <a:r>
              <a:rPr lang="ja-JP" altLang="en-US"/>
              <a:t>’</a:t>
            </a:r>
            <a:r>
              <a:rPr lang="en-US" altLang="ja-JP"/>
              <a:t> whose similarity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/>
              <a:t>	(optimal global alignment value)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/>
              <a:t>	is maximum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/>
              <a:t>		x = aaaacccccggggtta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en-US"/>
              <a:t>		y = ttcccgggaaccaacc</a:t>
            </a:r>
          </a:p>
        </p:txBody>
      </p:sp>
      <p:sp>
        <p:nvSpPr>
          <p:cNvPr id="143364" name="Footer Placeholder 3">
            <a:extLst>
              <a:ext uri="{FF2B5EF4-FFF2-40B4-BE49-F238E27FC236}">
                <a16:creationId xmlns:a16="http://schemas.microsoft.com/office/drawing/2014/main" id="{2280B192-0D1E-483F-BE9F-47195CB601EF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6591300"/>
            <a:ext cx="28956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>
                <a:latin typeface="Tahoma" panose="020B0604030504040204" pitchFamily="34" charset="0"/>
              </a:rPr>
              <a:t>Slide from Serafim Batzoglou</a:t>
            </a:r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8BBD210C-D123-48B6-8CFE-048BDBCD7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648200"/>
            <a:ext cx="838200" cy="342900"/>
          </a:xfrm>
          <a:prstGeom prst="rect">
            <a:avLst/>
          </a:prstGeom>
          <a:solidFill>
            <a:srgbClr val="F6FFE3">
              <a:alpha val="30196"/>
            </a:srgbClr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65644DFA-A6EF-48B2-B4B2-0F2664FC8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105400"/>
            <a:ext cx="838200" cy="350838"/>
          </a:xfrm>
          <a:prstGeom prst="rect">
            <a:avLst/>
          </a:prstGeom>
          <a:solidFill>
            <a:srgbClr val="F6FFE3">
              <a:alpha val="30196"/>
            </a:srgbClr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sp>
        <p:nvSpPr>
          <p:cNvPr id="60424" name="Rectangle 8">
            <a:extLst>
              <a:ext uri="{FF2B5EF4-FFF2-40B4-BE49-F238E27FC236}">
                <a16:creationId xmlns:a16="http://schemas.microsoft.com/office/drawing/2014/main" id="{8D815149-08F4-4D6A-A5D6-994064B1E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600" y="3128963"/>
            <a:ext cx="2700338" cy="191452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sp>
        <p:nvSpPr>
          <p:cNvPr id="60425" name="Line 9">
            <a:extLst>
              <a:ext uri="{FF2B5EF4-FFF2-40B4-BE49-F238E27FC236}">
                <a16:creationId xmlns:a16="http://schemas.microsoft.com/office/drawing/2014/main" id="{319D2D42-9D3A-4353-BEFC-A058F6B1D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1600" y="498316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Line 10">
            <a:extLst>
              <a:ext uri="{FF2B5EF4-FFF2-40B4-BE49-F238E27FC236}">
                <a16:creationId xmlns:a16="http://schemas.microsoft.com/office/drawing/2014/main" id="{711AE3F0-81C0-4A9D-A8F4-BB9E4B964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493236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" name="Line 11">
            <a:extLst>
              <a:ext uri="{FF2B5EF4-FFF2-40B4-BE49-F238E27FC236}">
                <a16:creationId xmlns:a16="http://schemas.microsoft.com/office/drawing/2014/main" id="{8AEF9720-3BA2-4537-8EB2-27D66E950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488632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Line 12">
            <a:extLst>
              <a:ext uri="{FF2B5EF4-FFF2-40B4-BE49-F238E27FC236}">
                <a16:creationId xmlns:a16="http://schemas.microsoft.com/office/drawing/2014/main" id="{E8E0B96E-D501-4F15-A99C-4969163F473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1600" y="4840288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Line 13">
            <a:extLst>
              <a:ext uri="{FF2B5EF4-FFF2-40B4-BE49-F238E27FC236}">
                <a16:creationId xmlns:a16="http://schemas.microsoft.com/office/drawing/2014/main" id="{046E4CB7-DF99-4618-95DA-D61CD3E7411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479742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" name="Line 14">
            <a:extLst>
              <a:ext uri="{FF2B5EF4-FFF2-40B4-BE49-F238E27FC236}">
                <a16:creationId xmlns:a16="http://schemas.microsoft.com/office/drawing/2014/main" id="{92FBB817-CB5D-45BC-99A9-2317CF2306A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1600" y="4745038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1" name="Line 15">
            <a:extLst>
              <a:ext uri="{FF2B5EF4-FFF2-40B4-BE49-F238E27FC236}">
                <a16:creationId xmlns:a16="http://schemas.microsoft.com/office/drawing/2014/main" id="{F689E53D-3F13-432A-952B-A009AC45E0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15250" y="4699000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2" name="Line 16">
            <a:extLst>
              <a:ext uri="{FF2B5EF4-FFF2-40B4-BE49-F238E27FC236}">
                <a16:creationId xmlns:a16="http://schemas.microsoft.com/office/drawing/2014/main" id="{7F6A8969-E761-47A0-8511-22C5E97EA78A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465296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3" name="Line 17">
            <a:extLst>
              <a:ext uri="{FF2B5EF4-FFF2-40B4-BE49-F238E27FC236}">
                <a16:creationId xmlns:a16="http://schemas.microsoft.com/office/drawing/2014/main" id="{8A274EBF-E6D5-4987-8B15-52EB45D0264C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460216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4" name="Line 18">
            <a:extLst>
              <a:ext uri="{FF2B5EF4-FFF2-40B4-BE49-F238E27FC236}">
                <a16:creationId xmlns:a16="http://schemas.microsoft.com/office/drawing/2014/main" id="{B22B51E6-204C-4233-958C-D626E838E73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1600" y="455136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5" name="Line 19">
            <a:extLst>
              <a:ext uri="{FF2B5EF4-FFF2-40B4-BE49-F238E27FC236}">
                <a16:creationId xmlns:a16="http://schemas.microsoft.com/office/drawing/2014/main" id="{0377E070-486F-4AF1-B600-2D1589BCC33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1600" y="450691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6" name="Line 20">
            <a:extLst>
              <a:ext uri="{FF2B5EF4-FFF2-40B4-BE49-F238E27FC236}">
                <a16:creationId xmlns:a16="http://schemas.microsoft.com/office/drawing/2014/main" id="{D586D9EC-1A17-4753-81AE-D05CA2633D5A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4459288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7" name="Line 21">
            <a:extLst>
              <a:ext uri="{FF2B5EF4-FFF2-40B4-BE49-F238E27FC236}">
                <a16:creationId xmlns:a16="http://schemas.microsoft.com/office/drawing/2014/main" id="{7F918151-4763-41A0-8FC9-C075FF7F1A1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16838" y="4416425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8" name="Line 22">
            <a:extLst>
              <a:ext uri="{FF2B5EF4-FFF2-40B4-BE49-F238E27FC236}">
                <a16:creationId xmlns:a16="http://schemas.microsoft.com/office/drawing/2014/main" id="{AEB328BC-45FF-4637-A64A-F70CF278EF0C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4364038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9" name="Line 23">
            <a:extLst>
              <a:ext uri="{FF2B5EF4-FFF2-40B4-BE49-F238E27FC236}">
                <a16:creationId xmlns:a16="http://schemas.microsoft.com/office/drawing/2014/main" id="{7CFB31E8-9F4A-4C00-B606-A2FBC9E2A3E8}"/>
              </a:ext>
            </a:extLst>
          </p:cNvPr>
          <p:cNvSpPr>
            <a:spLocks noChangeShapeType="1"/>
          </p:cNvSpPr>
          <p:nvPr/>
        </p:nvSpPr>
        <p:spPr bwMode="auto">
          <a:xfrm>
            <a:off x="7718425" y="4318000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0" name="Line 24">
            <a:extLst>
              <a:ext uri="{FF2B5EF4-FFF2-40B4-BE49-F238E27FC236}">
                <a16:creationId xmlns:a16="http://schemas.microsoft.com/office/drawing/2014/main" id="{60328205-BC8B-4202-8144-E009BB903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9538" y="4271963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1" name="Line 25">
            <a:extLst>
              <a:ext uri="{FF2B5EF4-FFF2-40B4-BE49-F238E27FC236}">
                <a16:creationId xmlns:a16="http://schemas.microsoft.com/office/drawing/2014/main" id="{0CAB732C-DD23-4807-A33E-9ED2CB5FD8D3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421957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2" name="Line 26">
            <a:extLst>
              <a:ext uri="{FF2B5EF4-FFF2-40B4-BE49-F238E27FC236}">
                <a16:creationId xmlns:a16="http://schemas.microsoft.com/office/drawing/2014/main" id="{5C21F0B7-CECE-47CA-92C8-231942001D4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9538" y="4170363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3" name="Line 27">
            <a:extLst>
              <a:ext uri="{FF2B5EF4-FFF2-40B4-BE49-F238E27FC236}">
                <a16:creationId xmlns:a16="http://schemas.microsoft.com/office/drawing/2014/main" id="{5741D8A3-8BBF-4EEC-B895-0D27563085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9538" y="4122738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4" name="Line 28">
            <a:extLst>
              <a:ext uri="{FF2B5EF4-FFF2-40B4-BE49-F238E27FC236}">
                <a16:creationId xmlns:a16="http://schemas.microsoft.com/office/drawing/2014/main" id="{A1D7FDF7-B43E-4F2A-A594-144D51FC82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4076700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5" name="Line 29">
            <a:extLst>
              <a:ext uri="{FF2B5EF4-FFF2-40B4-BE49-F238E27FC236}">
                <a16:creationId xmlns:a16="http://schemas.microsoft.com/office/drawing/2014/main" id="{5EDD69E0-39A9-4366-BE91-9D5760A135E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9538" y="4032250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6" name="Line 30">
            <a:extLst>
              <a:ext uri="{FF2B5EF4-FFF2-40B4-BE49-F238E27FC236}">
                <a16:creationId xmlns:a16="http://schemas.microsoft.com/office/drawing/2014/main" id="{B6CE4994-685E-4B6D-8543-8CF9FD087230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3981450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7" name="Line 31">
            <a:extLst>
              <a:ext uri="{FF2B5EF4-FFF2-40B4-BE49-F238E27FC236}">
                <a16:creationId xmlns:a16="http://schemas.microsoft.com/office/drawing/2014/main" id="{7401AEEB-65F4-43E6-B563-E5AF2E1E6BE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18425" y="393541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8" name="Line 32">
            <a:extLst>
              <a:ext uri="{FF2B5EF4-FFF2-40B4-BE49-F238E27FC236}">
                <a16:creationId xmlns:a16="http://schemas.microsoft.com/office/drawing/2014/main" id="{D6FD031B-21E2-47DC-B509-8948256A7313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1600" y="3887788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9" name="Line 33">
            <a:extLst>
              <a:ext uri="{FF2B5EF4-FFF2-40B4-BE49-F238E27FC236}">
                <a16:creationId xmlns:a16="http://schemas.microsoft.com/office/drawing/2014/main" id="{C7190A46-5C24-4ADE-B31D-A87DD88D97FF}"/>
              </a:ext>
            </a:extLst>
          </p:cNvPr>
          <p:cNvSpPr>
            <a:spLocks noChangeShapeType="1"/>
          </p:cNvSpPr>
          <p:nvPr/>
        </p:nvSpPr>
        <p:spPr bwMode="auto">
          <a:xfrm>
            <a:off x="7716838" y="3843338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0" name="Line 34">
            <a:extLst>
              <a:ext uri="{FF2B5EF4-FFF2-40B4-BE49-F238E27FC236}">
                <a16:creationId xmlns:a16="http://schemas.microsoft.com/office/drawing/2014/main" id="{004348B1-E552-43F2-8B8F-BEE120FAF5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378936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1" name="Line 35">
            <a:extLst>
              <a:ext uri="{FF2B5EF4-FFF2-40B4-BE49-F238E27FC236}">
                <a16:creationId xmlns:a16="http://schemas.microsoft.com/office/drawing/2014/main" id="{BF1E826B-63BE-470B-B4D4-EDFEFD9EDE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3741738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2" name="Line 36">
            <a:extLst>
              <a:ext uri="{FF2B5EF4-FFF2-40B4-BE49-F238E27FC236}">
                <a16:creationId xmlns:a16="http://schemas.microsoft.com/office/drawing/2014/main" id="{D1765F4A-5802-46E2-96F4-132BA113771B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9538" y="3695700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3" name="Line 37">
            <a:extLst>
              <a:ext uri="{FF2B5EF4-FFF2-40B4-BE49-F238E27FC236}">
                <a16:creationId xmlns:a16="http://schemas.microsoft.com/office/drawing/2014/main" id="{0E28299C-5904-4271-A0B8-6BFECCE059AE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0013" y="3651250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4" name="Line 38">
            <a:extLst>
              <a:ext uri="{FF2B5EF4-FFF2-40B4-BE49-F238E27FC236}">
                <a16:creationId xmlns:a16="http://schemas.microsoft.com/office/drawing/2014/main" id="{010813A3-984B-4587-A7CB-09093C18A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3188" y="3602038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5" name="Line 39">
            <a:extLst>
              <a:ext uri="{FF2B5EF4-FFF2-40B4-BE49-F238E27FC236}">
                <a16:creationId xmlns:a16="http://schemas.microsoft.com/office/drawing/2014/main" id="{533BDA97-7171-4700-9DA4-CDA7BF63248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1600" y="355441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6" name="Line 40">
            <a:extLst>
              <a:ext uri="{FF2B5EF4-FFF2-40B4-BE49-F238E27FC236}">
                <a16:creationId xmlns:a16="http://schemas.microsoft.com/office/drawing/2014/main" id="{4E36C384-E989-4029-9CE0-6A569491AB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350837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7" name="Line 41">
            <a:extLst>
              <a:ext uri="{FF2B5EF4-FFF2-40B4-BE49-F238E27FC236}">
                <a16:creationId xmlns:a16="http://schemas.microsoft.com/office/drawing/2014/main" id="{B1AB540C-B41A-4F89-814B-DF70424E813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1600" y="3468688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8" name="Line 42">
            <a:extLst>
              <a:ext uri="{FF2B5EF4-FFF2-40B4-BE49-F238E27FC236}">
                <a16:creationId xmlns:a16="http://schemas.microsoft.com/office/drawing/2014/main" id="{56401AB1-71AA-43C7-99A3-B96FFD9F991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1600" y="342106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59" name="Line 43">
            <a:extLst>
              <a:ext uri="{FF2B5EF4-FFF2-40B4-BE49-F238E27FC236}">
                <a16:creationId xmlns:a16="http://schemas.microsoft.com/office/drawing/2014/main" id="{37B235BE-585C-4A52-9093-E1D1BEDF30FB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337502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0" name="Line 44">
            <a:extLst>
              <a:ext uri="{FF2B5EF4-FFF2-40B4-BE49-F238E27FC236}">
                <a16:creationId xmlns:a16="http://schemas.microsoft.com/office/drawing/2014/main" id="{F7AC2712-1FE6-46F3-A6BE-D472F324568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16838" y="3332163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1" name="Line 45">
            <a:extLst>
              <a:ext uri="{FF2B5EF4-FFF2-40B4-BE49-F238E27FC236}">
                <a16:creationId xmlns:a16="http://schemas.microsoft.com/office/drawing/2014/main" id="{BD7AED33-02E0-45D6-82C3-A91D0A94945B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328136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2" name="Line 46">
            <a:extLst>
              <a:ext uri="{FF2B5EF4-FFF2-40B4-BE49-F238E27FC236}">
                <a16:creationId xmlns:a16="http://schemas.microsoft.com/office/drawing/2014/main" id="{58C3DC9C-7F3D-42B5-B2CE-166082CD4C28}"/>
              </a:ext>
            </a:extLst>
          </p:cNvPr>
          <p:cNvSpPr>
            <a:spLocks noChangeShapeType="1"/>
          </p:cNvSpPr>
          <p:nvPr/>
        </p:nvSpPr>
        <p:spPr bwMode="auto">
          <a:xfrm>
            <a:off x="7718425" y="323532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3" name="Line 47">
            <a:extLst>
              <a:ext uri="{FF2B5EF4-FFF2-40B4-BE49-F238E27FC236}">
                <a16:creationId xmlns:a16="http://schemas.microsoft.com/office/drawing/2014/main" id="{55AAAB98-A851-410C-840F-A20833A6C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9538" y="3189288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4" name="Line 48">
            <a:extLst>
              <a:ext uri="{FF2B5EF4-FFF2-40B4-BE49-F238E27FC236}">
                <a16:creationId xmlns:a16="http://schemas.microsoft.com/office/drawing/2014/main" id="{AC16386C-54F0-442A-95C2-A9A656F1F9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94625" y="313213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5" name="Line 49">
            <a:extLst>
              <a:ext uri="{FF2B5EF4-FFF2-40B4-BE49-F238E27FC236}">
                <a16:creationId xmlns:a16="http://schemas.microsoft.com/office/drawing/2014/main" id="{F79EC6CD-0C03-45E9-8B39-DA3159DF5A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62888" y="313372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6" name="Line 50">
            <a:extLst>
              <a:ext uri="{FF2B5EF4-FFF2-40B4-BE49-F238E27FC236}">
                <a16:creationId xmlns:a16="http://schemas.microsoft.com/office/drawing/2014/main" id="{A67534BC-7A0C-4B16-9AA2-EB7DC6FDA7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34325" y="312896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7" name="Line 51">
            <a:extLst>
              <a:ext uri="{FF2B5EF4-FFF2-40B4-BE49-F238E27FC236}">
                <a16:creationId xmlns:a16="http://schemas.microsoft.com/office/drawing/2014/main" id="{875A9C8B-D2B6-4981-A79D-C18CA33A0B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97825" y="313213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8" name="Line 52">
            <a:extLst>
              <a:ext uri="{FF2B5EF4-FFF2-40B4-BE49-F238E27FC236}">
                <a16:creationId xmlns:a16="http://schemas.microsoft.com/office/drawing/2014/main" id="{AB043326-E07D-4499-9375-A77277913C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59738" y="313372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9" name="Line 53">
            <a:extLst>
              <a:ext uri="{FF2B5EF4-FFF2-40B4-BE49-F238E27FC236}">
                <a16:creationId xmlns:a16="http://schemas.microsoft.com/office/drawing/2014/main" id="{91FD9640-85FF-43D2-A60C-F140DBA026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28000" y="3135313"/>
            <a:ext cx="0" cy="190976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70" name="Line 54">
            <a:extLst>
              <a:ext uri="{FF2B5EF4-FFF2-40B4-BE49-F238E27FC236}">
                <a16:creationId xmlns:a16="http://schemas.microsoft.com/office/drawing/2014/main" id="{5CD36999-FFFA-4CCE-BF3D-0DEBAF2541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9438" y="313213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71" name="Line 55">
            <a:extLst>
              <a:ext uri="{FF2B5EF4-FFF2-40B4-BE49-F238E27FC236}">
                <a16:creationId xmlns:a16="http://schemas.microsoft.com/office/drawing/2014/main" id="{17603D07-B1DE-44B4-BA70-5F8695D354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62938" y="313372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72" name="Line 56">
            <a:extLst>
              <a:ext uri="{FF2B5EF4-FFF2-40B4-BE49-F238E27FC236}">
                <a16:creationId xmlns:a16="http://schemas.microsoft.com/office/drawing/2014/main" id="{BD1922C5-0D76-49F4-80E3-21709C1935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26438" y="312896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73" name="Line 57">
            <a:extLst>
              <a:ext uri="{FF2B5EF4-FFF2-40B4-BE49-F238E27FC236}">
                <a16:creationId xmlns:a16="http://schemas.microsoft.com/office/drawing/2014/main" id="{286D507B-80CF-4963-AA89-49315BB1C3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96288" y="313213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74" name="Line 58">
            <a:extLst>
              <a:ext uri="{FF2B5EF4-FFF2-40B4-BE49-F238E27FC236}">
                <a16:creationId xmlns:a16="http://schemas.microsoft.com/office/drawing/2014/main" id="{AC03342E-7E9B-4581-A702-C245F691B6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67725" y="3125788"/>
            <a:ext cx="0" cy="190976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75" name="Line 59">
            <a:extLst>
              <a:ext uri="{FF2B5EF4-FFF2-40B4-BE49-F238E27FC236}">
                <a16:creationId xmlns:a16="http://schemas.microsoft.com/office/drawing/2014/main" id="{8E378A66-6CF5-4284-97ED-E25F7B25FA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31225" y="312896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76" name="Line 60">
            <a:extLst>
              <a:ext uri="{FF2B5EF4-FFF2-40B4-BE49-F238E27FC236}">
                <a16:creationId xmlns:a16="http://schemas.microsoft.com/office/drawing/2014/main" id="{F95EB8B6-A2CE-4232-B672-D6B34A751A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93138" y="313213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77" name="Line 61">
            <a:extLst>
              <a:ext uri="{FF2B5EF4-FFF2-40B4-BE49-F238E27FC236}">
                <a16:creationId xmlns:a16="http://schemas.microsoft.com/office/drawing/2014/main" id="{4585043C-A317-4650-BF91-ED4F67CFB0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61400" y="313372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78" name="Line 62">
            <a:extLst>
              <a:ext uri="{FF2B5EF4-FFF2-40B4-BE49-F238E27FC236}">
                <a16:creationId xmlns:a16="http://schemas.microsoft.com/office/drawing/2014/main" id="{34834D54-DE44-4647-9206-8DE1B455D5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32838" y="312896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79" name="Line 63">
            <a:extLst>
              <a:ext uri="{FF2B5EF4-FFF2-40B4-BE49-F238E27FC236}">
                <a16:creationId xmlns:a16="http://schemas.microsoft.com/office/drawing/2014/main" id="{962C2FC5-6C1C-488E-9C49-0A61A48204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96338" y="313213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0" name="Line 64">
            <a:extLst>
              <a:ext uri="{FF2B5EF4-FFF2-40B4-BE49-F238E27FC236}">
                <a16:creationId xmlns:a16="http://schemas.microsoft.com/office/drawing/2014/main" id="{4100568C-FA2A-460F-A027-BC91010DEE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70950" y="312896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1" name="Line 65">
            <a:extLst>
              <a:ext uri="{FF2B5EF4-FFF2-40B4-BE49-F238E27FC236}">
                <a16:creationId xmlns:a16="http://schemas.microsoft.com/office/drawing/2014/main" id="{F0C89F5B-4FBD-471E-B3CD-E5118B6602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39213" y="313213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2" name="Line 66">
            <a:extLst>
              <a:ext uri="{FF2B5EF4-FFF2-40B4-BE49-F238E27FC236}">
                <a16:creationId xmlns:a16="http://schemas.microsoft.com/office/drawing/2014/main" id="{B93D0CE2-F190-4CC8-84DA-9BAA86EECD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10650" y="3125788"/>
            <a:ext cx="0" cy="190976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3" name="Line 67">
            <a:extLst>
              <a:ext uri="{FF2B5EF4-FFF2-40B4-BE49-F238E27FC236}">
                <a16:creationId xmlns:a16="http://schemas.microsoft.com/office/drawing/2014/main" id="{5142307B-9C72-4CBA-B990-FEEA92C24B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74150" y="312896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4" name="Line 68">
            <a:extLst>
              <a:ext uri="{FF2B5EF4-FFF2-40B4-BE49-F238E27FC236}">
                <a16:creationId xmlns:a16="http://schemas.microsoft.com/office/drawing/2014/main" id="{53A8DD38-7344-4606-948E-DF2B24E74F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36063" y="313213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5" name="Line 69">
            <a:extLst>
              <a:ext uri="{FF2B5EF4-FFF2-40B4-BE49-F238E27FC236}">
                <a16:creationId xmlns:a16="http://schemas.microsoft.com/office/drawing/2014/main" id="{4C6F7FD3-44AF-4474-B150-AA59387BE6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04325" y="313372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6" name="Line 70">
            <a:extLst>
              <a:ext uri="{FF2B5EF4-FFF2-40B4-BE49-F238E27FC236}">
                <a16:creationId xmlns:a16="http://schemas.microsoft.com/office/drawing/2014/main" id="{1ACAFF39-374A-45AF-AC2E-97A730103C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75763" y="312896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7" name="Line 71">
            <a:extLst>
              <a:ext uri="{FF2B5EF4-FFF2-40B4-BE49-F238E27FC236}">
                <a16:creationId xmlns:a16="http://schemas.microsoft.com/office/drawing/2014/main" id="{3E00B1A4-2612-4EEB-B8BF-4AC9036782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339263" y="313213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8" name="Line 72">
            <a:extLst>
              <a:ext uri="{FF2B5EF4-FFF2-40B4-BE49-F238E27FC236}">
                <a16:creationId xmlns:a16="http://schemas.microsoft.com/office/drawing/2014/main" id="{A5D8ABB2-1175-4654-AF09-DA4A03E6B6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04350" y="3125788"/>
            <a:ext cx="0" cy="190976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89" name="Line 73">
            <a:extLst>
              <a:ext uri="{FF2B5EF4-FFF2-40B4-BE49-F238E27FC236}">
                <a16:creationId xmlns:a16="http://schemas.microsoft.com/office/drawing/2014/main" id="{78F54B09-BF6D-44C0-A54E-6CF9A6B253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72613" y="312896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90" name="Line 74">
            <a:extLst>
              <a:ext uri="{FF2B5EF4-FFF2-40B4-BE49-F238E27FC236}">
                <a16:creationId xmlns:a16="http://schemas.microsoft.com/office/drawing/2014/main" id="{2F3534A8-422C-4BCF-8AC8-6FDC69D838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44050" y="3124200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91" name="Line 75">
            <a:extLst>
              <a:ext uri="{FF2B5EF4-FFF2-40B4-BE49-F238E27FC236}">
                <a16:creationId xmlns:a16="http://schemas.microsoft.com/office/drawing/2014/main" id="{057AFD54-02AA-4CE4-8E3C-F8861EB869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07550" y="3125788"/>
            <a:ext cx="0" cy="190976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92" name="Line 76">
            <a:extLst>
              <a:ext uri="{FF2B5EF4-FFF2-40B4-BE49-F238E27FC236}">
                <a16:creationId xmlns:a16="http://schemas.microsoft.com/office/drawing/2014/main" id="{DC391873-F519-4797-8A0D-7084BE98AD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69463" y="312896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93" name="Line 77">
            <a:extLst>
              <a:ext uri="{FF2B5EF4-FFF2-40B4-BE49-F238E27FC236}">
                <a16:creationId xmlns:a16="http://schemas.microsoft.com/office/drawing/2014/main" id="{9C7A6926-AB0B-4501-86C3-0138945BA3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37725" y="313213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94" name="Line 78">
            <a:extLst>
              <a:ext uri="{FF2B5EF4-FFF2-40B4-BE49-F238E27FC236}">
                <a16:creationId xmlns:a16="http://schemas.microsoft.com/office/drawing/2014/main" id="{14667768-DB27-4C70-95F4-525B69889C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809163" y="3125788"/>
            <a:ext cx="0" cy="190976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95" name="Line 79">
            <a:extLst>
              <a:ext uri="{FF2B5EF4-FFF2-40B4-BE49-F238E27FC236}">
                <a16:creationId xmlns:a16="http://schemas.microsoft.com/office/drawing/2014/main" id="{6126287F-C49F-4C7F-AB72-2CE1EBDBAA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872663" y="312896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96" name="Line 80">
            <a:extLst>
              <a:ext uri="{FF2B5EF4-FFF2-40B4-BE49-F238E27FC236}">
                <a16:creationId xmlns:a16="http://schemas.microsoft.com/office/drawing/2014/main" id="{4821A4ED-40D2-4FDD-9F59-7D6E959B68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39338" y="3125788"/>
            <a:ext cx="0" cy="190976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97" name="Line 81">
            <a:extLst>
              <a:ext uri="{FF2B5EF4-FFF2-40B4-BE49-F238E27FC236}">
                <a16:creationId xmlns:a16="http://schemas.microsoft.com/office/drawing/2014/main" id="{6B6DC150-13AE-4834-884A-0238243115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2838" y="312896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98" name="Line 82">
            <a:extLst>
              <a:ext uri="{FF2B5EF4-FFF2-40B4-BE49-F238E27FC236}">
                <a16:creationId xmlns:a16="http://schemas.microsoft.com/office/drawing/2014/main" id="{59A22099-EC59-4557-875B-41361714D5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64750" y="313213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99" name="Line 83">
            <a:extLst>
              <a:ext uri="{FF2B5EF4-FFF2-40B4-BE49-F238E27FC236}">
                <a16:creationId xmlns:a16="http://schemas.microsoft.com/office/drawing/2014/main" id="{3E14C3C8-8183-4D4A-BB11-9329D6596A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133013" y="313372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500" name="Line 84">
            <a:extLst>
              <a:ext uri="{FF2B5EF4-FFF2-40B4-BE49-F238E27FC236}">
                <a16:creationId xmlns:a16="http://schemas.microsoft.com/office/drawing/2014/main" id="{6C4A4AA8-8834-4617-BA02-7AD1211319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06038" y="312896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501" name="Line 85">
            <a:extLst>
              <a:ext uri="{FF2B5EF4-FFF2-40B4-BE49-F238E27FC236}">
                <a16:creationId xmlns:a16="http://schemas.microsoft.com/office/drawing/2014/main" id="{B8F9F8F1-49AA-4F5A-965C-9EEDE5AF67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67950" y="313213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502" name="Line 86">
            <a:extLst>
              <a:ext uri="{FF2B5EF4-FFF2-40B4-BE49-F238E27FC236}">
                <a16:creationId xmlns:a16="http://schemas.microsoft.com/office/drawing/2014/main" id="{FB4AFACD-84BC-41E1-B280-503A8D3E31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44150" y="312896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503" name="Freeform 87">
            <a:extLst>
              <a:ext uri="{FF2B5EF4-FFF2-40B4-BE49-F238E27FC236}">
                <a16:creationId xmlns:a16="http://schemas.microsoft.com/office/drawing/2014/main" id="{940E09B7-04E2-4A68-A573-5F743BF9B15A}"/>
              </a:ext>
            </a:extLst>
          </p:cNvPr>
          <p:cNvSpPr>
            <a:spLocks/>
          </p:cNvSpPr>
          <p:nvPr/>
        </p:nvSpPr>
        <p:spPr bwMode="auto">
          <a:xfrm flipH="1">
            <a:off x="8902700" y="3806825"/>
            <a:ext cx="666750" cy="534988"/>
          </a:xfrm>
          <a:custGeom>
            <a:avLst/>
            <a:gdLst>
              <a:gd name="T0" fmla="*/ 0 w 2333"/>
              <a:gd name="T1" fmla="*/ 2147483646 h 2275"/>
              <a:gd name="T2" fmla="*/ 2147483646 w 2333"/>
              <a:gd name="T3" fmla="*/ 2147483646 h 2275"/>
              <a:gd name="T4" fmla="*/ 2147483646 w 2333"/>
              <a:gd name="T5" fmla="*/ 2147483646 h 2275"/>
              <a:gd name="T6" fmla="*/ 2147483646 w 2333"/>
              <a:gd name="T7" fmla="*/ 2147483646 h 2275"/>
              <a:gd name="T8" fmla="*/ 2147483646 w 2333"/>
              <a:gd name="T9" fmla="*/ 2147483646 h 2275"/>
              <a:gd name="T10" fmla="*/ 2147483646 w 2333"/>
              <a:gd name="T11" fmla="*/ 2147483646 h 2275"/>
              <a:gd name="T12" fmla="*/ 2147483646 w 2333"/>
              <a:gd name="T13" fmla="*/ 2147483646 h 2275"/>
              <a:gd name="T14" fmla="*/ 2147483646 w 2333"/>
              <a:gd name="T15" fmla="*/ 2147483646 h 2275"/>
              <a:gd name="T16" fmla="*/ 2147483646 w 2333"/>
              <a:gd name="T17" fmla="*/ 2147483646 h 2275"/>
              <a:gd name="T18" fmla="*/ 2147483646 w 2333"/>
              <a:gd name="T19" fmla="*/ 2147483646 h 2275"/>
              <a:gd name="T20" fmla="*/ 2147483646 w 2333"/>
              <a:gd name="T21" fmla="*/ 2147483646 h 2275"/>
              <a:gd name="T22" fmla="*/ 2147483646 w 2333"/>
              <a:gd name="T23" fmla="*/ 2147483646 h 2275"/>
              <a:gd name="T24" fmla="*/ 2147483646 w 2333"/>
              <a:gd name="T25" fmla="*/ 2147483646 h 2275"/>
              <a:gd name="T26" fmla="*/ 2147483646 w 2333"/>
              <a:gd name="T27" fmla="*/ 2147483646 h 2275"/>
              <a:gd name="T28" fmla="*/ 2147483646 w 2333"/>
              <a:gd name="T29" fmla="*/ 2147483646 h 2275"/>
              <a:gd name="T30" fmla="*/ 2147483646 w 2333"/>
              <a:gd name="T31" fmla="*/ 2147483646 h 2275"/>
              <a:gd name="T32" fmla="*/ 2147483646 w 2333"/>
              <a:gd name="T33" fmla="*/ 2147483646 h 2275"/>
              <a:gd name="T34" fmla="*/ 2147483646 w 2333"/>
              <a:gd name="T35" fmla="*/ 2147483646 h 2275"/>
              <a:gd name="T36" fmla="*/ 2147483646 w 2333"/>
              <a:gd name="T37" fmla="*/ 2147483646 h 2275"/>
              <a:gd name="T38" fmla="*/ 2147483646 w 2333"/>
              <a:gd name="T39" fmla="*/ 0 h 227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33"/>
              <a:gd name="T61" fmla="*/ 0 h 2275"/>
              <a:gd name="T62" fmla="*/ 2333 w 2333"/>
              <a:gd name="T63" fmla="*/ 2275 h 227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33" h="2275">
                <a:moveTo>
                  <a:pt x="0" y="2275"/>
                </a:moveTo>
                <a:lnTo>
                  <a:pt x="52" y="2211"/>
                </a:lnTo>
                <a:lnTo>
                  <a:pt x="116" y="2153"/>
                </a:lnTo>
                <a:lnTo>
                  <a:pt x="122" y="2089"/>
                </a:lnTo>
                <a:lnTo>
                  <a:pt x="180" y="2042"/>
                </a:lnTo>
                <a:lnTo>
                  <a:pt x="425" y="1803"/>
                </a:lnTo>
                <a:lnTo>
                  <a:pt x="588" y="1803"/>
                </a:lnTo>
                <a:lnTo>
                  <a:pt x="774" y="1629"/>
                </a:lnTo>
                <a:lnTo>
                  <a:pt x="774" y="1571"/>
                </a:lnTo>
                <a:lnTo>
                  <a:pt x="1076" y="1274"/>
                </a:lnTo>
                <a:lnTo>
                  <a:pt x="1076" y="1210"/>
                </a:lnTo>
                <a:lnTo>
                  <a:pt x="1489" y="809"/>
                </a:lnTo>
                <a:lnTo>
                  <a:pt x="1792" y="809"/>
                </a:lnTo>
                <a:lnTo>
                  <a:pt x="1966" y="640"/>
                </a:lnTo>
                <a:lnTo>
                  <a:pt x="1966" y="570"/>
                </a:lnTo>
                <a:lnTo>
                  <a:pt x="2077" y="454"/>
                </a:lnTo>
                <a:lnTo>
                  <a:pt x="2077" y="355"/>
                </a:lnTo>
                <a:lnTo>
                  <a:pt x="2263" y="180"/>
                </a:lnTo>
                <a:lnTo>
                  <a:pt x="2263" y="75"/>
                </a:lnTo>
                <a:lnTo>
                  <a:pt x="2333" y="0"/>
                </a:lnTo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0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0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0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0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6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60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0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0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60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0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60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6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60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60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6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6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60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60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60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6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60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60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60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60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6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6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6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6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6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60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6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6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60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60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60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60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6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60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60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6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6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6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6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6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6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6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6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6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6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6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6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6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6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6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6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6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6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6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6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6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6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8" dur="500"/>
                                        <p:tgtEl>
                                          <p:spTgt spid="6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/>
      <p:bldP spid="60421" grpId="0" animBg="1"/>
      <p:bldP spid="604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4B9516C9-7378-43AC-ACEB-7EE8EE2AB2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10523538" cy="7556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Example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E0A31CB7-A3B3-4572-AF31-289AEF3755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0" y="1257300"/>
            <a:ext cx="8153400" cy="52768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Find me all instances of the word </a:t>
            </a:r>
            <a:r>
              <a:rPr lang="ja-JP" altLang="en-US"/>
              <a:t>“</a:t>
            </a:r>
            <a:r>
              <a:rPr lang="en-US" altLang="ja-JP"/>
              <a:t>the</a:t>
            </a:r>
            <a:r>
              <a:rPr lang="ja-JP" altLang="en-US"/>
              <a:t>”</a:t>
            </a:r>
            <a:r>
              <a:rPr lang="en-US" altLang="ja-JP"/>
              <a:t> in a text.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altLang="en-US" b="1">
                <a:solidFill>
                  <a:srgbClr val="A50021"/>
                </a:solidFill>
                <a:latin typeface="Courier" charset="0"/>
              </a:rPr>
              <a:t>the</a:t>
            </a:r>
          </a:p>
          <a:p>
            <a:pPr marL="800100" lvl="2" indent="0">
              <a:buFontTx/>
              <a:buNone/>
              <a:defRPr/>
            </a:pPr>
            <a:r>
              <a:rPr lang="en-US" altLang="en-US" b="1">
                <a:solidFill>
                  <a:srgbClr val="000000"/>
                </a:solidFill>
                <a:cs typeface="Calibri" panose="020F0502020204030204" pitchFamily="34" charset="0"/>
              </a:rPr>
              <a:t>                                                Misses capitalized examples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altLang="en-US" b="1">
                <a:solidFill>
                  <a:srgbClr val="009900"/>
                </a:solidFill>
                <a:latin typeface="Courier" charset="0"/>
              </a:rPr>
              <a:t>[tT]he</a:t>
            </a:r>
          </a:p>
          <a:p>
            <a:pPr marL="800100" lvl="2" indent="0">
              <a:buFontTx/>
              <a:buNone/>
              <a:defRPr/>
            </a:pPr>
            <a:r>
              <a:rPr lang="en-US" altLang="en-US" b="1">
                <a:cs typeface="Calibri" panose="020F0502020204030204" pitchFamily="34" charset="0"/>
              </a:rPr>
              <a:t>                                                Incorrectly returns </a:t>
            </a:r>
            <a:r>
              <a:rPr lang="en-US" altLang="en-US" b="1">
                <a:latin typeface="Courier" charset="0"/>
              </a:rPr>
              <a:t>other</a:t>
            </a:r>
            <a:r>
              <a:rPr lang="en-US" altLang="en-US" b="1">
                <a:cs typeface="Calibri" panose="020F0502020204030204" pitchFamily="34" charset="0"/>
              </a:rPr>
              <a:t> or </a:t>
            </a:r>
            <a:r>
              <a:rPr lang="en-US" altLang="en-US" b="1">
                <a:latin typeface="Courier" charset="0"/>
              </a:rPr>
              <a:t>theology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en-US" altLang="en-US" b="1">
                <a:solidFill>
                  <a:srgbClr val="0066FF"/>
                </a:solidFill>
                <a:latin typeface="Courier" charset="0"/>
              </a:rPr>
              <a:t>[^a-zA-Z]</a:t>
            </a:r>
            <a:r>
              <a:rPr lang="en-US" altLang="en-US" b="1">
                <a:solidFill>
                  <a:srgbClr val="CC3300"/>
                </a:solidFill>
                <a:latin typeface="Courier" charset="0"/>
              </a:rPr>
              <a:t>[tT]</a:t>
            </a:r>
            <a:r>
              <a:rPr lang="en-US" altLang="en-US" b="1">
                <a:latin typeface="Courier" charset="0"/>
              </a:rPr>
              <a:t>he</a:t>
            </a:r>
            <a:r>
              <a:rPr lang="en-US" altLang="en-US" b="1">
                <a:solidFill>
                  <a:srgbClr val="0066FF"/>
                </a:solidFill>
                <a:latin typeface="Courier" charset="0"/>
              </a:rPr>
              <a:t>[^a-zA-Z]</a:t>
            </a:r>
            <a:endParaRPr lang="en-US" altLang="en-US" b="1">
              <a:latin typeface="Courier" charset="0"/>
            </a:endParaRPr>
          </a:p>
          <a:p>
            <a:pPr marL="800100" lvl="2" indent="0">
              <a:buFontTx/>
              <a:buNone/>
              <a:defRPr/>
            </a:pPr>
            <a:r>
              <a:rPr lang="en-US" altLang="en-US">
                <a:cs typeface="Calibri" panose="020F0502020204030204" pitchFamily="34" charset="0"/>
              </a:rPr>
              <a:t>                                          </a:t>
            </a:r>
            <a:endParaRPr lang="en-US" altLang="en-US">
              <a:solidFill>
                <a:srgbClr val="CC00CC"/>
              </a:solidFill>
              <a:latin typeface="Courier New" panose="02070309020205020404" pitchFamily="49" charset="0"/>
            </a:endParaRPr>
          </a:p>
          <a:p>
            <a:pPr marL="457200" lvl="1" indent="0">
              <a:defRPr/>
            </a:pPr>
            <a:endParaRPr lang="en-US" altLang="en-US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828CC355-4F37-4477-AF7D-90949A7931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62200" y="-11113"/>
            <a:ext cx="7772400" cy="857251"/>
          </a:xfrm>
        </p:spPr>
        <p:txBody>
          <a:bodyPr/>
          <a:lstStyle/>
          <a:p>
            <a:pPr>
              <a:defRPr/>
            </a:pPr>
            <a:r>
              <a:rPr lang="en-US" altLang="en-US"/>
              <a:t>The Smith-Waterman algorithm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FDE0964B-D202-4C07-88B1-06657428C2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52600" y="1943100"/>
            <a:ext cx="8229600" cy="394335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b="1"/>
              <a:t>Idea</a:t>
            </a:r>
            <a:r>
              <a:rPr lang="en-US" altLang="en-US" sz="2000"/>
              <a:t>: Ignore badly aligning regions</a:t>
            </a:r>
          </a:p>
          <a:p>
            <a:pPr>
              <a:buFontTx/>
              <a:buNone/>
              <a:defRPr/>
            </a:pPr>
            <a:endParaRPr lang="en-US" altLang="en-US" sz="2000"/>
          </a:p>
          <a:p>
            <a:pPr>
              <a:buFontTx/>
              <a:buNone/>
              <a:defRPr/>
            </a:pPr>
            <a:r>
              <a:rPr lang="en-US" altLang="en-US" sz="1800"/>
              <a:t>Modifications to Needleman-Wunsch:</a:t>
            </a:r>
          </a:p>
          <a:p>
            <a:pPr>
              <a:buFontTx/>
              <a:buNone/>
              <a:defRPr/>
            </a:pPr>
            <a:endParaRPr lang="en-US" altLang="en-US" sz="1800"/>
          </a:p>
          <a:p>
            <a:pPr>
              <a:buFontTx/>
              <a:buNone/>
              <a:defRPr/>
            </a:pPr>
            <a:r>
              <a:rPr lang="en-US" altLang="en-US" sz="1800" b="1"/>
              <a:t>Initialization</a:t>
            </a:r>
            <a:r>
              <a:rPr lang="en-US" altLang="en-US" sz="1800"/>
              <a:t>:	</a:t>
            </a:r>
            <a:r>
              <a:rPr lang="en-US" altLang="en-US" sz="1800">
                <a:latin typeface="Courier" charset="0"/>
              </a:rPr>
              <a:t>F(0, j) = 0</a:t>
            </a:r>
          </a:p>
          <a:p>
            <a:pPr>
              <a:buFontTx/>
              <a:buNone/>
              <a:defRPr/>
            </a:pPr>
            <a:r>
              <a:rPr lang="en-US" altLang="en-US" sz="1800">
                <a:latin typeface="Courier" charset="0"/>
              </a:rPr>
              <a:t>			F(i, 0) = 0</a:t>
            </a:r>
          </a:p>
          <a:p>
            <a:pPr>
              <a:buFontTx/>
              <a:buNone/>
              <a:defRPr/>
            </a:pPr>
            <a:r>
              <a:rPr lang="en-US" altLang="en-US" sz="1800"/>
              <a:t>					</a:t>
            </a:r>
          </a:p>
          <a:p>
            <a:pPr>
              <a:buFontTx/>
              <a:buNone/>
              <a:defRPr/>
            </a:pPr>
            <a:r>
              <a:rPr lang="en-US" altLang="en-US" sz="1800"/>
              <a:t>				                     </a:t>
            </a:r>
            <a:r>
              <a:rPr lang="en-US" altLang="en-US" sz="1800">
                <a:latin typeface="Courier" charset="0"/>
              </a:rPr>
              <a:t>0	</a:t>
            </a:r>
          </a:p>
          <a:p>
            <a:pPr>
              <a:buFontTx/>
              <a:buNone/>
              <a:defRPr/>
            </a:pPr>
            <a:r>
              <a:rPr lang="en-US" altLang="en-US" sz="1800" b="1">
                <a:cs typeface="Calibri" panose="020F0502020204030204" pitchFamily="34" charset="0"/>
              </a:rPr>
              <a:t>Iteration</a:t>
            </a:r>
            <a:r>
              <a:rPr lang="en-US" altLang="en-US" sz="1800">
                <a:cs typeface="Calibri" panose="020F0502020204030204" pitchFamily="34" charset="0"/>
              </a:rPr>
              <a:t>:           </a:t>
            </a:r>
            <a:r>
              <a:rPr lang="en-US" altLang="en-US" sz="1800">
                <a:latin typeface="Courier" charset="0"/>
              </a:rPr>
              <a:t>F(i, j) = max    F(i – 1, j) – d</a:t>
            </a:r>
          </a:p>
          <a:p>
            <a:pPr>
              <a:buFontTx/>
              <a:buNone/>
              <a:defRPr/>
            </a:pPr>
            <a:r>
              <a:rPr lang="en-US" altLang="en-US" sz="1800">
                <a:latin typeface="Courier" charset="0"/>
              </a:rPr>
              <a:t>				        F(i, j – 1) – d</a:t>
            </a:r>
          </a:p>
          <a:p>
            <a:pPr>
              <a:buFontTx/>
              <a:buNone/>
              <a:defRPr/>
            </a:pPr>
            <a:r>
              <a:rPr lang="en-US" altLang="en-US" sz="1800">
                <a:latin typeface="Courier" charset="0"/>
              </a:rPr>
              <a:t>				        F(i – 1, j – 1) + s(x</a:t>
            </a:r>
            <a:r>
              <a:rPr lang="en-US" altLang="en-US" sz="1800" baseline="-25000">
                <a:latin typeface="Courier" charset="0"/>
              </a:rPr>
              <a:t>i</a:t>
            </a:r>
            <a:r>
              <a:rPr lang="en-US" altLang="en-US" sz="1800">
                <a:latin typeface="Courier" charset="0"/>
              </a:rPr>
              <a:t>, y</a:t>
            </a:r>
            <a:r>
              <a:rPr lang="en-US" altLang="en-US" sz="1800" baseline="-25000">
                <a:latin typeface="Courier" charset="0"/>
              </a:rPr>
              <a:t>j</a:t>
            </a:r>
            <a:r>
              <a:rPr lang="en-US" altLang="en-US" sz="1800">
                <a:latin typeface="Courier" charset="0"/>
              </a:rPr>
              <a:t>)  </a:t>
            </a:r>
          </a:p>
        </p:txBody>
      </p:sp>
      <p:sp>
        <p:nvSpPr>
          <p:cNvPr id="145412" name="Footer Placeholder 3">
            <a:extLst>
              <a:ext uri="{FF2B5EF4-FFF2-40B4-BE49-F238E27FC236}">
                <a16:creationId xmlns:a16="http://schemas.microsoft.com/office/drawing/2014/main" id="{B998F250-61C7-4C7C-B5AF-647047736A3E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6545263"/>
            <a:ext cx="2895600" cy="31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Slide from Serafim Batzoglou</a:t>
            </a:r>
          </a:p>
        </p:txBody>
      </p:sp>
      <p:sp>
        <p:nvSpPr>
          <p:cNvPr id="63492" name="AutoShape 4">
            <a:extLst>
              <a:ext uri="{FF2B5EF4-FFF2-40B4-BE49-F238E27FC236}">
                <a16:creationId xmlns:a16="http://schemas.microsoft.com/office/drawing/2014/main" id="{A71AA753-C920-4CED-96F3-B084F38BAB1A}"/>
              </a:ext>
            </a:extLst>
          </p:cNvPr>
          <p:cNvSpPr>
            <a:spLocks/>
          </p:cNvSpPr>
          <p:nvPr/>
        </p:nvSpPr>
        <p:spPr bwMode="auto">
          <a:xfrm>
            <a:off x="5486400" y="4324350"/>
            <a:ext cx="76200" cy="1314450"/>
          </a:xfrm>
          <a:prstGeom prst="leftBrace">
            <a:avLst>
              <a:gd name="adj1" fmla="val 8649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endParaRPr lang="en-US" altLang="en-US" sz="2400">
              <a:solidFill>
                <a:srgbClr val="003366"/>
              </a:solidFill>
            </a:endParaRPr>
          </a:p>
        </p:txBody>
      </p:sp>
      <p:sp>
        <p:nvSpPr>
          <p:cNvPr id="145414" name="Rectangle 5">
            <a:extLst>
              <a:ext uri="{FF2B5EF4-FFF2-40B4-BE49-F238E27FC236}">
                <a16:creationId xmlns:a16="http://schemas.microsoft.com/office/drawing/2014/main" id="{38FE9DBD-6952-4D46-890A-9B781EE23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1550" y="2119313"/>
            <a:ext cx="2700338" cy="191452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sp>
        <p:nvSpPr>
          <p:cNvPr id="145415" name="Line 6">
            <a:extLst>
              <a:ext uri="{FF2B5EF4-FFF2-40B4-BE49-F238E27FC236}">
                <a16:creationId xmlns:a16="http://schemas.microsoft.com/office/drawing/2014/main" id="{6C08ACA5-8C2E-4E56-B436-BDD2BEAE9FA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1550" y="397351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16" name="Line 7">
            <a:extLst>
              <a:ext uri="{FF2B5EF4-FFF2-40B4-BE49-F238E27FC236}">
                <a16:creationId xmlns:a16="http://schemas.microsoft.com/office/drawing/2014/main" id="{DAFBB600-DFB5-4B07-B633-D94E5822B1C0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4725" y="392271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17" name="Line 8">
            <a:extLst>
              <a:ext uri="{FF2B5EF4-FFF2-40B4-BE49-F238E27FC236}">
                <a16:creationId xmlns:a16="http://schemas.microsoft.com/office/drawing/2014/main" id="{C8540682-C73E-4532-BB89-5C0E9270955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4725" y="387667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18" name="Line 9">
            <a:extLst>
              <a:ext uri="{FF2B5EF4-FFF2-40B4-BE49-F238E27FC236}">
                <a16:creationId xmlns:a16="http://schemas.microsoft.com/office/drawing/2014/main" id="{42E31416-3711-4E4E-BFD4-5EF32417F7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1550" y="3830638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19" name="Line 10">
            <a:extLst>
              <a:ext uri="{FF2B5EF4-FFF2-40B4-BE49-F238E27FC236}">
                <a16:creationId xmlns:a16="http://schemas.microsoft.com/office/drawing/2014/main" id="{8EDC6B54-E490-49D5-9115-046F9E1357A4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4725" y="378777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20" name="Line 11">
            <a:extLst>
              <a:ext uri="{FF2B5EF4-FFF2-40B4-BE49-F238E27FC236}">
                <a16:creationId xmlns:a16="http://schemas.microsoft.com/office/drawing/2014/main" id="{1879CFCB-2F71-4BC7-ADEB-30DBBFDC1D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1550" y="3735388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21" name="Line 12">
            <a:extLst>
              <a:ext uri="{FF2B5EF4-FFF2-40B4-BE49-F238E27FC236}">
                <a16:creationId xmlns:a16="http://schemas.microsoft.com/office/drawing/2014/main" id="{B472D8D8-FE3F-4D40-B13F-D41BBC0B9E1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3689350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22" name="Line 13">
            <a:extLst>
              <a:ext uri="{FF2B5EF4-FFF2-40B4-BE49-F238E27FC236}">
                <a16:creationId xmlns:a16="http://schemas.microsoft.com/office/drawing/2014/main" id="{8EE49BEC-0766-435D-AAAD-28A5020BAC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4725" y="364331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23" name="Line 14">
            <a:extLst>
              <a:ext uri="{FF2B5EF4-FFF2-40B4-BE49-F238E27FC236}">
                <a16:creationId xmlns:a16="http://schemas.microsoft.com/office/drawing/2014/main" id="{F920E2B7-3149-4CD6-989B-FD65ABE9E26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4725" y="359251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24" name="Line 15">
            <a:extLst>
              <a:ext uri="{FF2B5EF4-FFF2-40B4-BE49-F238E27FC236}">
                <a16:creationId xmlns:a16="http://schemas.microsoft.com/office/drawing/2014/main" id="{F2ED9B2C-E29A-489C-9417-9B21ABDEB94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1550" y="354171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25" name="Line 16">
            <a:extLst>
              <a:ext uri="{FF2B5EF4-FFF2-40B4-BE49-F238E27FC236}">
                <a16:creationId xmlns:a16="http://schemas.microsoft.com/office/drawing/2014/main" id="{6CF489A2-241A-42FB-AD2D-60562B129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1550" y="349726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26" name="Line 17">
            <a:extLst>
              <a:ext uri="{FF2B5EF4-FFF2-40B4-BE49-F238E27FC236}">
                <a16:creationId xmlns:a16="http://schemas.microsoft.com/office/drawing/2014/main" id="{A7157CD0-D5D1-498F-A2FA-98DCBDEF89DC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4725" y="3449638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27" name="Line 18">
            <a:extLst>
              <a:ext uri="{FF2B5EF4-FFF2-40B4-BE49-F238E27FC236}">
                <a16:creationId xmlns:a16="http://schemas.microsoft.com/office/drawing/2014/main" id="{ACD95669-4994-4A0B-B967-07CCA8C26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6788" y="3406775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28" name="Line 19">
            <a:extLst>
              <a:ext uri="{FF2B5EF4-FFF2-40B4-BE49-F238E27FC236}">
                <a16:creationId xmlns:a16="http://schemas.microsoft.com/office/drawing/2014/main" id="{43E16B61-65DD-4268-997D-EFF427868FD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4725" y="3354388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29" name="Line 20">
            <a:extLst>
              <a:ext uri="{FF2B5EF4-FFF2-40B4-BE49-F238E27FC236}">
                <a16:creationId xmlns:a16="http://schemas.microsoft.com/office/drawing/2014/main" id="{A393181E-F278-42E9-BDDF-3C2F286517F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8375" y="3308350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30" name="Line 21">
            <a:extLst>
              <a:ext uri="{FF2B5EF4-FFF2-40B4-BE49-F238E27FC236}">
                <a16:creationId xmlns:a16="http://schemas.microsoft.com/office/drawing/2014/main" id="{5A17F3B5-E0F7-405A-8952-02DBE9F19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9488" y="3262313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31" name="Line 22">
            <a:extLst>
              <a:ext uri="{FF2B5EF4-FFF2-40B4-BE49-F238E27FC236}">
                <a16:creationId xmlns:a16="http://schemas.microsoft.com/office/drawing/2014/main" id="{DC46FC98-68A6-4D43-AE19-9B3843DD66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4725" y="320992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32" name="Line 23">
            <a:extLst>
              <a:ext uri="{FF2B5EF4-FFF2-40B4-BE49-F238E27FC236}">
                <a16:creationId xmlns:a16="http://schemas.microsoft.com/office/drawing/2014/main" id="{70358781-61A7-4A0E-A78A-50C9760F6D2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9488" y="3160713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33" name="Line 24">
            <a:extLst>
              <a:ext uri="{FF2B5EF4-FFF2-40B4-BE49-F238E27FC236}">
                <a16:creationId xmlns:a16="http://schemas.microsoft.com/office/drawing/2014/main" id="{A6E27E02-AB2B-470B-A7C5-82B81AD296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9488" y="3113088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34" name="Line 25">
            <a:extLst>
              <a:ext uri="{FF2B5EF4-FFF2-40B4-BE49-F238E27FC236}">
                <a16:creationId xmlns:a16="http://schemas.microsoft.com/office/drawing/2014/main" id="{57149372-0C2D-4E98-831D-D25D29A327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4725" y="3067050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35" name="Line 26">
            <a:extLst>
              <a:ext uri="{FF2B5EF4-FFF2-40B4-BE49-F238E27FC236}">
                <a16:creationId xmlns:a16="http://schemas.microsoft.com/office/drawing/2014/main" id="{E69BE438-2C7B-403F-AFAF-17E3328CC8EF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9488" y="3022600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36" name="Line 27">
            <a:extLst>
              <a:ext uri="{FF2B5EF4-FFF2-40B4-BE49-F238E27FC236}">
                <a16:creationId xmlns:a16="http://schemas.microsoft.com/office/drawing/2014/main" id="{6703EB92-0A5D-4693-8B6D-3B3D267D7FA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4725" y="2971800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37" name="Line 28">
            <a:extLst>
              <a:ext uri="{FF2B5EF4-FFF2-40B4-BE49-F238E27FC236}">
                <a16:creationId xmlns:a16="http://schemas.microsoft.com/office/drawing/2014/main" id="{C2708532-D923-4FD1-B275-2B8EA675D6F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8375" y="292576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38" name="Line 29">
            <a:extLst>
              <a:ext uri="{FF2B5EF4-FFF2-40B4-BE49-F238E27FC236}">
                <a16:creationId xmlns:a16="http://schemas.microsoft.com/office/drawing/2014/main" id="{EF761B03-A552-470E-82AD-0608CF897695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1550" y="2878138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39" name="Line 30">
            <a:extLst>
              <a:ext uri="{FF2B5EF4-FFF2-40B4-BE49-F238E27FC236}">
                <a16:creationId xmlns:a16="http://schemas.microsoft.com/office/drawing/2014/main" id="{BE28D77A-E777-4E2A-AF62-88A0C63D0E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6788" y="2833688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40" name="Line 31">
            <a:extLst>
              <a:ext uri="{FF2B5EF4-FFF2-40B4-BE49-F238E27FC236}">
                <a16:creationId xmlns:a16="http://schemas.microsoft.com/office/drawing/2014/main" id="{2904DF20-E3E8-4382-860B-60B88C870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4725" y="277971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41" name="Line 32">
            <a:extLst>
              <a:ext uri="{FF2B5EF4-FFF2-40B4-BE49-F238E27FC236}">
                <a16:creationId xmlns:a16="http://schemas.microsoft.com/office/drawing/2014/main" id="{21FCBAC6-AE4B-44EB-9193-BEE9D01A114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4725" y="2732088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42" name="Line 33">
            <a:extLst>
              <a:ext uri="{FF2B5EF4-FFF2-40B4-BE49-F238E27FC236}">
                <a16:creationId xmlns:a16="http://schemas.microsoft.com/office/drawing/2014/main" id="{D1A13F70-93D3-4B38-9B8B-D3F025D7F435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9488" y="2686050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43" name="Line 34">
            <a:extLst>
              <a:ext uri="{FF2B5EF4-FFF2-40B4-BE49-F238E27FC236}">
                <a16:creationId xmlns:a16="http://schemas.microsoft.com/office/drawing/2014/main" id="{B0AEF16E-4C6A-4580-8533-2D5271C476B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9963" y="2641600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44" name="Line 35">
            <a:extLst>
              <a:ext uri="{FF2B5EF4-FFF2-40B4-BE49-F238E27FC236}">
                <a16:creationId xmlns:a16="http://schemas.microsoft.com/office/drawing/2014/main" id="{DF6D5B90-51AE-4517-B7A5-EBAC0D83FC6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3138" y="2592388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45" name="Line 36">
            <a:extLst>
              <a:ext uri="{FF2B5EF4-FFF2-40B4-BE49-F238E27FC236}">
                <a16:creationId xmlns:a16="http://schemas.microsoft.com/office/drawing/2014/main" id="{CAB15903-464C-4B89-AE9F-0C9CE28583E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1550" y="254476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46" name="Line 37">
            <a:extLst>
              <a:ext uri="{FF2B5EF4-FFF2-40B4-BE49-F238E27FC236}">
                <a16:creationId xmlns:a16="http://schemas.microsoft.com/office/drawing/2014/main" id="{84EAC54C-3CFB-4B50-80ED-14F08B8AE7A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4725" y="249872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47" name="Line 38">
            <a:extLst>
              <a:ext uri="{FF2B5EF4-FFF2-40B4-BE49-F238E27FC236}">
                <a16:creationId xmlns:a16="http://schemas.microsoft.com/office/drawing/2014/main" id="{80EF90A2-3F99-4E62-AFAD-0352EEA16F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1550" y="2459038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48" name="Line 39">
            <a:extLst>
              <a:ext uri="{FF2B5EF4-FFF2-40B4-BE49-F238E27FC236}">
                <a16:creationId xmlns:a16="http://schemas.microsoft.com/office/drawing/2014/main" id="{D0D1F6B8-396D-409B-AA08-97C436239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1550" y="241141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49" name="Line 40">
            <a:extLst>
              <a:ext uri="{FF2B5EF4-FFF2-40B4-BE49-F238E27FC236}">
                <a16:creationId xmlns:a16="http://schemas.microsoft.com/office/drawing/2014/main" id="{6FF0C6B7-3771-4DA2-8E31-2A908157D4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4725" y="236537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50" name="Line 41">
            <a:extLst>
              <a:ext uri="{FF2B5EF4-FFF2-40B4-BE49-F238E27FC236}">
                <a16:creationId xmlns:a16="http://schemas.microsoft.com/office/drawing/2014/main" id="{89ED75CD-BF6E-4CE5-9C3D-2C98D9651615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6788" y="2322513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51" name="Line 42">
            <a:extLst>
              <a:ext uri="{FF2B5EF4-FFF2-40B4-BE49-F238E27FC236}">
                <a16:creationId xmlns:a16="http://schemas.microsoft.com/office/drawing/2014/main" id="{7EE6A46C-1435-4940-960B-D9A6000E2FE5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4725" y="2271713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52" name="Line 43">
            <a:extLst>
              <a:ext uri="{FF2B5EF4-FFF2-40B4-BE49-F238E27FC236}">
                <a16:creationId xmlns:a16="http://schemas.microsoft.com/office/drawing/2014/main" id="{D24DF6BD-45BD-47F8-9DAB-4AEC2537CFC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8375" y="2225675"/>
            <a:ext cx="2700338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53" name="Line 44">
            <a:extLst>
              <a:ext uri="{FF2B5EF4-FFF2-40B4-BE49-F238E27FC236}">
                <a16:creationId xmlns:a16="http://schemas.microsoft.com/office/drawing/2014/main" id="{2770F57D-FE88-4700-983C-07DAEFE3CA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329488" y="2179638"/>
            <a:ext cx="269875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54" name="Line 45">
            <a:extLst>
              <a:ext uri="{FF2B5EF4-FFF2-40B4-BE49-F238E27FC236}">
                <a16:creationId xmlns:a16="http://schemas.microsoft.com/office/drawing/2014/main" id="{FD35A2F3-00F0-42DA-949E-B718FB282E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4575" y="212248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55" name="Line 46">
            <a:extLst>
              <a:ext uri="{FF2B5EF4-FFF2-40B4-BE49-F238E27FC236}">
                <a16:creationId xmlns:a16="http://schemas.microsoft.com/office/drawing/2014/main" id="{A7BFE173-D26E-493B-A559-89ED5E4C2F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62838" y="212407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56" name="Line 47">
            <a:extLst>
              <a:ext uri="{FF2B5EF4-FFF2-40B4-BE49-F238E27FC236}">
                <a16:creationId xmlns:a16="http://schemas.microsoft.com/office/drawing/2014/main" id="{5E5ABE97-DEB5-4BDD-95E6-AF2806D01C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34275" y="211931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57" name="Line 48">
            <a:extLst>
              <a:ext uri="{FF2B5EF4-FFF2-40B4-BE49-F238E27FC236}">
                <a16:creationId xmlns:a16="http://schemas.microsoft.com/office/drawing/2014/main" id="{733E3DC6-3901-4724-96CF-FC50DB4070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97775" y="212248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58" name="Line 49">
            <a:extLst>
              <a:ext uri="{FF2B5EF4-FFF2-40B4-BE49-F238E27FC236}">
                <a16:creationId xmlns:a16="http://schemas.microsoft.com/office/drawing/2014/main" id="{B5EB4A89-DE2C-440E-B5AC-7CB0E64AF9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59688" y="212407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59" name="Line 50">
            <a:extLst>
              <a:ext uri="{FF2B5EF4-FFF2-40B4-BE49-F238E27FC236}">
                <a16:creationId xmlns:a16="http://schemas.microsoft.com/office/drawing/2014/main" id="{A1F29925-6278-4E20-B9DF-2F03C1F5D8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27950" y="2127250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60" name="Line 51">
            <a:extLst>
              <a:ext uri="{FF2B5EF4-FFF2-40B4-BE49-F238E27FC236}">
                <a16:creationId xmlns:a16="http://schemas.microsoft.com/office/drawing/2014/main" id="{344D5234-BC6D-4C70-B110-D37D4D98AD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99388" y="212248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61" name="Line 52">
            <a:extLst>
              <a:ext uri="{FF2B5EF4-FFF2-40B4-BE49-F238E27FC236}">
                <a16:creationId xmlns:a16="http://schemas.microsoft.com/office/drawing/2014/main" id="{564A916A-FAEF-4C43-977F-BF0ADBBE07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62888" y="212407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62" name="Line 53">
            <a:extLst>
              <a:ext uri="{FF2B5EF4-FFF2-40B4-BE49-F238E27FC236}">
                <a16:creationId xmlns:a16="http://schemas.microsoft.com/office/drawing/2014/main" id="{5A4F5C0B-C384-48A8-BAF1-22A90CD04E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26388" y="211931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63" name="Line 54">
            <a:extLst>
              <a:ext uri="{FF2B5EF4-FFF2-40B4-BE49-F238E27FC236}">
                <a16:creationId xmlns:a16="http://schemas.microsoft.com/office/drawing/2014/main" id="{3CD6B356-38D1-41FA-AF5A-00DEB3016D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96238" y="212248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64" name="Line 55">
            <a:extLst>
              <a:ext uri="{FF2B5EF4-FFF2-40B4-BE49-F238E27FC236}">
                <a16:creationId xmlns:a16="http://schemas.microsoft.com/office/drawing/2014/main" id="{D7D1DCB8-FEFF-440E-8E5E-E97D54F6CA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67675" y="211772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65" name="Line 56">
            <a:extLst>
              <a:ext uri="{FF2B5EF4-FFF2-40B4-BE49-F238E27FC236}">
                <a16:creationId xmlns:a16="http://schemas.microsoft.com/office/drawing/2014/main" id="{47534FC9-42DF-4831-9840-555735A1E1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31175" y="211931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66" name="Line 57">
            <a:extLst>
              <a:ext uri="{FF2B5EF4-FFF2-40B4-BE49-F238E27FC236}">
                <a16:creationId xmlns:a16="http://schemas.microsoft.com/office/drawing/2014/main" id="{4EA9CD59-1D35-47CC-891B-42387A4BA2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3088" y="212248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67" name="Line 58">
            <a:extLst>
              <a:ext uri="{FF2B5EF4-FFF2-40B4-BE49-F238E27FC236}">
                <a16:creationId xmlns:a16="http://schemas.microsoft.com/office/drawing/2014/main" id="{40FE8A9C-75E3-45FF-9C96-6BE354452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61350" y="212407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68" name="Line 59">
            <a:extLst>
              <a:ext uri="{FF2B5EF4-FFF2-40B4-BE49-F238E27FC236}">
                <a16:creationId xmlns:a16="http://schemas.microsoft.com/office/drawing/2014/main" id="{91D63ED3-48E5-4C69-9A4C-6248ED8B3A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32788" y="211931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69" name="Line 60">
            <a:extLst>
              <a:ext uri="{FF2B5EF4-FFF2-40B4-BE49-F238E27FC236}">
                <a16:creationId xmlns:a16="http://schemas.microsoft.com/office/drawing/2014/main" id="{82A8ECDA-C74A-4582-B926-287E522525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96288" y="212248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70" name="Line 61">
            <a:extLst>
              <a:ext uri="{FF2B5EF4-FFF2-40B4-BE49-F238E27FC236}">
                <a16:creationId xmlns:a16="http://schemas.microsoft.com/office/drawing/2014/main" id="{22B0C276-36CA-4CC4-BEAD-6175B07560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70900" y="211931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71" name="Line 62">
            <a:extLst>
              <a:ext uri="{FF2B5EF4-FFF2-40B4-BE49-F238E27FC236}">
                <a16:creationId xmlns:a16="http://schemas.microsoft.com/office/drawing/2014/main" id="{3CA0C68E-88D7-4957-A6AA-0A13735D40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39163" y="212248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72" name="Line 63">
            <a:extLst>
              <a:ext uri="{FF2B5EF4-FFF2-40B4-BE49-F238E27FC236}">
                <a16:creationId xmlns:a16="http://schemas.microsoft.com/office/drawing/2014/main" id="{7579BA41-F0B4-4027-BEF7-4427EE9046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10600" y="211772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73" name="Line 64">
            <a:extLst>
              <a:ext uri="{FF2B5EF4-FFF2-40B4-BE49-F238E27FC236}">
                <a16:creationId xmlns:a16="http://schemas.microsoft.com/office/drawing/2014/main" id="{EDA111C7-8BAA-47DF-9700-0CC5AB1D68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74100" y="211931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74" name="Line 65">
            <a:extLst>
              <a:ext uri="{FF2B5EF4-FFF2-40B4-BE49-F238E27FC236}">
                <a16:creationId xmlns:a16="http://schemas.microsoft.com/office/drawing/2014/main" id="{E8ABBDA5-97CB-49CA-9B5D-85B0FFFE69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36013" y="212248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75" name="Line 66">
            <a:extLst>
              <a:ext uri="{FF2B5EF4-FFF2-40B4-BE49-F238E27FC236}">
                <a16:creationId xmlns:a16="http://schemas.microsoft.com/office/drawing/2014/main" id="{0060DF8B-CD60-466B-80C1-8A1FFBE3B9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04275" y="212407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76" name="Line 67">
            <a:extLst>
              <a:ext uri="{FF2B5EF4-FFF2-40B4-BE49-F238E27FC236}">
                <a16:creationId xmlns:a16="http://schemas.microsoft.com/office/drawing/2014/main" id="{D71AAAC5-5A91-4C25-BE45-61DDFCBC7B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75713" y="211931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77" name="Line 68">
            <a:extLst>
              <a:ext uri="{FF2B5EF4-FFF2-40B4-BE49-F238E27FC236}">
                <a16:creationId xmlns:a16="http://schemas.microsoft.com/office/drawing/2014/main" id="{9B2D331A-06C0-45E4-8B1A-42055B55A6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39213" y="212248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78" name="Line 69">
            <a:extLst>
              <a:ext uri="{FF2B5EF4-FFF2-40B4-BE49-F238E27FC236}">
                <a16:creationId xmlns:a16="http://schemas.microsoft.com/office/drawing/2014/main" id="{0BEC18C7-88A0-46E4-A2E9-AD5728F52C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04300" y="211772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79" name="Line 70">
            <a:extLst>
              <a:ext uri="{FF2B5EF4-FFF2-40B4-BE49-F238E27FC236}">
                <a16:creationId xmlns:a16="http://schemas.microsoft.com/office/drawing/2014/main" id="{9B3F5D4E-3246-43B7-B714-7EC2723C21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72563" y="211931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80" name="Line 71">
            <a:extLst>
              <a:ext uri="{FF2B5EF4-FFF2-40B4-BE49-F238E27FC236}">
                <a16:creationId xmlns:a16="http://schemas.microsoft.com/office/drawing/2014/main" id="{C31F91FE-64F6-4422-B10A-849C66F626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0" y="2114550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81" name="Line 72">
            <a:extLst>
              <a:ext uri="{FF2B5EF4-FFF2-40B4-BE49-F238E27FC236}">
                <a16:creationId xmlns:a16="http://schemas.microsoft.com/office/drawing/2014/main" id="{48D03367-A7ED-4C4B-B2F1-3C76CC2A7D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07500" y="211772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82" name="Line 73">
            <a:extLst>
              <a:ext uri="{FF2B5EF4-FFF2-40B4-BE49-F238E27FC236}">
                <a16:creationId xmlns:a16="http://schemas.microsoft.com/office/drawing/2014/main" id="{02129D71-55C1-4847-9402-8E3E99461C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69413" y="211931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83" name="Line 74">
            <a:extLst>
              <a:ext uri="{FF2B5EF4-FFF2-40B4-BE49-F238E27FC236}">
                <a16:creationId xmlns:a16="http://schemas.microsoft.com/office/drawing/2014/main" id="{1449F2DD-C19A-4FC4-BBEF-99EA8693CB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337675" y="212248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84" name="Line 75">
            <a:extLst>
              <a:ext uri="{FF2B5EF4-FFF2-40B4-BE49-F238E27FC236}">
                <a16:creationId xmlns:a16="http://schemas.microsoft.com/office/drawing/2014/main" id="{C51EC07B-2FA8-470E-8A54-F59251C133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09113" y="211772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85" name="Line 76">
            <a:extLst>
              <a:ext uri="{FF2B5EF4-FFF2-40B4-BE49-F238E27FC236}">
                <a16:creationId xmlns:a16="http://schemas.microsoft.com/office/drawing/2014/main" id="{153F786E-1FD4-4142-A4B5-5338A80AC8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72613" y="211931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86" name="Line 77">
            <a:extLst>
              <a:ext uri="{FF2B5EF4-FFF2-40B4-BE49-F238E27FC236}">
                <a16:creationId xmlns:a16="http://schemas.microsoft.com/office/drawing/2014/main" id="{6CBA387B-8EBD-48DF-896B-5000850397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39288" y="211772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87" name="Line 78">
            <a:extLst>
              <a:ext uri="{FF2B5EF4-FFF2-40B4-BE49-F238E27FC236}">
                <a16:creationId xmlns:a16="http://schemas.microsoft.com/office/drawing/2014/main" id="{DBC0DADE-511D-44B7-BC44-199518258A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02788" y="211931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88" name="Line 79">
            <a:extLst>
              <a:ext uri="{FF2B5EF4-FFF2-40B4-BE49-F238E27FC236}">
                <a16:creationId xmlns:a16="http://schemas.microsoft.com/office/drawing/2014/main" id="{172A8E3D-CA0A-4B86-AFDF-2F1C70ED97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64700" y="212248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89" name="Line 80">
            <a:extLst>
              <a:ext uri="{FF2B5EF4-FFF2-40B4-BE49-F238E27FC236}">
                <a16:creationId xmlns:a16="http://schemas.microsoft.com/office/drawing/2014/main" id="{C4FC0C8F-C346-472E-A271-4F02B408FA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32963" y="2124075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90" name="Line 81">
            <a:extLst>
              <a:ext uri="{FF2B5EF4-FFF2-40B4-BE49-F238E27FC236}">
                <a16:creationId xmlns:a16="http://schemas.microsoft.com/office/drawing/2014/main" id="{E827E0B4-C852-418D-B7FB-B967B459BC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805988" y="211931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91" name="Line 82">
            <a:extLst>
              <a:ext uri="{FF2B5EF4-FFF2-40B4-BE49-F238E27FC236}">
                <a16:creationId xmlns:a16="http://schemas.microsoft.com/office/drawing/2014/main" id="{5DD1AAB9-E57B-4900-A3BD-F99C3FFE45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867900" y="2122488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92" name="Line 83">
            <a:extLst>
              <a:ext uri="{FF2B5EF4-FFF2-40B4-BE49-F238E27FC236}">
                <a16:creationId xmlns:a16="http://schemas.microsoft.com/office/drawing/2014/main" id="{2B8040D6-669A-4760-95E1-D01A16B696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44100" y="2119313"/>
            <a:ext cx="0" cy="19081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93" name="Freeform 84">
            <a:extLst>
              <a:ext uri="{FF2B5EF4-FFF2-40B4-BE49-F238E27FC236}">
                <a16:creationId xmlns:a16="http://schemas.microsoft.com/office/drawing/2014/main" id="{DD3E0062-29B5-4680-960E-3D683E8841B2}"/>
              </a:ext>
            </a:extLst>
          </p:cNvPr>
          <p:cNvSpPr>
            <a:spLocks/>
          </p:cNvSpPr>
          <p:nvPr/>
        </p:nvSpPr>
        <p:spPr bwMode="auto">
          <a:xfrm flipH="1">
            <a:off x="7759700" y="3135313"/>
            <a:ext cx="666750" cy="534987"/>
          </a:xfrm>
          <a:custGeom>
            <a:avLst/>
            <a:gdLst>
              <a:gd name="T0" fmla="*/ 0 w 2333"/>
              <a:gd name="T1" fmla="*/ 2147483646 h 2275"/>
              <a:gd name="T2" fmla="*/ 2147483646 w 2333"/>
              <a:gd name="T3" fmla="*/ 2147483646 h 2275"/>
              <a:gd name="T4" fmla="*/ 2147483646 w 2333"/>
              <a:gd name="T5" fmla="*/ 2147483646 h 2275"/>
              <a:gd name="T6" fmla="*/ 2147483646 w 2333"/>
              <a:gd name="T7" fmla="*/ 2147483646 h 2275"/>
              <a:gd name="T8" fmla="*/ 2147483646 w 2333"/>
              <a:gd name="T9" fmla="*/ 2147483646 h 2275"/>
              <a:gd name="T10" fmla="*/ 2147483646 w 2333"/>
              <a:gd name="T11" fmla="*/ 2147483646 h 2275"/>
              <a:gd name="T12" fmla="*/ 2147483646 w 2333"/>
              <a:gd name="T13" fmla="*/ 2147483646 h 2275"/>
              <a:gd name="T14" fmla="*/ 2147483646 w 2333"/>
              <a:gd name="T15" fmla="*/ 2147483646 h 2275"/>
              <a:gd name="T16" fmla="*/ 2147483646 w 2333"/>
              <a:gd name="T17" fmla="*/ 2147483646 h 2275"/>
              <a:gd name="T18" fmla="*/ 2147483646 w 2333"/>
              <a:gd name="T19" fmla="*/ 2147483646 h 2275"/>
              <a:gd name="T20" fmla="*/ 2147483646 w 2333"/>
              <a:gd name="T21" fmla="*/ 2147483646 h 2275"/>
              <a:gd name="T22" fmla="*/ 2147483646 w 2333"/>
              <a:gd name="T23" fmla="*/ 2147483646 h 2275"/>
              <a:gd name="T24" fmla="*/ 2147483646 w 2333"/>
              <a:gd name="T25" fmla="*/ 2147483646 h 2275"/>
              <a:gd name="T26" fmla="*/ 2147483646 w 2333"/>
              <a:gd name="T27" fmla="*/ 2147483646 h 2275"/>
              <a:gd name="T28" fmla="*/ 2147483646 w 2333"/>
              <a:gd name="T29" fmla="*/ 2147483646 h 2275"/>
              <a:gd name="T30" fmla="*/ 2147483646 w 2333"/>
              <a:gd name="T31" fmla="*/ 2147483646 h 2275"/>
              <a:gd name="T32" fmla="*/ 2147483646 w 2333"/>
              <a:gd name="T33" fmla="*/ 2147483646 h 2275"/>
              <a:gd name="T34" fmla="*/ 2147483646 w 2333"/>
              <a:gd name="T35" fmla="*/ 2147483646 h 2275"/>
              <a:gd name="T36" fmla="*/ 2147483646 w 2333"/>
              <a:gd name="T37" fmla="*/ 2147483646 h 2275"/>
              <a:gd name="T38" fmla="*/ 2147483646 w 2333"/>
              <a:gd name="T39" fmla="*/ 0 h 227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33"/>
              <a:gd name="T61" fmla="*/ 0 h 2275"/>
              <a:gd name="T62" fmla="*/ 2333 w 2333"/>
              <a:gd name="T63" fmla="*/ 2275 h 227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33" h="2275">
                <a:moveTo>
                  <a:pt x="0" y="2275"/>
                </a:moveTo>
                <a:lnTo>
                  <a:pt x="52" y="2211"/>
                </a:lnTo>
                <a:lnTo>
                  <a:pt x="116" y="2153"/>
                </a:lnTo>
                <a:lnTo>
                  <a:pt x="122" y="2089"/>
                </a:lnTo>
                <a:lnTo>
                  <a:pt x="180" y="2042"/>
                </a:lnTo>
                <a:lnTo>
                  <a:pt x="425" y="1803"/>
                </a:lnTo>
                <a:lnTo>
                  <a:pt x="588" y="1803"/>
                </a:lnTo>
                <a:lnTo>
                  <a:pt x="774" y="1629"/>
                </a:lnTo>
                <a:lnTo>
                  <a:pt x="774" y="1571"/>
                </a:lnTo>
                <a:lnTo>
                  <a:pt x="1076" y="1274"/>
                </a:lnTo>
                <a:lnTo>
                  <a:pt x="1076" y="1210"/>
                </a:lnTo>
                <a:lnTo>
                  <a:pt x="1489" y="809"/>
                </a:lnTo>
                <a:lnTo>
                  <a:pt x="1792" y="809"/>
                </a:lnTo>
                <a:lnTo>
                  <a:pt x="1966" y="640"/>
                </a:lnTo>
                <a:lnTo>
                  <a:pt x="1966" y="570"/>
                </a:lnTo>
                <a:lnTo>
                  <a:pt x="2077" y="454"/>
                </a:lnTo>
                <a:lnTo>
                  <a:pt x="2077" y="355"/>
                </a:lnTo>
                <a:lnTo>
                  <a:pt x="2263" y="180"/>
                </a:lnTo>
                <a:lnTo>
                  <a:pt x="2263" y="75"/>
                </a:lnTo>
                <a:lnTo>
                  <a:pt x="2333" y="0"/>
                </a:lnTo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94" name="Freeform 85">
            <a:extLst>
              <a:ext uri="{FF2B5EF4-FFF2-40B4-BE49-F238E27FC236}">
                <a16:creationId xmlns:a16="http://schemas.microsoft.com/office/drawing/2014/main" id="{1F10DFBE-1E84-4427-94EE-D838F4F6C152}"/>
              </a:ext>
            </a:extLst>
          </p:cNvPr>
          <p:cNvSpPr>
            <a:spLocks/>
          </p:cNvSpPr>
          <p:nvPr/>
        </p:nvSpPr>
        <p:spPr bwMode="auto">
          <a:xfrm flipH="1">
            <a:off x="8858250" y="2392363"/>
            <a:ext cx="406400" cy="338137"/>
          </a:xfrm>
          <a:custGeom>
            <a:avLst/>
            <a:gdLst>
              <a:gd name="T0" fmla="*/ 0 w 2333"/>
              <a:gd name="T1" fmla="*/ 2147483646 h 2275"/>
              <a:gd name="T2" fmla="*/ 2147483646 w 2333"/>
              <a:gd name="T3" fmla="*/ 2147483646 h 2275"/>
              <a:gd name="T4" fmla="*/ 2147483646 w 2333"/>
              <a:gd name="T5" fmla="*/ 2147483646 h 2275"/>
              <a:gd name="T6" fmla="*/ 2147483646 w 2333"/>
              <a:gd name="T7" fmla="*/ 2147483646 h 2275"/>
              <a:gd name="T8" fmla="*/ 2147483646 w 2333"/>
              <a:gd name="T9" fmla="*/ 2147483646 h 2275"/>
              <a:gd name="T10" fmla="*/ 2147483646 w 2333"/>
              <a:gd name="T11" fmla="*/ 2147483646 h 2275"/>
              <a:gd name="T12" fmla="*/ 2147483646 w 2333"/>
              <a:gd name="T13" fmla="*/ 2147483646 h 2275"/>
              <a:gd name="T14" fmla="*/ 2147483646 w 2333"/>
              <a:gd name="T15" fmla="*/ 2147483646 h 2275"/>
              <a:gd name="T16" fmla="*/ 2147483646 w 2333"/>
              <a:gd name="T17" fmla="*/ 2147483646 h 2275"/>
              <a:gd name="T18" fmla="*/ 2147483646 w 2333"/>
              <a:gd name="T19" fmla="*/ 2147483646 h 2275"/>
              <a:gd name="T20" fmla="*/ 2147483646 w 2333"/>
              <a:gd name="T21" fmla="*/ 2147483646 h 2275"/>
              <a:gd name="T22" fmla="*/ 2147483646 w 2333"/>
              <a:gd name="T23" fmla="*/ 2147483646 h 2275"/>
              <a:gd name="T24" fmla="*/ 2147483646 w 2333"/>
              <a:gd name="T25" fmla="*/ 2147483646 h 2275"/>
              <a:gd name="T26" fmla="*/ 2147483646 w 2333"/>
              <a:gd name="T27" fmla="*/ 2147483646 h 2275"/>
              <a:gd name="T28" fmla="*/ 2147483646 w 2333"/>
              <a:gd name="T29" fmla="*/ 2147483646 h 2275"/>
              <a:gd name="T30" fmla="*/ 2147483646 w 2333"/>
              <a:gd name="T31" fmla="*/ 2147483646 h 2275"/>
              <a:gd name="T32" fmla="*/ 2147483646 w 2333"/>
              <a:gd name="T33" fmla="*/ 2147483646 h 2275"/>
              <a:gd name="T34" fmla="*/ 2147483646 w 2333"/>
              <a:gd name="T35" fmla="*/ 2147483646 h 2275"/>
              <a:gd name="T36" fmla="*/ 2147483646 w 2333"/>
              <a:gd name="T37" fmla="*/ 2147483646 h 2275"/>
              <a:gd name="T38" fmla="*/ 2147483646 w 2333"/>
              <a:gd name="T39" fmla="*/ 0 h 227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33"/>
              <a:gd name="T61" fmla="*/ 0 h 2275"/>
              <a:gd name="T62" fmla="*/ 2333 w 2333"/>
              <a:gd name="T63" fmla="*/ 2275 h 227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33" h="2275">
                <a:moveTo>
                  <a:pt x="0" y="2275"/>
                </a:moveTo>
                <a:lnTo>
                  <a:pt x="52" y="2211"/>
                </a:lnTo>
                <a:lnTo>
                  <a:pt x="116" y="2153"/>
                </a:lnTo>
                <a:lnTo>
                  <a:pt x="122" y="2089"/>
                </a:lnTo>
                <a:lnTo>
                  <a:pt x="180" y="2042"/>
                </a:lnTo>
                <a:lnTo>
                  <a:pt x="425" y="1803"/>
                </a:lnTo>
                <a:lnTo>
                  <a:pt x="588" y="1803"/>
                </a:lnTo>
                <a:lnTo>
                  <a:pt x="774" y="1629"/>
                </a:lnTo>
                <a:lnTo>
                  <a:pt x="774" y="1571"/>
                </a:lnTo>
                <a:lnTo>
                  <a:pt x="1076" y="1274"/>
                </a:lnTo>
                <a:lnTo>
                  <a:pt x="1076" y="1210"/>
                </a:lnTo>
                <a:lnTo>
                  <a:pt x="1489" y="809"/>
                </a:lnTo>
                <a:lnTo>
                  <a:pt x="1792" y="809"/>
                </a:lnTo>
                <a:lnTo>
                  <a:pt x="1966" y="640"/>
                </a:lnTo>
                <a:lnTo>
                  <a:pt x="1966" y="570"/>
                </a:lnTo>
                <a:lnTo>
                  <a:pt x="2077" y="454"/>
                </a:lnTo>
                <a:lnTo>
                  <a:pt x="2077" y="355"/>
                </a:lnTo>
                <a:lnTo>
                  <a:pt x="2263" y="180"/>
                </a:lnTo>
                <a:lnTo>
                  <a:pt x="2263" y="75"/>
                </a:lnTo>
                <a:lnTo>
                  <a:pt x="2333" y="0"/>
                </a:lnTo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95" name="Freeform 86">
            <a:extLst>
              <a:ext uri="{FF2B5EF4-FFF2-40B4-BE49-F238E27FC236}">
                <a16:creationId xmlns:a16="http://schemas.microsoft.com/office/drawing/2014/main" id="{E5BD7BDD-9DC9-4AED-A06C-0F989C8D342E}"/>
              </a:ext>
            </a:extLst>
          </p:cNvPr>
          <p:cNvSpPr>
            <a:spLocks/>
          </p:cNvSpPr>
          <p:nvPr/>
        </p:nvSpPr>
        <p:spPr bwMode="auto">
          <a:xfrm flipH="1">
            <a:off x="7847013" y="2386013"/>
            <a:ext cx="406400" cy="338137"/>
          </a:xfrm>
          <a:custGeom>
            <a:avLst/>
            <a:gdLst>
              <a:gd name="T0" fmla="*/ 0 w 2333"/>
              <a:gd name="T1" fmla="*/ 2147483646 h 2275"/>
              <a:gd name="T2" fmla="*/ 2147483646 w 2333"/>
              <a:gd name="T3" fmla="*/ 2147483646 h 2275"/>
              <a:gd name="T4" fmla="*/ 2147483646 w 2333"/>
              <a:gd name="T5" fmla="*/ 2147483646 h 2275"/>
              <a:gd name="T6" fmla="*/ 2147483646 w 2333"/>
              <a:gd name="T7" fmla="*/ 2147483646 h 2275"/>
              <a:gd name="T8" fmla="*/ 2147483646 w 2333"/>
              <a:gd name="T9" fmla="*/ 2147483646 h 2275"/>
              <a:gd name="T10" fmla="*/ 2147483646 w 2333"/>
              <a:gd name="T11" fmla="*/ 2147483646 h 2275"/>
              <a:gd name="T12" fmla="*/ 2147483646 w 2333"/>
              <a:gd name="T13" fmla="*/ 2147483646 h 2275"/>
              <a:gd name="T14" fmla="*/ 2147483646 w 2333"/>
              <a:gd name="T15" fmla="*/ 2147483646 h 2275"/>
              <a:gd name="T16" fmla="*/ 2147483646 w 2333"/>
              <a:gd name="T17" fmla="*/ 2147483646 h 2275"/>
              <a:gd name="T18" fmla="*/ 2147483646 w 2333"/>
              <a:gd name="T19" fmla="*/ 2147483646 h 2275"/>
              <a:gd name="T20" fmla="*/ 2147483646 w 2333"/>
              <a:gd name="T21" fmla="*/ 2147483646 h 2275"/>
              <a:gd name="T22" fmla="*/ 2147483646 w 2333"/>
              <a:gd name="T23" fmla="*/ 2147483646 h 2275"/>
              <a:gd name="T24" fmla="*/ 2147483646 w 2333"/>
              <a:gd name="T25" fmla="*/ 2147483646 h 2275"/>
              <a:gd name="T26" fmla="*/ 2147483646 w 2333"/>
              <a:gd name="T27" fmla="*/ 2147483646 h 2275"/>
              <a:gd name="T28" fmla="*/ 2147483646 w 2333"/>
              <a:gd name="T29" fmla="*/ 2147483646 h 2275"/>
              <a:gd name="T30" fmla="*/ 2147483646 w 2333"/>
              <a:gd name="T31" fmla="*/ 2147483646 h 2275"/>
              <a:gd name="T32" fmla="*/ 2147483646 w 2333"/>
              <a:gd name="T33" fmla="*/ 2147483646 h 2275"/>
              <a:gd name="T34" fmla="*/ 2147483646 w 2333"/>
              <a:gd name="T35" fmla="*/ 2147483646 h 2275"/>
              <a:gd name="T36" fmla="*/ 2147483646 w 2333"/>
              <a:gd name="T37" fmla="*/ 2147483646 h 2275"/>
              <a:gd name="T38" fmla="*/ 2147483646 w 2333"/>
              <a:gd name="T39" fmla="*/ 0 h 227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33"/>
              <a:gd name="T61" fmla="*/ 0 h 2275"/>
              <a:gd name="T62" fmla="*/ 2333 w 2333"/>
              <a:gd name="T63" fmla="*/ 2275 h 227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33" h="2275">
                <a:moveTo>
                  <a:pt x="0" y="2275"/>
                </a:moveTo>
                <a:lnTo>
                  <a:pt x="52" y="2211"/>
                </a:lnTo>
                <a:lnTo>
                  <a:pt x="116" y="2153"/>
                </a:lnTo>
                <a:lnTo>
                  <a:pt x="122" y="2089"/>
                </a:lnTo>
                <a:lnTo>
                  <a:pt x="180" y="2042"/>
                </a:lnTo>
                <a:lnTo>
                  <a:pt x="425" y="1803"/>
                </a:lnTo>
                <a:lnTo>
                  <a:pt x="588" y="1803"/>
                </a:lnTo>
                <a:lnTo>
                  <a:pt x="774" y="1629"/>
                </a:lnTo>
                <a:lnTo>
                  <a:pt x="774" y="1571"/>
                </a:lnTo>
                <a:lnTo>
                  <a:pt x="1076" y="1274"/>
                </a:lnTo>
                <a:lnTo>
                  <a:pt x="1076" y="1210"/>
                </a:lnTo>
                <a:lnTo>
                  <a:pt x="1489" y="809"/>
                </a:lnTo>
                <a:lnTo>
                  <a:pt x="1792" y="809"/>
                </a:lnTo>
                <a:lnTo>
                  <a:pt x="1966" y="640"/>
                </a:lnTo>
                <a:lnTo>
                  <a:pt x="1966" y="570"/>
                </a:lnTo>
                <a:lnTo>
                  <a:pt x="2077" y="454"/>
                </a:lnTo>
                <a:lnTo>
                  <a:pt x="2077" y="355"/>
                </a:lnTo>
                <a:lnTo>
                  <a:pt x="2263" y="180"/>
                </a:lnTo>
                <a:lnTo>
                  <a:pt x="2263" y="75"/>
                </a:lnTo>
                <a:lnTo>
                  <a:pt x="2333" y="0"/>
                </a:lnTo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496" name="Freeform 87">
            <a:extLst>
              <a:ext uri="{FF2B5EF4-FFF2-40B4-BE49-F238E27FC236}">
                <a16:creationId xmlns:a16="http://schemas.microsoft.com/office/drawing/2014/main" id="{3109A843-6C3C-4EB4-B627-EAB76F31885A}"/>
              </a:ext>
            </a:extLst>
          </p:cNvPr>
          <p:cNvSpPr>
            <a:spLocks/>
          </p:cNvSpPr>
          <p:nvPr/>
        </p:nvSpPr>
        <p:spPr bwMode="auto">
          <a:xfrm flipH="1">
            <a:off x="9093200" y="3598863"/>
            <a:ext cx="406400" cy="338137"/>
          </a:xfrm>
          <a:custGeom>
            <a:avLst/>
            <a:gdLst>
              <a:gd name="T0" fmla="*/ 0 w 2333"/>
              <a:gd name="T1" fmla="*/ 2147483646 h 2275"/>
              <a:gd name="T2" fmla="*/ 2147483646 w 2333"/>
              <a:gd name="T3" fmla="*/ 2147483646 h 2275"/>
              <a:gd name="T4" fmla="*/ 2147483646 w 2333"/>
              <a:gd name="T5" fmla="*/ 2147483646 h 2275"/>
              <a:gd name="T6" fmla="*/ 2147483646 w 2333"/>
              <a:gd name="T7" fmla="*/ 2147483646 h 2275"/>
              <a:gd name="T8" fmla="*/ 2147483646 w 2333"/>
              <a:gd name="T9" fmla="*/ 2147483646 h 2275"/>
              <a:gd name="T10" fmla="*/ 2147483646 w 2333"/>
              <a:gd name="T11" fmla="*/ 2147483646 h 2275"/>
              <a:gd name="T12" fmla="*/ 2147483646 w 2333"/>
              <a:gd name="T13" fmla="*/ 2147483646 h 2275"/>
              <a:gd name="T14" fmla="*/ 2147483646 w 2333"/>
              <a:gd name="T15" fmla="*/ 2147483646 h 2275"/>
              <a:gd name="T16" fmla="*/ 2147483646 w 2333"/>
              <a:gd name="T17" fmla="*/ 2147483646 h 2275"/>
              <a:gd name="T18" fmla="*/ 2147483646 w 2333"/>
              <a:gd name="T19" fmla="*/ 2147483646 h 2275"/>
              <a:gd name="T20" fmla="*/ 2147483646 w 2333"/>
              <a:gd name="T21" fmla="*/ 2147483646 h 2275"/>
              <a:gd name="T22" fmla="*/ 2147483646 w 2333"/>
              <a:gd name="T23" fmla="*/ 2147483646 h 2275"/>
              <a:gd name="T24" fmla="*/ 2147483646 w 2333"/>
              <a:gd name="T25" fmla="*/ 2147483646 h 2275"/>
              <a:gd name="T26" fmla="*/ 2147483646 w 2333"/>
              <a:gd name="T27" fmla="*/ 2147483646 h 2275"/>
              <a:gd name="T28" fmla="*/ 2147483646 w 2333"/>
              <a:gd name="T29" fmla="*/ 2147483646 h 2275"/>
              <a:gd name="T30" fmla="*/ 2147483646 w 2333"/>
              <a:gd name="T31" fmla="*/ 2147483646 h 2275"/>
              <a:gd name="T32" fmla="*/ 2147483646 w 2333"/>
              <a:gd name="T33" fmla="*/ 2147483646 h 2275"/>
              <a:gd name="T34" fmla="*/ 2147483646 w 2333"/>
              <a:gd name="T35" fmla="*/ 2147483646 h 2275"/>
              <a:gd name="T36" fmla="*/ 2147483646 w 2333"/>
              <a:gd name="T37" fmla="*/ 2147483646 h 2275"/>
              <a:gd name="T38" fmla="*/ 2147483646 w 2333"/>
              <a:gd name="T39" fmla="*/ 0 h 227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33"/>
              <a:gd name="T61" fmla="*/ 0 h 2275"/>
              <a:gd name="T62" fmla="*/ 2333 w 2333"/>
              <a:gd name="T63" fmla="*/ 2275 h 227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33" h="2275">
                <a:moveTo>
                  <a:pt x="0" y="2275"/>
                </a:moveTo>
                <a:lnTo>
                  <a:pt x="52" y="2211"/>
                </a:lnTo>
                <a:lnTo>
                  <a:pt x="116" y="2153"/>
                </a:lnTo>
                <a:lnTo>
                  <a:pt x="122" y="2089"/>
                </a:lnTo>
                <a:lnTo>
                  <a:pt x="180" y="2042"/>
                </a:lnTo>
                <a:lnTo>
                  <a:pt x="425" y="1803"/>
                </a:lnTo>
                <a:lnTo>
                  <a:pt x="588" y="1803"/>
                </a:lnTo>
                <a:lnTo>
                  <a:pt x="774" y="1629"/>
                </a:lnTo>
                <a:lnTo>
                  <a:pt x="774" y="1571"/>
                </a:lnTo>
                <a:lnTo>
                  <a:pt x="1076" y="1274"/>
                </a:lnTo>
                <a:lnTo>
                  <a:pt x="1076" y="1210"/>
                </a:lnTo>
                <a:lnTo>
                  <a:pt x="1489" y="809"/>
                </a:lnTo>
                <a:lnTo>
                  <a:pt x="1792" y="809"/>
                </a:lnTo>
                <a:lnTo>
                  <a:pt x="1966" y="640"/>
                </a:lnTo>
                <a:lnTo>
                  <a:pt x="1966" y="570"/>
                </a:lnTo>
                <a:lnTo>
                  <a:pt x="2077" y="454"/>
                </a:lnTo>
                <a:lnTo>
                  <a:pt x="2077" y="355"/>
                </a:lnTo>
                <a:lnTo>
                  <a:pt x="2263" y="180"/>
                </a:lnTo>
                <a:lnTo>
                  <a:pt x="2263" y="75"/>
                </a:lnTo>
                <a:lnTo>
                  <a:pt x="2333" y="0"/>
                </a:lnTo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10958A08-DB7A-4C8B-B00C-18DBE07444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-76200"/>
            <a:ext cx="7772400" cy="8572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The Smith-Waterman algorithm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4CD2ADE5-0DDF-4253-9109-0123DAD8F1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524000"/>
            <a:ext cx="8153400" cy="394335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b="1"/>
              <a:t>Termination</a:t>
            </a:r>
            <a:r>
              <a:rPr lang="en-US" altLang="en-US"/>
              <a:t>:</a:t>
            </a:r>
            <a:endParaRPr lang="en-US" altLang="en-US" sz="3200"/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en-US" altLang="en-US"/>
              <a:t>If we want the </a:t>
            </a:r>
            <a:r>
              <a:rPr lang="en-US" altLang="en-US">
                <a:solidFill>
                  <a:srgbClr val="CC0000"/>
                </a:solidFill>
              </a:rPr>
              <a:t>best</a:t>
            </a:r>
            <a:r>
              <a:rPr lang="en-US" altLang="en-US"/>
              <a:t> local alignment…</a:t>
            </a:r>
          </a:p>
          <a:p>
            <a:pPr marL="914400" lvl="1" indent="-4572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/>
              <a:t>	</a:t>
            </a:r>
          </a:p>
          <a:p>
            <a:pPr marL="914400" lvl="1" indent="-4572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/>
              <a:t>			</a:t>
            </a:r>
            <a:r>
              <a:rPr lang="en-US" altLang="en-US">
                <a:latin typeface="Times New Roman" panose="02020603050405020304" pitchFamily="18" charset="0"/>
              </a:rPr>
              <a:t>F</a:t>
            </a:r>
            <a:r>
              <a:rPr lang="en-US" altLang="en-US" baseline="-25000">
                <a:latin typeface="Times New Roman" panose="02020603050405020304" pitchFamily="18" charset="0"/>
              </a:rPr>
              <a:t>OPT</a:t>
            </a:r>
            <a:r>
              <a:rPr lang="en-US" altLang="en-US">
                <a:latin typeface="Times New Roman" panose="02020603050405020304" pitchFamily="18" charset="0"/>
              </a:rPr>
              <a:t> = max</a:t>
            </a:r>
            <a:r>
              <a:rPr lang="en-US" altLang="en-US" baseline="-25000">
                <a:latin typeface="Times New Roman" panose="02020603050405020304" pitchFamily="18" charset="0"/>
              </a:rPr>
              <a:t>i,j</a:t>
            </a:r>
            <a:r>
              <a:rPr lang="en-US" altLang="en-US">
                <a:latin typeface="Times New Roman" panose="02020603050405020304" pitchFamily="18" charset="0"/>
              </a:rPr>
              <a:t> F(i, j)</a:t>
            </a:r>
          </a:p>
          <a:p>
            <a:pPr marL="914400" lvl="1" indent="-4572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/>
              <a:t>	</a:t>
            </a:r>
          </a:p>
          <a:p>
            <a:pPr marL="914400" lvl="1" indent="-4572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/>
              <a:t>	Find </a:t>
            </a:r>
            <a:r>
              <a:rPr lang="en-US" altLang="en-US">
                <a:latin typeface="Times New Roman" panose="02020603050405020304" pitchFamily="18" charset="0"/>
              </a:rPr>
              <a:t>F</a:t>
            </a:r>
            <a:r>
              <a:rPr lang="en-US" altLang="en-US" baseline="-25000">
                <a:latin typeface="Times New Roman" panose="02020603050405020304" pitchFamily="18" charset="0"/>
              </a:rPr>
              <a:t>OPT</a:t>
            </a:r>
            <a:r>
              <a:rPr lang="en-US" altLang="en-US"/>
              <a:t> and trace back</a:t>
            </a:r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endParaRPr lang="en-US" altLang="en-US"/>
          </a:p>
          <a:p>
            <a:pPr marL="533400" indent="-533400">
              <a:lnSpc>
                <a:spcPct val="80000"/>
              </a:lnSpc>
              <a:buFontTx/>
              <a:buAutoNum type="arabicPeriod"/>
              <a:defRPr/>
            </a:pPr>
            <a:r>
              <a:rPr lang="en-US" altLang="en-US"/>
              <a:t>If we want </a:t>
            </a:r>
            <a:r>
              <a:rPr lang="en-US" altLang="en-US">
                <a:solidFill>
                  <a:srgbClr val="CC0000"/>
                </a:solidFill>
              </a:rPr>
              <a:t>all</a:t>
            </a:r>
            <a:r>
              <a:rPr lang="en-US" altLang="en-US"/>
              <a:t> local alignments </a:t>
            </a:r>
            <a:r>
              <a:rPr lang="en-US" altLang="en-US">
                <a:solidFill>
                  <a:srgbClr val="CC0000"/>
                </a:solidFill>
              </a:rPr>
              <a:t>scoring &gt; t </a:t>
            </a:r>
          </a:p>
          <a:p>
            <a:pPr marL="914400" lvl="1" indent="-457200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>
              <a:solidFill>
                <a:srgbClr val="CC0000"/>
              </a:solidFill>
            </a:endParaRPr>
          </a:p>
          <a:p>
            <a:pPr marL="914400" lvl="1" indent="-4572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/>
              <a:t>??		For all </a:t>
            </a:r>
            <a:r>
              <a:rPr lang="en-US" altLang="en-US">
                <a:latin typeface="Times New Roman" panose="02020603050405020304" pitchFamily="18" charset="0"/>
              </a:rPr>
              <a:t>i</a:t>
            </a:r>
            <a:r>
              <a:rPr lang="en-US" altLang="en-US"/>
              <a:t>, </a:t>
            </a:r>
            <a:r>
              <a:rPr lang="en-US" altLang="en-US">
                <a:latin typeface="Times New Roman" panose="02020603050405020304" pitchFamily="18" charset="0"/>
              </a:rPr>
              <a:t>j</a:t>
            </a:r>
            <a:r>
              <a:rPr lang="en-US" altLang="en-US"/>
              <a:t> find </a:t>
            </a:r>
            <a:r>
              <a:rPr lang="en-US" altLang="en-US">
                <a:latin typeface="Times New Roman" panose="02020603050405020304" pitchFamily="18" charset="0"/>
              </a:rPr>
              <a:t>F(i, j) &gt; t</a:t>
            </a:r>
            <a:r>
              <a:rPr lang="en-US" altLang="en-US"/>
              <a:t>, and trace back?</a:t>
            </a:r>
          </a:p>
          <a:p>
            <a:pPr marL="914400" lvl="1" indent="-457200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1600"/>
          </a:p>
          <a:p>
            <a:pPr marL="914400" lvl="1" indent="-4572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/>
              <a:t>Complicated by overlapping local alignments</a:t>
            </a:r>
          </a:p>
          <a:p>
            <a:pPr marL="914400" lvl="1" indent="-457200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1400"/>
          </a:p>
          <a:p>
            <a:pPr marL="914400" lvl="1" indent="-457200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1400"/>
          </a:p>
        </p:txBody>
      </p:sp>
      <p:sp>
        <p:nvSpPr>
          <p:cNvPr id="147460" name="Footer Placeholder 3">
            <a:extLst>
              <a:ext uri="{FF2B5EF4-FFF2-40B4-BE49-F238E27FC236}">
                <a16:creationId xmlns:a16="http://schemas.microsoft.com/office/drawing/2014/main" id="{8C0E7581-BAB7-4C8F-9E72-DAD17279A2C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0" y="6553200"/>
            <a:ext cx="28956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Slide from Serafim Batzoglou</a:t>
            </a:r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D0677900-B50A-40C3-8A03-8C6E40C3C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2438400"/>
            <a:ext cx="1905000" cy="1314450"/>
          </a:xfrm>
          <a:prstGeom prst="rect">
            <a:avLst/>
          </a:prstGeom>
          <a:solidFill>
            <a:srgbClr val="CBE9F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D41625B3-33B5-4724-AEE5-669FC1E3D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200" y="3409950"/>
            <a:ext cx="152400" cy="114300"/>
          </a:xfrm>
          <a:prstGeom prst="rect">
            <a:avLst/>
          </a:prstGeom>
          <a:solidFill>
            <a:srgbClr val="FFFFCC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4D54E2A8-DC6D-41C6-9B55-88C2250A5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9800" y="3124200"/>
            <a:ext cx="152400" cy="114300"/>
          </a:xfrm>
          <a:prstGeom prst="rect">
            <a:avLst/>
          </a:prstGeom>
          <a:solidFill>
            <a:srgbClr val="FFFFCC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  <p:sp>
        <p:nvSpPr>
          <p:cNvPr id="64520" name="Freeform 8">
            <a:extLst>
              <a:ext uri="{FF2B5EF4-FFF2-40B4-BE49-F238E27FC236}">
                <a16:creationId xmlns:a16="http://schemas.microsoft.com/office/drawing/2014/main" id="{B79B773B-8F91-4541-A108-874DE8715BB4}"/>
              </a:ext>
            </a:extLst>
          </p:cNvPr>
          <p:cNvSpPr>
            <a:spLocks/>
          </p:cNvSpPr>
          <p:nvPr/>
        </p:nvSpPr>
        <p:spPr bwMode="auto">
          <a:xfrm>
            <a:off x="8848725" y="2713038"/>
            <a:ext cx="746125" cy="692150"/>
          </a:xfrm>
          <a:custGeom>
            <a:avLst/>
            <a:gdLst>
              <a:gd name="T0" fmla="*/ 2147483646 w 470"/>
              <a:gd name="T1" fmla="*/ 2147483646 h 582"/>
              <a:gd name="T2" fmla="*/ 2147483646 w 470"/>
              <a:gd name="T3" fmla="*/ 2147483646 h 582"/>
              <a:gd name="T4" fmla="*/ 2147483646 w 470"/>
              <a:gd name="T5" fmla="*/ 2147483646 h 582"/>
              <a:gd name="T6" fmla="*/ 2147483646 w 470"/>
              <a:gd name="T7" fmla="*/ 2147483646 h 582"/>
              <a:gd name="T8" fmla="*/ 2147483646 w 470"/>
              <a:gd name="T9" fmla="*/ 2147483646 h 582"/>
              <a:gd name="T10" fmla="*/ 2147483646 w 470"/>
              <a:gd name="T11" fmla="*/ 2147483646 h 582"/>
              <a:gd name="T12" fmla="*/ 2147483646 w 470"/>
              <a:gd name="T13" fmla="*/ 2147483646 h 582"/>
              <a:gd name="T14" fmla="*/ 2147483646 w 470"/>
              <a:gd name="T15" fmla="*/ 2147483646 h 582"/>
              <a:gd name="T16" fmla="*/ 2147483646 w 470"/>
              <a:gd name="T17" fmla="*/ 2147483646 h 582"/>
              <a:gd name="T18" fmla="*/ 2147483646 w 470"/>
              <a:gd name="T19" fmla="*/ 2147483646 h 582"/>
              <a:gd name="T20" fmla="*/ 2147483646 w 470"/>
              <a:gd name="T21" fmla="*/ 2147483646 h 582"/>
              <a:gd name="T22" fmla="*/ 2147483646 w 470"/>
              <a:gd name="T23" fmla="*/ 2147483646 h 582"/>
              <a:gd name="T24" fmla="*/ 2147483646 w 470"/>
              <a:gd name="T25" fmla="*/ 2147483646 h 582"/>
              <a:gd name="T26" fmla="*/ 2147483646 w 470"/>
              <a:gd name="T27" fmla="*/ 2147483646 h 582"/>
              <a:gd name="T28" fmla="*/ 2147483646 w 470"/>
              <a:gd name="T29" fmla="*/ 2147483646 h 582"/>
              <a:gd name="T30" fmla="*/ 2147483646 w 470"/>
              <a:gd name="T31" fmla="*/ 2147483646 h 582"/>
              <a:gd name="T32" fmla="*/ 2147483646 w 470"/>
              <a:gd name="T33" fmla="*/ 2147483646 h 582"/>
              <a:gd name="T34" fmla="*/ 2147483646 w 470"/>
              <a:gd name="T35" fmla="*/ 2147483646 h 582"/>
              <a:gd name="T36" fmla="*/ 2147483646 w 470"/>
              <a:gd name="T37" fmla="*/ 2147483646 h 582"/>
              <a:gd name="T38" fmla="*/ 2147483646 w 470"/>
              <a:gd name="T39" fmla="*/ 2147483646 h 582"/>
              <a:gd name="T40" fmla="*/ 2147483646 w 470"/>
              <a:gd name="T41" fmla="*/ 2147483646 h 582"/>
              <a:gd name="T42" fmla="*/ 2147483646 w 470"/>
              <a:gd name="T43" fmla="*/ 2147483646 h 582"/>
              <a:gd name="T44" fmla="*/ 2147483646 w 470"/>
              <a:gd name="T45" fmla="*/ 2147483646 h 582"/>
              <a:gd name="T46" fmla="*/ 2147483646 w 470"/>
              <a:gd name="T47" fmla="*/ 2147483646 h 582"/>
              <a:gd name="T48" fmla="*/ 0 w 470"/>
              <a:gd name="T49" fmla="*/ 0 h 58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470"/>
              <a:gd name="T76" fmla="*/ 0 h 582"/>
              <a:gd name="T77" fmla="*/ 470 w 470"/>
              <a:gd name="T78" fmla="*/ 582 h 58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470" h="582">
                <a:moveTo>
                  <a:pt x="470" y="582"/>
                </a:moveTo>
                <a:cubicBezTo>
                  <a:pt x="466" y="576"/>
                  <a:pt x="454" y="568"/>
                  <a:pt x="454" y="568"/>
                </a:cubicBezTo>
                <a:cubicBezTo>
                  <a:pt x="444" y="553"/>
                  <a:pt x="428" y="540"/>
                  <a:pt x="422" y="522"/>
                </a:cubicBezTo>
                <a:cubicBezTo>
                  <a:pt x="421" y="508"/>
                  <a:pt x="422" y="494"/>
                  <a:pt x="420" y="480"/>
                </a:cubicBezTo>
                <a:cubicBezTo>
                  <a:pt x="419" y="472"/>
                  <a:pt x="404" y="460"/>
                  <a:pt x="404" y="460"/>
                </a:cubicBezTo>
                <a:cubicBezTo>
                  <a:pt x="396" y="448"/>
                  <a:pt x="388" y="434"/>
                  <a:pt x="378" y="424"/>
                </a:cubicBezTo>
                <a:cubicBezTo>
                  <a:pt x="375" y="416"/>
                  <a:pt x="368" y="401"/>
                  <a:pt x="360" y="396"/>
                </a:cubicBezTo>
                <a:cubicBezTo>
                  <a:pt x="355" y="389"/>
                  <a:pt x="351" y="385"/>
                  <a:pt x="344" y="380"/>
                </a:cubicBezTo>
                <a:cubicBezTo>
                  <a:pt x="337" y="358"/>
                  <a:pt x="320" y="339"/>
                  <a:pt x="298" y="332"/>
                </a:cubicBezTo>
                <a:cubicBezTo>
                  <a:pt x="289" y="323"/>
                  <a:pt x="285" y="311"/>
                  <a:pt x="276" y="302"/>
                </a:cubicBezTo>
                <a:cubicBezTo>
                  <a:pt x="275" y="298"/>
                  <a:pt x="274" y="293"/>
                  <a:pt x="270" y="290"/>
                </a:cubicBezTo>
                <a:cubicBezTo>
                  <a:pt x="266" y="287"/>
                  <a:pt x="258" y="282"/>
                  <a:pt x="258" y="282"/>
                </a:cubicBezTo>
                <a:cubicBezTo>
                  <a:pt x="255" y="278"/>
                  <a:pt x="249" y="275"/>
                  <a:pt x="248" y="270"/>
                </a:cubicBezTo>
                <a:cubicBezTo>
                  <a:pt x="245" y="256"/>
                  <a:pt x="254" y="238"/>
                  <a:pt x="244" y="228"/>
                </a:cubicBezTo>
                <a:cubicBezTo>
                  <a:pt x="236" y="220"/>
                  <a:pt x="224" y="215"/>
                  <a:pt x="214" y="208"/>
                </a:cubicBezTo>
                <a:cubicBezTo>
                  <a:pt x="205" y="202"/>
                  <a:pt x="200" y="192"/>
                  <a:pt x="192" y="184"/>
                </a:cubicBezTo>
                <a:cubicBezTo>
                  <a:pt x="191" y="180"/>
                  <a:pt x="189" y="176"/>
                  <a:pt x="188" y="172"/>
                </a:cubicBezTo>
                <a:cubicBezTo>
                  <a:pt x="187" y="168"/>
                  <a:pt x="176" y="168"/>
                  <a:pt x="176" y="168"/>
                </a:cubicBezTo>
                <a:cubicBezTo>
                  <a:pt x="159" y="151"/>
                  <a:pt x="152" y="143"/>
                  <a:pt x="132" y="130"/>
                </a:cubicBezTo>
                <a:cubicBezTo>
                  <a:pt x="117" y="108"/>
                  <a:pt x="127" y="107"/>
                  <a:pt x="94" y="104"/>
                </a:cubicBezTo>
                <a:cubicBezTo>
                  <a:pt x="87" y="100"/>
                  <a:pt x="85" y="94"/>
                  <a:pt x="78" y="90"/>
                </a:cubicBezTo>
                <a:cubicBezTo>
                  <a:pt x="72" y="81"/>
                  <a:pt x="69" y="61"/>
                  <a:pt x="64" y="56"/>
                </a:cubicBezTo>
                <a:cubicBezTo>
                  <a:pt x="59" y="51"/>
                  <a:pt x="51" y="49"/>
                  <a:pt x="46" y="44"/>
                </a:cubicBezTo>
                <a:cubicBezTo>
                  <a:pt x="39" y="37"/>
                  <a:pt x="32" y="27"/>
                  <a:pt x="24" y="22"/>
                </a:cubicBezTo>
                <a:cubicBezTo>
                  <a:pt x="17" y="12"/>
                  <a:pt x="8" y="8"/>
                  <a:pt x="0" y="0"/>
                </a:cubicBezTo>
              </a:path>
            </a:pathLst>
          </a:custGeom>
          <a:noFill/>
          <a:ln w="15875">
            <a:solidFill>
              <a:srgbClr val="66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1" name="Freeform 9">
            <a:extLst>
              <a:ext uri="{FF2B5EF4-FFF2-40B4-BE49-F238E27FC236}">
                <a16:creationId xmlns:a16="http://schemas.microsoft.com/office/drawing/2014/main" id="{A43369BC-60BA-449C-AB2F-6343B40BFEBF}"/>
              </a:ext>
            </a:extLst>
          </p:cNvPr>
          <p:cNvSpPr>
            <a:spLocks/>
          </p:cNvSpPr>
          <p:nvPr/>
        </p:nvSpPr>
        <p:spPr bwMode="auto">
          <a:xfrm>
            <a:off x="9174163" y="2941638"/>
            <a:ext cx="649287" cy="180975"/>
          </a:xfrm>
          <a:custGeom>
            <a:avLst/>
            <a:gdLst>
              <a:gd name="T0" fmla="*/ 2147483646 w 409"/>
              <a:gd name="T1" fmla="*/ 2147483646 h 151"/>
              <a:gd name="T2" fmla="*/ 2147483646 w 409"/>
              <a:gd name="T3" fmla="*/ 2147483646 h 151"/>
              <a:gd name="T4" fmla="*/ 2147483646 w 409"/>
              <a:gd name="T5" fmla="*/ 2147483646 h 151"/>
              <a:gd name="T6" fmla="*/ 2147483646 w 409"/>
              <a:gd name="T7" fmla="*/ 2147483646 h 151"/>
              <a:gd name="T8" fmla="*/ 2147483646 w 409"/>
              <a:gd name="T9" fmla="*/ 2147483646 h 151"/>
              <a:gd name="T10" fmla="*/ 2147483646 w 409"/>
              <a:gd name="T11" fmla="*/ 2147483646 h 151"/>
              <a:gd name="T12" fmla="*/ 2147483646 w 409"/>
              <a:gd name="T13" fmla="*/ 2147483646 h 151"/>
              <a:gd name="T14" fmla="*/ 2147483646 w 409"/>
              <a:gd name="T15" fmla="*/ 2147483646 h 151"/>
              <a:gd name="T16" fmla="*/ 2147483646 w 409"/>
              <a:gd name="T17" fmla="*/ 2147483646 h 151"/>
              <a:gd name="T18" fmla="*/ 2147483646 w 409"/>
              <a:gd name="T19" fmla="*/ 2147483646 h 151"/>
              <a:gd name="T20" fmla="*/ 2147483646 w 409"/>
              <a:gd name="T21" fmla="*/ 2147483646 h 15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09"/>
              <a:gd name="T34" fmla="*/ 0 h 151"/>
              <a:gd name="T35" fmla="*/ 409 w 409"/>
              <a:gd name="T36" fmla="*/ 151 h 15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09" h="151">
                <a:moveTo>
                  <a:pt x="409" y="151"/>
                </a:moveTo>
                <a:cubicBezTo>
                  <a:pt x="399" y="149"/>
                  <a:pt x="391" y="146"/>
                  <a:pt x="383" y="141"/>
                </a:cubicBezTo>
                <a:cubicBezTo>
                  <a:pt x="371" y="124"/>
                  <a:pt x="359" y="123"/>
                  <a:pt x="339" y="121"/>
                </a:cubicBezTo>
                <a:cubicBezTo>
                  <a:pt x="325" y="116"/>
                  <a:pt x="315" y="93"/>
                  <a:pt x="301" y="85"/>
                </a:cubicBezTo>
                <a:cubicBezTo>
                  <a:pt x="288" y="78"/>
                  <a:pt x="267" y="80"/>
                  <a:pt x="253" y="77"/>
                </a:cubicBezTo>
                <a:cubicBezTo>
                  <a:pt x="247" y="73"/>
                  <a:pt x="235" y="65"/>
                  <a:pt x="235" y="65"/>
                </a:cubicBezTo>
                <a:cubicBezTo>
                  <a:pt x="221" y="44"/>
                  <a:pt x="185" y="48"/>
                  <a:pt x="165" y="47"/>
                </a:cubicBezTo>
                <a:cubicBezTo>
                  <a:pt x="153" y="43"/>
                  <a:pt x="148" y="30"/>
                  <a:pt x="137" y="23"/>
                </a:cubicBezTo>
                <a:cubicBezTo>
                  <a:pt x="125" y="15"/>
                  <a:pt x="77" y="17"/>
                  <a:pt x="73" y="17"/>
                </a:cubicBezTo>
                <a:cubicBezTo>
                  <a:pt x="56" y="0"/>
                  <a:pt x="68" y="9"/>
                  <a:pt x="17" y="9"/>
                </a:cubicBezTo>
                <a:cubicBezTo>
                  <a:pt x="0" y="9"/>
                  <a:pt x="0" y="8"/>
                  <a:pt x="5" y="13"/>
                </a:cubicBezTo>
              </a:path>
            </a:pathLst>
          </a:custGeom>
          <a:noFill/>
          <a:ln w="15875">
            <a:solidFill>
              <a:srgbClr val="6666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2" name="Oval 10">
            <a:extLst>
              <a:ext uri="{FF2B5EF4-FFF2-40B4-BE49-F238E27FC236}">
                <a16:creationId xmlns:a16="http://schemas.microsoft.com/office/drawing/2014/main" id="{6922F742-A70D-4F7B-9586-E78B79493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2250" y="2895600"/>
            <a:ext cx="152400" cy="114300"/>
          </a:xfrm>
          <a:prstGeom prst="ellipse">
            <a:avLst/>
          </a:prstGeom>
          <a:solidFill>
            <a:srgbClr val="FFFF00">
              <a:alpha val="34901"/>
            </a:srgbClr>
          </a:solidFill>
          <a:ln w="25400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solidFill>
                <a:srgbClr val="0099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  <p:bldP spid="64517" grpId="0" animBg="1"/>
      <p:bldP spid="64518" grpId="0" animBg="1"/>
      <p:bldP spid="64522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E4A85-4349-4A3E-801C-75C3258B1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19050"/>
            <a:ext cx="7467600" cy="7429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Local alignment example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1DA5B94-FC6E-470D-BF77-C620CF52B2F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48400" y="2155825"/>
          <a:ext cx="3886200" cy="363537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8150"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A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A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C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538"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538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A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538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538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C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538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A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538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B32097B-AC2E-423F-A6D7-F18EED080ABD}"/>
              </a:ext>
            </a:extLst>
          </p:cNvPr>
          <p:cNvSpPr txBox="1"/>
          <p:nvPr/>
        </p:nvSpPr>
        <p:spPr>
          <a:xfrm>
            <a:off x="2209800" y="2590800"/>
            <a:ext cx="4038600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Courier"/>
                <a:ea typeface="ＭＳ Ｐゴシック" panose="020B0600070205080204" pitchFamily="34" charset="-128"/>
                <a:cs typeface="Courier"/>
              </a:rPr>
              <a:t>X = ATCAT</a:t>
            </a:r>
          </a:p>
          <a:p>
            <a:pPr>
              <a:defRPr/>
            </a:pPr>
            <a:r>
              <a:rPr lang="en-US" sz="2800" dirty="0">
                <a:latin typeface="Courier"/>
                <a:ea typeface="ＭＳ Ｐゴシック" panose="020B0600070205080204" pitchFamily="34" charset="-128"/>
                <a:cs typeface="Courier"/>
              </a:rPr>
              <a:t>Y = ATTATC</a:t>
            </a:r>
          </a:p>
          <a:p>
            <a:pPr>
              <a:defRPr/>
            </a:pPr>
            <a:endParaRPr lang="en-US" dirty="0">
              <a:latin typeface="Calibri"/>
              <a:ea typeface="ＭＳ Ｐゴシック" panose="020B0600070205080204" pitchFamily="34" charset="-128"/>
              <a:cs typeface="Calibri"/>
            </a:endParaRPr>
          </a:p>
          <a:p>
            <a:pPr>
              <a:defRPr/>
            </a:pPr>
            <a:r>
              <a:rPr lang="en-US" dirty="0">
                <a:latin typeface="Calibri"/>
                <a:ea typeface="ＭＳ Ｐゴシック" panose="020B0600070205080204" pitchFamily="34" charset="-128"/>
                <a:cs typeface="Calibri"/>
              </a:rPr>
              <a:t>Let:</a:t>
            </a:r>
          </a:p>
          <a:p>
            <a:pPr>
              <a:defRPr/>
            </a:pPr>
            <a:r>
              <a:rPr lang="en-US" dirty="0">
                <a:latin typeface="Calibri"/>
                <a:ea typeface="ＭＳ Ｐゴシック" panose="020B0600070205080204" pitchFamily="34" charset="-128"/>
                <a:cs typeface="Calibri"/>
              </a:rPr>
              <a:t> m = 1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libri"/>
                <a:ea typeface="ＭＳ Ｐゴシック" panose="020B0600070205080204" pitchFamily="34" charset="-128"/>
                <a:cs typeface="Calibri"/>
              </a:rPr>
              <a:t>(1 point for match)</a:t>
            </a:r>
          </a:p>
          <a:p>
            <a:pPr>
              <a:defRPr/>
            </a:pPr>
            <a:r>
              <a:rPr lang="en-US" dirty="0">
                <a:latin typeface="Calibri"/>
                <a:ea typeface="ＭＳ Ｐゴシック" panose="020B0600070205080204" pitchFamily="34" charset="-128"/>
                <a:cs typeface="Calibri"/>
              </a:rPr>
              <a:t> d = 1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libri"/>
                <a:ea typeface="ＭＳ Ｐゴシック" panose="020B0600070205080204" pitchFamily="34" charset="-128"/>
                <a:cs typeface="Calibri"/>
              </a:rPr>
              <a:t>(-1 point for del/ins/sub)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11F33-1169-4740-9A84-EA0167C36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0" y="1143000"/>
            <a:ext cx="7467600" cy="7429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Local alignment example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D82CD85-7AAA-492C-9840-6D82F520D0E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48400" y="2133600"/>
          <a:ext cx="3886200" cy="3627438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8205"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A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A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C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A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C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3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A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0605" name="Line 13">
            <a:extLst>
              <a:ext uri="{FF2B5EF4-FFF2-40B4-BE49-F238E27FC236}">
                <a16:creationId xmlns:a16="http://schemas.microsoft.com/office/drawing/2014/main" id="{EE36C397-25D2-4D68-A8B4-27D3472C2A3A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9480550" y="4221163"/>
            <a:ext cx="3000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0606" name="Line 13">
            <a:extLst>
              <a:ext uri="{FF2B5EF4-FFF2-40B4-BE49-F238E27FC236}">
                <a16:creationId xmlns:a16="http://schemas.microsoft.com/office/drawing/2014/main" id="{D7F2B335-A3B1-4CE8-9B6F-14016EA3C92C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8947150" y="3687763"/>
            <a:ext cx="3000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0607" name="Line 13">
            <a:extLst>
              <a:ext uri="{FF2B5EF4-FFF2-40B4-BE49-F238E27FC236}">
                <a16:creationId xmlns:a16="http://schemas.microsoft.com/office/drawing/2014/main" id="{530760EA-83C9-4506-90A0-A5DD9216EBEA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8507413" y="3200400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0608" name="Line 13">
            <a:extLst>
              <a:ext uri="{FF2B5EF4-FFF2-40B4-BE49-F238E27FC236}">
                <a16:creationId xmlns:a16="http://schemas.microsoft.com/office/drawing/2014/main" id="{354180EB-5B64-4331-BCF3-1016CB4820DA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8964613" y="5257800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0609" name="Line 13">
            <a:extLst>
              <a:ext uri="{FF2B5EF4-FFF2-40B4-BE49-F238E27FC236}">
                <a16:creationId xmlns:a16="http://schemas.microsoft.com/office/drawing/2014/main" id="{4CA35601-E6D8-43E0-9F69-A1587C938A47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8489950" y="4770438"/>
            <a:ext cx="3000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0610" name="Line 13">
            <a:extLst>
              <a:ext uri="{FF2B5EF4-FFF2-40B4-BE49-F238E27FC236}">
                <a16:creationId xmlns:a16="http://schemas.microsoft.com/office/drawing/2014/main" id="{D1BE664A-DF68-46B3-8275-81B4E5D79D9C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8050213" y="4237038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0611" name="Line 13">
            <a:extLst>
              <a:ext uri="{FF2B5EF4-FFF2-40B4-BE49-F238E27FC236}">
                <a16:creationId xmlns:a16="http://schemas.microsoft.com/office/drawing/2014/main" id="{31A07CE5-7BF4-417C-900F-DA85D7C0DB9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516813" y="3703638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0612" name="Line 13">
            <a:extLst>
              <a:ext uri="{FF2B5EF4-FFF2-40B4-BE49-F238E27FC236}">
                <a16:creationId xmlns:a16="http://schemas.microsoft.com/office/drawing/2014/main" id="{4396A40B-35FD-4441-AE80-AE96AEB33BB5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965950" y="3140075"/>
            <a:ext cx="3000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0613" name="TextBox 16">
            <a:extLst>
              <a:ext uri="{FF2B5EF4-FFF2-40B4-BE49-F238E27FC236}">
                <a16:creationId xmlns:a16="http://schemas.microsoft.com/office/drawing/2014/main" id="{D7F36419-11A4-4F90-8E41-5D0659553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590800"/>
            <a:ext cx="297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09900"/>
                </a:solidFill>
                <a:latin typeface="Courier" charset="0"/>
              </a:rPr>
              <a:t>X = ATCAT</a:t>
            </a:r>
          </a:p>
          <a:p>
            <a:r>
              <a:rPr lang="en-US" altLang="en-US" sz="2800">
                <a:solidFill>
                  <a:srgbClr val="009900"/>
                </a:solidFill>
                <a:latin typeface="Courier" charset="0"/>
              </a:rPr>
              <a:t>Y = ATTATC</a:t>
            </a:r>
          </a:p>
          <a:p>
            <a:endParaRPr lang="en-US" altLang="en-US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14F60-853E-467F-B62F-D34AC22F5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25" y="-12700"/>
            <a:ext cx="7467600" cy="7429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Local alignment example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69DAD7E-97D2-4E07-916F-E6532DA73ED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48400" y="2133600"/>
          <a:ext cx="3886200" cy="3627438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8205"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A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A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C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A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C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3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A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1629" name="Line 13">
            <a:extLst>
              <a:ext uri="{FF2B5EF4-FFF2-40B4-BE49-F238E27FC236}">
                <a16:creationId xmlns:a16="http://schemas.microsoft.com/office/drawing/2014/main" id="{35A04B4A-B716-4AF1-B0B9-7AA4BDEABD51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9480550" y="4221163"/>
            <a:ext cx="3000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1630" name="Line 13">
            <a:extLst>
              <a:ext uri="{FF2B5EF4-FFF2-40B4-BE49-F238E27FC236}">
                <a16:creationId xmlns:a16="http://schemas.microsoft.com/office/drawing/2014/main" id="{52F37406-69C9-4A3E-8EED-B942B01D87A9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8947150" y="3687763"/>
            <a:ext cx="3000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1631" name="Line 13">
            <a:extLst>
              <a:ext uri="{FF2B5EF4-FFF2-40B4-BE49-F238E27FC236}">
                <a16:creationId xmlns:a16="http://schemas.microsoft.com/office/drawing/2014/main" id="{84A9631E-6E56-4175-ACFA-97F018C2147C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8507413" y="3200400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1632" name="Line 13">
            <a:extLst>
              <a:ext uri="{FF2B5EF4-FFF2-40B4-BE49-F238E27FC236}">
                <a16:creationId xmlns:a16="http://schemas.microsoft.com/office/drawing/2014/main" id="{ABFBFBF1-191B-46EA-9F41-0F4B29D846EC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8964613" y="5257800"/>
            <a:ext cx="3000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1633" name="Line 13">
            <a:extLst>
              <a:ext uri="{FF2B5EF4-FFF2-40B4-BE49-F238E27FC236}">
                <a16:creationId xmlns:a16="http://schemas.microsoft.com/office/drawing/2014/main" id="{F3AE1816-AC11-4325-B176-CFA23900CD02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8489950" y="4770438"/>
            <a:ext cx="3000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1634" name="Line 13">
            <a:extLst>
              <a:ext uri="{FF2B5EF4-FFF2-40B4-BE49-F238E27FC236}">
                <a16:creationId xmlns:a16="http://schemas.microsoft.com/office/drawing/2014/main" id="{011E3C14-3329-4851-B935-23637FA644D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8050213" y="4237038"/>
            <a:ext cx="3000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1635" name="Line 13">
            <a:extLst>
              <a:ext uri="{FF2B5EF4-FFF2-40B4-BE49-F238E27FC236}">
                <a16:creationId xmlns:a16="http://schemas.microsoft.com/office/drawing/2014/main" id="{E56B1C99-0B3E-4547-9669-10087EFAD5B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516813" y="3703638"/>
            <a:ext cx="3000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1636" name="Line 13">
            <a:extLst>
              <a:ext uri="{FF2B5EF4-FFF2-40B4-BE49-F238E27FC236}">
                <a16:creationId xmlns:a16="http://schemas.microsoft.com/office/drawing/2014/main" id="{6B074BC0-6A2D-4353-BAAC-154CF6A2986C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059613" y="3170238"/>
            <a:ext cx="3000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1637" name="TextBox 16">
            <a:extLst>
              <a:ext uri="{FF2B5EF4-FFF2-40B4-BE49-F238E27FC236}">
                <a16:creationId xmlns:a16="http://schemas.microsoft.com/office/drawing/2014/main" id="{A2E6B912-D5A2-402A-8FB9-DBD0CB36C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590800"/>
            <a:ext cx="297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09900"/>
                </a:solidFill>
                <a:latin typeface="Courier" charset="0"/>
              </a:rPr>
              <a:t>X = </a:t>
            </a:r>
            <a:r>
              <a:rPr lang="en-US" altLang="en-US" sz="2800" b="1">
                <a:solidFill>
                  <a:srgbClr val="FF0000"/>
                </a:solidFill>
                <a:latin typeface="Courier" charset="0"/>
              </a:rPr>
              <a:t>ATCAT</a:t>
            </a:r>
          </a:p>
          <a:p>
            <a:r>
              <a:rPr lang="en-US" altLang="en-US" sz="2800">
                <a:solidFill>
                  <a:srgbClr val="009900"/>
                </a:solidFill>
                <a:latin typeface="Courier" charset="0"/>
              </a:rPr>
              <a:t>Y = </a:t>
            </a:r>
            <a:r>
              <a:rPr lang="en-US" altLang="en-US" sz="2800" b="1">
                <a:solidFill>
                  <a:srgbClr val="FF0000"/>
                </a:solidFill>
                <a:latin typeface="Courier" charset="0"/>
              </a:rPr>
              <a:t>ATTAT</a:t>
            </a:r>
            <a:r>
              <a:rPr lang="en-US" altLang="en-US" sz="2800">
                <a:solidFill>
                  <a:srgbClr val="009900"/>
                </a:solidFill>
                <a:latin typeface="Courier" charset="0"/>
              </a:rPr>
              <a:t>C</a:t>
            </a:r>
          </a:p>
          <a:p>
            <a:endParaRPr lang="en-US" altLang="en-US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88DE56-F281-4B41-9DA6-7577BEBB8C55}"/>
              </a:ext>
            </a:extLst>
          </p:cNvPr>
          <p:cNvSpPr/>
          <p:nvPr/>
        </p:nvSpPr>
        <p:spPr bwMode="auto">
          <a:xfrm>
            <a:off x="9220200" y="5334000"/>
            <a:ext cx="304800" cy="381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2400">
              <a:ln>
                <a:solidFill>
                  <a:srgbClr val="FF0000"/>
                </a:solidFill>
              </a:ln>
              <a:noFill/>
              <a:latin typeface="Lucida Sans" pitchFamily="-65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D7E36-1359-482B-9130-F90307E9D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0125" y="0"/>
            <a:ext cx="7467600" cy="74295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Local alignment example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1FAB04A-B084-455A-ADBC-18E6A3C80C1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48400" y="2133600"/>
          <a:ext cx="3886200" cy="3627438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8205"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A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A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C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endParaRPr lang="en-US" sz="2800" dirty="0">
                        <a:latin typeface="Courier"/>
                        <a:cs typeface="Courier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A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C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  <a:latin typeface="Courier"/>
                          <a:cs typeface="Courier"/>
                        </a:rPr>
                        <a:t>3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A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205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latin typeface="Courier"/>
                          <a:cs typeface="Courier"/>
                        </a:rPr>
                        <a:t>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Courier"/>
                          <a:cs typeface="Courier"/>
                        </a:rPr>
                        <a:t>2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2653" name="Line 13">
            <a:extLst>
              <a:ext uri="{FF2B5EF4-FFF2-40B4-BE49-F238E27FC236}">
                <a16:creationId xmlns:a16="http://schemas.microsoft.com/office/drawing/2014/main" id="{DD0686C9-B57C-4E14-8EAE-8F0556F0056A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9480550" y="4221163"/>
            <a:ext cx="3000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2654" name="Line 13">
            <a:extLst>
              <a:ext uri="{FF2B5EF4-FFF2-40B4-BE49-F238E27FC236}">
                <a16:creationId xmlns:a16="http://schemas.microsoft.com/office/drawing/2014/main" id="{413CBDD5-1EB5-4352-BFBE-1EC341E64B0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8947150" y="3687763"/>
            <a:ext cx="3000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2655" name="Line 13">
            <a:extLst>
              <a:ext uri="{FF2B5EF4-FFF2-40B4-BE49-F238E27FC236}">
                <a16:creationId xmlns:a16="http://schemas.microsoft.com/office/drawing/2014/main" id="{CD9E64E0-1010-41FD-A4F7-E44918538789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8507413" y="3200400"/>
            <a:ext cx="3000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2656" name="Line 13">
            <a:extLst>
              <a:ext uri="{FF2B5EF4-FFF2-40B4-BE49-F238E27FC236}">
                <a16:creationId xmlns:a16="http://schemas.microsoft.com/office/drawing/2014/main" id="{0E3B4350-2594-4B2E-8E72-FF05F6F9FA4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8964613" y="5257800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2657" name="Line 13">
            <a:extLst>
              <a:ext uri="{FF2B5EF4-FFF2-40B4-BE49-F238E27FC236}">
                <a16:creationId xmlns:a16="http://schemas.microsoft.com/office/drawing/2014/main" id="{0C38A325-B991-4BE7-B36C-10FD63ED3E1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8489950" y="4770438"/>
            <a:ext cx="3000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2658" name="Line 13">
            <a:extLst>
              <a:ext uri="{FF2B5EF4-FFF2-40B4-BE49-F238E27FC236}">
                <a16:creationId xmlns:a16="http://schemas.microsoft.com/office/drawing/2014/main" id="{6C4D1A0C-9D2D-46E3-B307-BC175D031566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8050213" y="4237038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2659" name="Line 13">
            <a:extLst>
              <a:ext uri="{FF2B5EF4-FFF2-40B4-BE49-F238E27FC236}">
                <a16:creationId xmlns:a16="http://schemas.microsoft.com/office/drawing/2014/main" id="{E2FA3E85-A4B6-481B-A4E7-54D3F5014D2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516813" y="3703638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2660" name="Line 13">
            <a:extLst>
              <a:ext uri="{FF2B5EF4-FFF2-40B4-BE49-F238E27FC236}">
                <a16:creationId xmlns:a16="http://schemas.microsoft.com/office/drawing/2014/main" id="{C084DB3C-365B-4191-8C3A-56B859DF0A96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059613" y="3170238"/>
            <a:ext cx="3000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2661" name="TextBox 16">
            <a:extLst>
              <a:ext uri="{FF2B5EF4-FFF2-40B4-BE49-F238E27FC236}">
                <a16:creationId xmlns:a16="http://schemas.microsoft.com/office/drawing/2014/main" id="{1E0A45BD-F98E-477B-9EF0-8AE651379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590800"/>
            <a:ext cx="297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09900"/>
                </a:solidFill>
                <a:latin typeface="Courier" charset="0"/>
              </a:rPr>
              <a:t>X =    </a:t>
            </a:r>
            <a:r>
              <a:rPr lang="en-US" altLang="en-US" sz="2800" b="1">
                <a:solidFill>
                  <a:srgbClr val="FF0000"/>
                </a:solidFill>
                <a:latin typeface="Courier" charset="0"/>
              </a:rPr>
              <a:t>ATC</a:t>
            </a:r>
            <a:r>
              <a:rPr lang="en-US" altLang="en-US" sz="2800">
                <a:solidFill>
                  <a:srgbClr val="009900"/>
                </a:solidFill>
                <a:latin typeface="Courier" charset="0"/>
              </a:rPr>
              <a:t>AT</a:t>
            </a:r>
          </a:p>
          <a:p>
            <a:r>
              <a:rPr lang="en-US" altLang="en-US" sz="2800">
                <a:solidFill>
                  <a:srgbClr val="009900"/>
                </a:solidFill>
                <a:latin typeface="Courier" charset="0"/>
              </a:rPr>
              <a:t>Y = </a:t>
            </a:r>
            <a:r>
              <a:rPr lang="en-US" altLang="en-US" sz="2800">
                <a:solidFill>
                  <a:srgbClr val="000000"/>
                </a:solidFill>
                <a:latin typeface="Courier" charset="0"/>
              </a:rPr>
              <a:t>ATT</a:t>
            </a:r>
            <a:r>
              <a:rPr lang="en-US" altLang="en-US" sz="2800" b="1">
                <a:solidFill>
                  <a:srgbClr val="FF0000"/>
                </a:solidFill>
                <a:latin typeface="Courier" charset="0"/>
              </a:rPr>
              <a:t>ATC</a:t>
            </a:r>
          </a:p>
          <a:p>
            <a:endParaRPr lang="en-US" altLang="en-US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E14B38F-08FF-44D0-A52D-A610AEDE09F0}"/>
              </a:ext>
            </a:extLst>
          </p:cNvPr>
          <p:cNvSpPr/>
          <p:nvPr/>
        </p:nvSpPr>
        <p:spPr bwMode="auto">
          <a:xfrm>
            <a:off x="9688513" y="4300538"/>
            <a:ext cx="304800" cy="381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2400" dirty="0">
              <a:ln>
                <a:solidFill>
                  <a:srgbClr val="FF0000"/>
                </a:solidFill>
              </a:ln>
              <a:noFill/>
              <a:latin typeface="Lucida Sans" pitchFamily="-65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197DDCB0-CF18-4734-8CDB-3735DFE222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Summary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A5995C60-1DAB-4B7F-BF48-8A6E53F996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Regular Expressions</a:t>
            </a:r>
          </a:p>
          <a:p>
            <a:pPr>
              <a:defRPr/>
            </a:pPr>
            <a:r>
              <a:rPr lang="en-US" dirty="0"/>
              <a:t>Tokenization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Word Tokenization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Normalization</a:t>
            </a:r>
          </a:p>
          <a:p>
            <a:pPr lvl="2">
              <a:defRPr/>
            </a:pPr>
            <a:r>
              <a:rPr lang="en-US" dirty="0">
                <a:ea typeface="ＭＳ Ｐゴシック" charset="0"/>
              </a:rPr>
              <a:t>Lemmatization and stemming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Sentence Tokenization</a:t>
            </a:r>
          </a:p>
          <a:p>
            <a:pPr>
              <a:defRPr/>
            </a:pPr>
            <a:r>
              <a:rPr lang="en-US" dirty="0"/>
              <a:t>Minimum Edit Distance</a:t>
            </a:r>
          </a:p>
          <a:p>
            <a:pPr lvl="1">
              <a:defRPr/>
            </a:pPr>
            <a:r>
              <a:rPr lang="en-US" dirty="0" err="1">
                <a:ea typeface="ＭＳ Ｐゴシック" charset="0"/>
              </a:rPr>
              <a:t>Levenshtein</a:t>
            </a:r>
            <a:r>
              <a:rPr lang="en-US" dirty="0">
                <a:ea typeface="ＭＳ Ｐゴシック" charset="0"/>
              </a:rPr>
              <a:t> distance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Needleman-</a:t>
            </a:r>
            <a:r>
              <a:rPr lang="en-US" dirty="0" err="1">
                <a:ea typeface="ＭＳ Ｐゴシック" charset="0"/>
              </a:rPr>
              <a:t>Wunsch</a:t>
            </a:r>
            <a:r>
              <a:rPr lang="en-US" dirty="0">
                <a:ea typeface="ＭＳ Ｐゴシック" charset="0"/>
              </a:rPr>
              <a:t> (weighted global alignment)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Smith-Waterman (local alignment)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Applications to:</a:t>
            </a:r>
          </a:p>
          <a:p>
            <a:pPr lvl="2">
              <a:defRPr/>
            </a:pPr>
            <a:r>
              <a:rPr lang="en-US" dirty="0">
                <a:ea typeface="ＭＳ Ｐゴシック" charset="0"/>
              </a:rPr>
              <a:t>spell correction, machine translation, entity extraction </a:t>
            </a:r>
          </a:p>
          <a:p>
            <a:pPr lvl="2">
              <a:defRPr/>
            </a:pPr>
            <a:r>
              <a:rPr lang="en-US" dirty="0">
                <a:ea typeface="ＭＳ Ｐゴシック" charset="0"/>
              </a:rPr>
              <a:t>DNA fragment combination, evolutionary similarity, mutation detection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AIIA00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1-Intro</Template>
  <TotalTime>7388</TotalTime>
  <Words>4852</Words>
  <Application>Microsoft Office PowerPoint</Application>
  <PresentationFormat>Widescreen</PresentationFormat>
  <Paragraphs>1370</Paragraphs>
  <Slides>96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96</vt:i4>
      </vt:variant>
    </vt:vector>
  </HeadingPairs>
  <TitlesOfParts>
    <vt:vector size="111" baseType="lpstr">
      <vt:lpstr>Times New Roman</vt:lpstr>
      <vt:lpstr>MS PGothic</vt:lpstr>
      <vt:lpstr>Arial</vt:lpstr>
      <vt:lpstr>Tw Cen MT Condensed</vt:lpstr>
      <vt:lpstr>Calibri</vt:lpstr>
      <vt:lpstr>Wingdings</vt:lpstr>
      <vt:lpstr>Bradley Hand ITC TT-Bold</vt:lpstr>
      <vt:lpstr>Tahoma</vt:lpstr>
      <vt:lpstr>Courier</vt:lpstr>
      <vt:lpstr>Courier New</vt:lpstr>
      <vt:lpstr>Lucida Sans</vt:lpstr>
      <vt:lpstr>Symbol</vt:lpstr>
      <vt:lpstr>Times</vt:lpstr>
      <vt:lpstr>Arial Unicode MS</vt:lpstr>
      <vt:lpstr>1_AIIA00</vt:lpstr>
      <vt:lpstr>Basic Text Processing</vt:lpstr>
      <vt:lpstr>Outline</vt:lpstr>
      <vt:lpstr>Regular expressions</vt:lpstr>
      <vt:lpstr>Regular Expressions: Disjunctions</vt:lpstr>
      <vt:lpstr>Regular Expressions: Negation in Disjunction</vt:lpstr>
      <vt:lpstr>Regular Expressions: More Disjunction</vt:lpstr>
      <vt:lpstr>Regular Expressions: ?    *  +  .</vt:lpstr>
      <vt:lpstr>Regular Expressions: Anchors  ^   $</vt:lpstr>
      <vt:lpstr>Example</vt:lpstr>
      <vt:lpstr>Errors</vt:lpstr>
      <vt:lpstr>Errors cont.</vt:lpstr>
      <vt:lpstr>Summary</vt:lpstr>
      <vt:lpstr>Tokenization</vt:lpstr>
      <vt:lpstr>Text Normalization</vt:lpstr>
      <vt:lpstr>Tokenization</vt:lpstr>
      <vt:lpstr>What’s a word?</vt:lpstr>
      <vt:lpstr>How many words?</vt:lpstr>
      <vt:lpstr>How many words?</vt:lpstr>
      <vt:lpstr>Simple Tokenization in UNIX</vt:lpstr>
      <vt:lpstr>The first step: tokenizing</vt:lpstr>
      <vt:lpstr>The second step: sorting</vt:lpstr>
      <vt:lpstr>More counting</vt:lpstr>
      <vt:lpstr>Issues in Tokenization</vt:lpstr>
      <vt:lpstr>Tokenization: language issues</vt:lpstr>
      <vt:lpstr>Tokenization: language issues</vt:lpstr>
      <vt:lpstr>Word Tokenization in Chinese</vt:lpstr>
      <vt:lpstr>Maximum Matching Word Segmentation Algorithm</vt:lpstr>
      <vt:lpstr>English failure example (Palmer 00)</vt:lpstr>
      <vt:lpstr>Word Normalization and Stemming</vt:lpstr>
      <vt:lpstr>Normalization</vt:lpstr>
      <vt:lpstr>Case folding</vt:lpstr>
      <vt:lpstr>Lemmatization</vt:lpstr>
      <vt:lpstr>Morphology</vt:lpstr>
      <vt:lpstr>Stemming</vt:lpstr>
      <vt:lpstr>Porter’s algorithm</vt:lpstr>
      <vt:lpstr>Porter’s algorithm</vt:lpstr>
      <vt:lpstr>Viewing morphology in a corpus</vt:lpstr>
      <vt:lpstr>Viewing morphology in a corpus Why only strip –ing if there is a vowel?</vt:lpstr>
      <vt:lpstr>Dealing with complex morphology</vt:lpstr>
      <vt:lpstr>Sentence Segmentation</vt:lpstr>
      <vt:lpstr>Sentence Segmentation</vt:lpstr>
      <vt:lpstr>Decision Tree Classifier for EOS</vt:lpstr>
      <vt:lpstr>More sophisticated decision tree features</vt:lpstr>
      <vt:lpstr>Learning Decision Trees</vt:lpstr>
      <vt:lpstr>Alternative: using a ML classifier</vt:lpstr>
      <vt:lpstr>Punkt Sentence Splitter</vt:lpstr>
      <vt:lpstr>Word Similarity</vt:lpstr>
      <vt:lpstr>String similarity measures</vt:lpstr>
      <vt:lpstr>Non-word error detection</vt:lpstr>
      <vt:lpstr>Isolated word error correction</vt:lpstr>
      <vt:lpstr>Edit Distance</vt:lpstr>
      <vt:lpstr>Minimum Edit Distance</vt:lpstr>
      <vt:lpstr>Edit transcript</vt:lpstr>
      <vt:lpstr>Minimum Edit Distance</vt:lpstr>
      <vt:lpstr>Alignment in Computational Biology</vt:lpstr>
      <vt:lpstr>Other uses of Edit Distance in NLP</vt:lpstr>
      <vt:lpstr>How to find the Min Edit Distance?</vt:lpstr>
      <vt:lpstr>Minimum Edit as Search</vt:lpstr>
      <vt:lpstr>Defining Min Edit Distance</vt:lpstr>
      <vt:lpstr>Minimum Edit Distance</vt:lpstr>
      <vt:lpstr>Dynamic Programming for Minimum Edit Distance</vt:lpstr>
      <vt:lpstr>Defining Min Edit Distance</vt:lpstr>
      <vt:lpstr>PowerPoint Presentation</vt:lpstr>
      <vt:lpstr>Dynamic Programming</vt:lpstr>
      <vt:lpstr>The Edit Distance Table</vt:lpstr>
      <vt:lpstr>PowerPoint Presentation</vt:lpstr>
      <vt:lpstr>PowerPoint Presentation</vt:lpstr>
      <vt:lpstr>Suppose we want the alignment too</vt:lpstr>
      <vt:lpstr>Backtrace</vt:lpstr>
      <vt:lpstr>Adding Backtrace to MinEdit</vt:lpstr>
      <vt:lpstr>The Distance Matrix</vt:lpstr>
      <vt:lpstr>Result of Backtrace</vt:lpstr>
      <vt:lpstr>Performance</vt:lpstr>
      <vt:lpstr>Weighted Edit Distance</vt:lpstr>
      <vt:lpstr>Confusion matrix</vt:lpstr>
      <vt:lpstr>Errors more likely for close keys</vt:lpstr>
      <vt:lpstr>Weighted Minimum Edit Distance</vt:lpstr>
      <vt:lpstr>Why “Dynamic Programming”</vt:lpstr>
      <vt:lpstr>Other uses of Edit Distance in text processing</vt:lpstr>
      <vt:lpstr>Minimum Edit Distance</vt:lpstr>
      <vt:lpstr>Sequence Alignment</vt:lpstr>
      <vt:lpstr>Why sequence alignment?</vt:lpstr>
      <vt:lpstr>Alignments in two fields</vt:lpstr>
      <vt:lpstr>The Needleman-Wunsch Algorithm</vt:lpstr>
      <vt:lpstr>The Needleman-Wunsch Matrix</vt:lpstr>
      <vt:lpstr>A variant of the basic algorithm:</vt:lpstr>
      <vt:lpstr>Different types of overlaps</vt:lpstr>
      <vt:lpstr>The Overlap Detection variant</vt:lpstr>
      <vt:lpstr>The Local Alignment Problem</vt:lpstr>
      <vt:lpstr>The Smith-Waterman algorithm</vt:lpstr>
      <vt:lpstr>The Smith-Waterman algorithm</vt:lpstr>
      <vt:lpstr>Local alignment example</vt:lpstr>
      <vt:lpstr>Local alignment example</vt:lpstr>
      <vt:lpstr>Local alignment example</vt:lpstr>
      <vt:lpstr>Local alignment example</vt:lpstr>
      <vt:lpstr>Summary</vt:lpstr>
    </vt:vector>
  </TitlesOfParts>
  <Company>University of Colorado at Boulder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5582 Artificial Intelligence</dc:title>
  <dc:creator>James Martin</dc:creator>
  <cp:lastModifiedBy>GIUSEPPE ATTARDI</cp:lastModifiedBy>
  <cp:revision>158</cp:revision>
  <cp:lastPrinted>2009-01-08T16:20:19Z</cp:lastPrinted>
  <dcterms:created xsi:type="dcterms:W3CDTF">2011-01-06T15:38:54Z</dcterms:created>
  <dcterms:modified xsi:type="dcterms:W3CDTF">2018-10-08T08:27:11Z</dcterms:modified>
</cp:coreProperties>
</file>