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1" r:id="rId1"/>
  </p:sldMasterIdLst>
  <p:notesMasterIdLst>
    <p:notesMasterId r:id="rId33"/>
  </p:notesMasterIdLst>
  <p:handoutMasterIdLst>
    <p:handoutMasterId r:id="rId34"/>
  </p:handoutMasterIdLst>
  <p:sldIdLst>
    <p:sldId id="256" r:id="rId2"/>
    <p:sldId id="421" r:id="rId3"/>
    <p:sldId id="466" r:id="rId4"/>
    <p:sldId id="467" r:id="rId5"/>
    <p:sldId id="468" r:id="rId6"/>
    <p:sldId id="469" r:id="rId7"/>
    <p:sldId id="470" r:id="rId8"/>
    <p:sldId id="471" r:id="rId9"/>
    <p:sldId id="472" r:id="rId10"/>
    <p:sldId id="473" r:id="rId11"/>
    <p:sldId id="474" r:id="rId12"/>
    <p:sldId id="475" r:id="rId13"/>
    <p:sldId id="476" r:id="rId14"/>
    <p:sldId id="489" r:id="rId15"/>
    <p:sldId id="477" r:id="rId16"/>
    <p:sldId id="478" r:id="rId17"/>
    <p:sldId id="479" r:id="rId18"/>
    <p:sldId id="480" r:id="rId19"/>
    <p:sldId id="481" r:id="rId20"/>
    <p:sldId id="482" r:id="rId21"/>
    <p:sldId id="483" r:id="rId22"/>
    <p:sldId id="484" r:id="rId23"/>
    <p:sldId id="493" r:id="rId24"/>
    <p:sldId id="485" r:id="rId25"/>
    <p:sldId id="494" r:id="rId26"/>
    <p:sldId id="496" r:id="rId27"/>
    <p:sldId id="490" r:id="rId28"/>
    <p:sldId id="491" r:id="rId29"/>
    <p:sldId id="495" r:id="rId30"/>
    <p:sldId id="488" r:id="rId31"/>
    <p:sldId id="492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46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400A8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659" autoAdjust="0"/>
    <p:restoredTop sz="94660"/>
  </p:normalViewPr>
  <p:slideViewPr>
    <p:cSldViewPr>
      <p:cViewPr varScale="1">
        <p:scale>
          <a:sx n="65" d="100"/>
          <a:sy n="65" d="100"/>
        </p:scale>
        <p:origin x="840" y="72"/>
      </p:cViewPr>
      <p:guideLst>
        <p:guide orient="horz" pos="2064"/>
        <p:guide pos="46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>
            <a:extLst>
              <a:ext uri="{FF2B5EF4-FFF2-40B4-BE49-F238E27FC236}">
                <a16:creationId xmlns:a16="http://schemas.microsoft.com/office/drawing/2014/main" id="{2EFB885B-F54D-440B-A48D-12EB53DC11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CC35DE15-9C6F-4A83-99C7-376CFED4806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4" name="Rectangle 4">
            <a:extLst>
              <a:ext uri="{FF2B5EF4-FFF2-40B4-BE49-F238E27FC236}">
                <a16:creationId xmlns:a16="http://schemas.microsoft.com/office/drawing/2014/main" id="{72A55E16-304A-4652-871E-0734B0C83B8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5" name="Rectangle 5">
            <a:extLst>
              <a:ext uri="{FF2B5EF4-FFF2-40B4-BE49-F238E27FC236}">
                <a16:creationId xmlns:a16="http://schemas.microsoft.com/office/drawing/2014/main" id="{94DF3EA4-0FA1-4E7A-8F59-ED50816813A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A1822F6-A3B0-40B4-B1D9-B75EC6293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AFC83A5-C506-4B79-A31A-4E9FD36BD2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F0A625DB-E6B4-4650-9794-AC89AE7A2F2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B01EECA5-04F3-4F4D-9487-21ABB6AD94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4E9B3E9B-CFF1-49FC-8DC9-2D116DC8C6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54D12E39-80B6-49CD-AE31-5F21838D98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C93BE15A-6CCD-47E3-AD45-73966DF95E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FDECA3-8579-441A-88EE-6B1A95A321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326724E-C608-411A-A0B4-B02DE1350B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8233DBB3-921A-4CA6-AB60-678F664F93EF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8F530C3-DD86-486B-BD9C-A911ADAB45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559236C-EE70-4A16-8C6A-31F6F082D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3609597-29A4-4D16-9E1B-2DD0F5D007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EE14F8AC-BF08-4E3C-9A5C-21A4AE410734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954EAD6-D549-4508-AA14-B8F6D6A776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782BC9C-5749-43E9-9D54-679357B59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B06FA00-CF18-4C8C-900F-AC9459ACE4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F482A29-8E2B-4F51-9917-6825223177B0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AF10036-141B-4CD3-84B7-7A1F58740E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2840B97-3889-4695-8D94-172D6A11B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08DA08-BE65-4AF7-9BA0-98D9C602CA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3E6001E3-677E-4483-8FC5-DD752290D7EF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1D031CAB-BB76-43F5-B177-4F7FD3BF74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1ADBCD0-4C9B-4A80-A439-C31A3BAB6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FB01DD10-A815-4919-8EE0-7A933C78DD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FC24ACE6-8F09-4754-8942-801AB62F9DED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40CA7F6E-2324-40D1-ABAD-588C657936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D60DC64-FAA7-4FAF-9870-33AED150A8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D5B0F8DC-CCB3-454E-86A6-219EF77BF8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2F66B9B-D4FC-42B9-B444-740B53AF5108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F772661-6DE8-4EF4-9883-D17F89B638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7C2D8D7-FFD3-4D64-BDE1-70DBB5DDA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27D008A-3893-4C90-BA2F-9A211001F2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F0F10CF-5559-438D-922A-CA73DFE7B994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C0522A26-BF13-410B-A4BB-ACE9D3B985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4B7A6428-8A32-407A-8B70-0EC599A51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BCF3F268-FA20-4EBD-90D2-EAFEB3D063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94A17656-0308-4421-B91F-E5DAF55095E6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165D1735-70B4-4694-9F55-2376F04934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2E075E7E-FEA0-4B8C-8C44-7179373454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33A9B5DD-65E3-4500-8487-A3BC09E974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FE9BB43-EAAB-442B-8C0A-137805677B64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B05ADB6-88DB-412D-8CC9-7A2389C493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6A4CDC7-88BE-4FF7-A9F8-AA8584A648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F2893159-B6F3-4BD9-877F-55F070D7E9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122B4B6C-3805-4014-B7E2-E82DF2D027BC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3DD6335C-8F99-4478-A82C-791FF4D95F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F622787B-E99D-4D23-AFA4-5595A53DC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D58C7D0F-96C3-46E5-A0B5-35A9DF1D60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8D85C90-B6BC-4EDF-A50D-0AFFF0AAF0F0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1E0ADC5E-9CCB-476E-9B9F-F7C5D8A3CD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36436389-091B-4407-817F-797AC56F1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3C4CBBB2-E538-4F84-B4F7-06566770C7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D8428D0D-B271-4637-9AA3-DF1DB23B72D7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BB1F08E-7A37-4585-8F8E-2B9E86F58A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68B7A29-5D43-4BFF-9AFF-A89D326E4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165D765D-FD3E-426F-9F4C-7E7A7B4D25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0A20490-EB38-45E6-8267-C8B418FFB3F7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829FA566-3061-4DD2-9099-1FA666C919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0D75602B-5D6C-4B90-B665-5AF19E157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78FF050F-4A59-4375-8C7B-57AF78BF8F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9BFBED1-8FED-48FE-A6B0-CE8AC3279C83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23B1BD61-906B-4A84-8793-3365510C26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4F6A2331-FFA5-4A6E-A714-84CC17E9A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B78B3BB5-E361-49D5-B938-35CDFC0E46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DFE0478E-5328-4E93-A17B-A476A134F1A2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8730ECF-33F5-452C-8BC5-E93A9F40B8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F9C595EF-64EE-4631-8869-80DF5B0235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E33D64BD-4A60-4784-BFDA-7CFD1FF6C7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C702B20D-9BC2-40F4-920E-C9D77AD887FF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C78BC049-3EAB-4463-8647-FAEED9E59E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8DAC72D4-736B-4E25-B797-06B6CBD0F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0CB4A95-464A-405F-ADAA-C11C35AFDC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686250BE-ED0D-424F-BC05-9BBB19402D01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A007C60-5D9E-4134-9F05-7DF13D7321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9286715-D076-4301-ADF1-BBDC4155EF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06309DFE-053B-438E-8793-59832B9100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FF960EA-48C2-4942-9F0A-4A712C15FAD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79BA74E-A3D3-4C5B-BC59-868C62F051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1CAE110-996C-496E-A41C-B54EB63FD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FE6ACDE-4DEA-475F-A333-073CAE7777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D8412D9-5276-4EB5-874D-D323DB7CD14F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EFAAC8D-D702-43AC-8404-6098376DBD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97449CC-060F-43F1-8815-2B90CE0375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DCFFADB-49B4-4EC2-967B-33A9F48EF7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1BF94C29-A2A7-4D29-8808-B839F9E85934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856078A-36AA-47D7-AD11-308989AC7E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DDA726D-9D82-46DB-84BC-8C0F56A6F3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43C7E0F-060F-4DBE-8AEC-54EDBC372D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889925E9-78DC-400B-B706-555B33A3746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7108E94-8FBB-4A0A-9158-56D06DC008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13772AB-2652-490F-A65B-2FE8D341A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E62C595F-AB3D-4F60-92F4-35CFDD69BF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1E515994-9D97-48A1-9648-93B7BFCB8368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6050BED-C812-468A-850D-AA5188354A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2419B1E-FA7B-4E6F-8909-5FDA1BA026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518476D-B936-4436-97C5-754A76C4B0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9FB69F26-8A52-4286-A969-F6EC78691DB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AD625452-0A0C-4AEA-8AEE-3ADAD3540E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661494F-7FBA-4A6B-ABA2-0607ED382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"/>
            <a:ext cx="19304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13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30400" y="1447800"/>
            <a:ext cx="10259485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13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62992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13"/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622610" y="1638300"/>
            <a:ext cx="9290719" cy="1371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8054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1" y="-1"/>
            <a:ext cx="10523008" cy="75500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marR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 sz="2400" b="0">
                <a:latin typeface="Calibri" pitchFamily="34" charset="0"/>
              </a:defRPr>
            </a:lvl1pPr>
            <a:lvl2pPr marL="628650" marR="0" indent="-2714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 sz="2000" b="0">
                <a:latin typeface="Calibri" pitchFamily="34" charset="0"/>
              </a:defRPr>
            </a:lvl2pPr>
            <a:lvl3pPr marL="900113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800" b="0">
                <a:latin typeface="Calibri" pitchFamily="34" charset="0"/>
              </a:defRPr>
            </a:lvl3pPr>
            <a:lvl4pPr marL="1071563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600" b="0">
                <a:latin typeface="Calibri" pitchFamily="34" charset="0"/>
              </a:defRPr>
            </a:lvl4pPr>
            <a:lvl5pPr marL="1257300" marR="0" indent="-185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600" b="0">
                <a:latin typeface="Calibri" pitchFamily="34" charset="0"/>
              </a:defRPr>
            </a:lvl5pPr>
          </a:lstStyle>
          <a:p>
            <a:pPr marL="357188" marR="0" lvl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Edit Master text styles</a:t>
            </a:r>
          </a:p>
          <a:p>
            <a:pPr marL="357188" marR="0" lvl="1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Second level</a:t>
            </a:r>
          </a:p>
          <a:p>
            <a:pPr marL="357188" marR="0" lvl="2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Third level</a:t>
            </a:r>
          </a:p>
          <a:p>
            <a:pPr marL="357188" marR="0" lvl="3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Fourth level</a:t>
            </a:r>
          </a:p>
          <a:p>
            <a:pPr marL="357188" marR="0" lvl="4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-1"/>
            <a:ext cx="10624610" cy="75500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4800" y="1278321"/>
            <a:ext cx="4826000" cy="5255830"/>
          </a:xfrm>
        </p:spPr>
        <p:txBody>
          <a:bodyPr/>
          <a:lstStyle>
            <a:lvl1pPr>
              <a:defRPr sz="2400" b="0">
                <a:latin typeface="Calibri" pitchFamily="34" charset="0"/>
              </a:defRPr>
            </a:lvl1pPr>
            <a:lvl2pPr>
              <a:defRPr sz="20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9100" y="1278321"/>
            <a:ext cx="4826000" cy="5255829"/>
          </a:xfrm>
        </p:spPr>
        <p:txBody>
          <a:bodyPr/>
          <a:lstStyle>
            <a:lvl1pPr marL="357188" marR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 sz="1575" b="0">
                <a:latin typeface="Calibri" pitchFamily="34" charset="0"/>
              </a:defRPr>
            </a:lvl1pPr>
            <a:lvl2pPr marL="628650" marR="0" indent="-2714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 sz="1350" b="0">
                <a:latin typeface="Calibri" pitchFamily="34" charset="0"/>
              </a:defRPr>
            </a:lvl2pPr>
            <a:lvl3pPr marL="900113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125" b="0">
                <a:latin typeface="Calibri" pitchFamily="34" charset="0"/>
              </a:defRPr>
            </a:lvl3pPr>
            <a:lvl4pPr marL="1071563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2000" b="0">
                <a:latin typeface="Calibri" pitchFamily="34" charset="0"/>
              </a:defRPr>
            </a:lvl4pPr>
            <a:lvl5pPr marL="1257300" marR="0" indent="-185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013" b="0">
                <a:latin typeface="Calibri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marL="357188" marR="0" lvl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Edit Master text styles</a:t>
            </a:r>
          </a:p>
          <a:p>
            <a:pPr marL="357188" marR="0" lvl="1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Second level</a:t>
            </a:r>
          </a:p>
          <a:p>
            <a:pPr marL="357188" marR="0" lvl="2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Third level</a:t>
            </a:r>
          </a:p>
          <a:p>
            <a:pPr marL="357188" marR="0" lvl="3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Fourth level</a:t>
            </a:r>
          </a:p>
          <a:p>
            <a:pPr marL="357188" marR="0" lvl="4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84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-1"/>
            <a:ext cx="10624610" cy="75500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4800" y="1991101"/>
            <a:ext cx="4826000" cy="4371521"/>
          </a:xfrm>
        </p:spPr>
        <p:txBody>
          <a:bodyPr/>
          <a:lstStyle>
            <a:lvl1pPr marL="357188" marR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 sz="1575" b="0">
                <a:latin typeface="Calibri" pitchFamily="34" charset="0"/>
              </a:defRPr>
            </a:lvl1pPr>
            <a:lvl2pPr marL="628650" marR="0" indent="-2714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 sz="1350" b="0">
                <a:latin typeface="Calibri" pitchFamily="34" charset="0"/>
              </a:defRPr>
            </a:lvl2pPr>
            <a:lvl3pPr marL="900113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125" b="0">
                <a:latin typeface="Calibri" pitchFamily="34" charset="0"/>
              </a:defRPr>
            </a:lvl3pPr>
            <a:lvl4pPr marL="1071563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013" b="0">
                <a:latin typeface="Calibri" pitchFamily="34" charset="0"/>
              </a:defRPr>
            </a:lvl4pPr>
            <a:lvl5pPr marL="1257300" marR="0" indent="-185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013" b="0">
                <a:latin typeface="Calibri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marL="357188" marR="0" lvl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Edit Master text styles</a:t>
            </a:r>
          </a:p>
          <a:p>
            <a:pPr marL="357188" marR="0" lvl="1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Second level</a:t>
            </a:r>
          </a:p>
          <a:p>
            <a:pPr marL="357188" marR="0" lvl="2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Third level</a:t>
            </a:r>
          </a:p>
          <a:p>
            <a:pPr marL="357188" marR="0" lvl="3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Fourth level</a:t>
            </a:r>
          </a:p>
          <a:p>
            <a:pPr marL="357188" marR="0" lvl="4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Fifth level</a:t>
            </a:r>
            <a:endParaRPr kumimoji="1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9100" y="1991101"/>
            <a:ext cx="4826000" cy="4371521"/>
          </a:xfrm>
        </p:spPr>
        <p:txBody>
          <a:bodyPr/>
          <a:lstStyle>
            <a:lvl1pPr marL="357188" marR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 sz="1575" b="0">
                <a:latin typeface="Calibri" pitchFamily="34" charset="0"/>
              </a:defRPr>
            </a:lvl1pPr>
            <a:lvl2pPr marL="628650" marR="0" indent="-2714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 sz="1350" b="0">
                <a:latin typeface="Calibri" pitchFamily="34" charset="0"/>
              </a:defRPr>
            </a:lvl2pPr>
            <a:lvl3pPr marL="900113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125" b="0">
                <a:latin typeface="Calibri" pitchFamily="34" charset="0"/>
              </a:defRPr>
            </a:lvl3pPr>
            <a:lvl4pPr marL="1071563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013" b="0">
                <a:latin typeface="Calibri" pitchFamily="34" charset="0"/>
              </a:defRPr>
            </a:lvl4pPr>
            <a:lvl5pPr marL="1257300" marR="0" indent="-185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013" b="0">
                <a:latin typeface="Calibri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marL="357188" marR="0" lvl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Edit Master text styles</a:t>
            </a:r>
          </a:p>
          <a:p>
            <a:pPr marL="357188" marR="0" lvl="1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Second level</a:t>
            </a:r>
          </a:p>
          <a:p>
            <a:pPr marL="357188" marR="0" lvl="2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Third level</a:t>
            </a:r>
          </a:p>
          <a:p>
            <a:pPr marL="357188" marR="0" lvl="3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Fourth level</a:t>
            </a:r>
          </a:p>
          <a:p>
            <a:pPr marL="357188" marR="0" lvl="4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Fifth level</a:t>
            </a:r>
            <a:endParaRPr kumimoji="1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769100" y="1163106"/>
            <a:ext cx="4826000" cy="668337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/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</a:defRPr>
            </a:lvl1pPr>
            <a:lvl2pPr marL="257175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74800" y="1163105"/>
            <a:ext cx="4826000" cy="668337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/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</a:defRPr>
            </a:lvl1pPr>
            <a:lvl2pPr marL="257175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53901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640" y="-1"/>
            <a:ext cx="10404768" cy="7550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74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634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20" y="0"/>
            <a:ext cx="10363200" cy="7406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41020" y="1470345"/>
            <a:ext cx="508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4220" y="1470345"/>
            <a:ext cx="508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26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EDFBFB"/>
            </a:gs>
            <a:gs pos="7000">
              <a:schemeClr val="bg1">
                <a:lumMod val="65000"/>
              </a:schemeClr>
            </a:gs>
            <a:gs pos="100000">
              <a:schemeClr val="bg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7408" y="-2"/>
            <a:ext cx="12199408" cy="755003"/>
          </a:xfrm>
          <a:prstGeom prst="rect">
            <a:avLst/>
          </a:prstGeom>
          <a:gradFill flip="none" rotWithShape="1">
            <a:gsLst>
              <a:gs pos="0">
                <a:srgbClr val="34CCCC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>
            <a:outerShdw blurRad="254000" dist="762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914400" y="6629401"/>
            <a:ext cx="10363200" cy="237968"/>
          </a:xfrm>
          <a:prstGeom prst="rect">
            <a:avLst/>
          </a:prstGeom>
          <a:gradFill rotWithShape="1">
            <a:gsLst>
              <a:gs pos="20000">
                <a:schemeClr val="bg1">
                  <a:lumMod val="75000"/>
                </a:schemeClr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13"/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-1"/>
            <a:ext cx="10523008" cy="75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239920"/>
            <a:ext cx="9601200" cy="529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lowchart: Manual Input 2"/>
          <p:cNvSpPr/>
          <p:nvPr/>
        </p:nvSpPr>
        <p:spPr bwMode="auto">
          <a:xfrm rot="16200000" flipV="1">
            <a:off x="-2598984" y="3353985"/>
            <a:ext cx="6112368" cy="914400"/>
          </a:xfrm>
          <a:prstGeom prst="flowChartManualInput">
            <a:avLst/>
          </a:prstGeom>
          <a:gradFill>
            <a:gsLst>
              <a:gs pos="1000">
                <a:srgbClr val="34CCCC"/>
              </a:gs>
              <a:gs pos="100000">
                <a:schemeClr val="bg1"/>
              </a:gs>
            </a:gsLst>
            <a:lin ang="0" scaled="1"/>
          </a:gra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8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5pPr>
      <a:lvl6pPr marL="257175"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514350"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771525"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028700"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57188" indent="-3571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400" b="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n-ea"/>
          <a:cs typeface="+mn-cs"/>
        </a:defRPr>
      </a:lvl1pPr>
      <a:lvl2pPr marL="628650" indent="-27146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000" b="0">
          <a:solidFill>
            <a:schemeClr val="tx1"/>
          </a:solidFill>
          <a:latin typeface="Calibri" pitchFamily="34" charset="0"/>
        </a:defRPr>
      </a:lvl2pPr>
      <a:lvl3pPr marL="900113" indent="-257175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0">
          <a:solidFill>
            <a:schemeClr val="tx1"/>
          </a:solidFill>
          <a:latin typeface="Calibri" pitchFamily="34" charset="0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b="0">
          <a:solidFill>
            <a:schemeClr val="tx1"/>
          </a:solidFill>
          <a:latin typeface="Calibri" pitchFamily="34" charset="0"/>
        </a:defRPr>
      </a:lvl4pPr>
      <a:lvl5pPr marL="1257300" indent="-1857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600" b="0">
          <a:solidFill>
            <a:schemeClr val="tx1"/>
          </a:solidFill>
          <a:latin typeface="Calibri" pitchFamily="34" charset="0"/>
        </a:defRPr>
      </a:lvl5pPr>
      <a:lvl6pPr marL="1414463" indent="-128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125" b="1">
          <a:solidFill>
            <a:schemeClr val="tx1"/>
          </a:solidFill>
          <a:latin typeface="+mn-lt"/>
        </a:defRPr>
      </a:lvl6pPr>
      <a:lvl7pPr marL="1671638" indent="-128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125" b="1">
          <a:solidFill>
            <a:schemeClr val="tx1"/>
          </a:solidFill>
          <a:latin typeface="+mn-lt"/>
        </a:defRPr>
      </a:lvl7pPr>
      <a:lvl8pPr marL="1928813" indent="-128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125" b="1">
          <a:solidFill>
            <a:schemeClr val="tx1"/>
          </a:solidFill>
          <a:latin typeface="+mn-lt"/>
        </a:defRPr>
      </a:lvl8pPr>
      <a:lvl9pPr marL="2185988" indent="-128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125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statbook.com/chapter5/probability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D264D441-AD96-4B3C-A053-2F32999CD2E4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2133600" y="1600200"/>
            <a:ext cx="8077200" cy="1143000"/>
          </a:xfrm>
        </p:spPr>
        <p:txBody>
          <a:bodyPr/>
          <a:lstStyle/>
          <a:p>
            <a:pPr>
              <a:defRPr/>
            </a:pPr>
            <a:r>
              <a:rPr lang="en-US" altLang="en-US" sz="6000" dirty="0"/>
              <a:t>Introduction to Probability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9126D4BD-4487-449E-9A2D-D7CE9A86D1CE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11129" y="3829665"/>
            <a:ext cx="71628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latin typeface="Calibri" charset="0"/>
              </a:rPr>
              <a:t>Text Analytics</a:t>
            </a:r>
            <a:endParaRPr lang="en-US" dirty="0">
              <a:latin typeface="Calibri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US" dirty="0">
                <a:latin typeface="Calibri" charset="0"/>
                <a:ea typeface="+mn-ea"/>
              </a:rPr>
              <a:t>Giuseppe Attardi</a:t>
            </a:r>
          </a:p>
          <a:p>
            <a:pPr eaLnBrk="1" hangingPunct="1">
              <a:defRPr/>
            </a:pPr>
            <a:endParaRPr lang="en-US" dirty="0">
              <a:latin typeface="Calibri" charset="0"/>
              <a:ea typeface="+mn-ea"/>
            </a:endParaRPr>
          </a:p>
          <a:p>
            <a:pPr eaLnBrk="1" hangingPunct="1">
              <a:defRPr/>
            </a:pPr>
            <a:endParaRPr lang="en-US" dirty="0">
              <a:latin typeface="Calibri" charset="0"/>
              <a:ea typeface="+mn-ea"/>
            </a:endParaRPr>
          </a:p>
        </p:txBody>
      </p:sp>
      <p:sp>
        <p:nvSpPr>
          <p:cNvPr id="6148" name="Rectangle 5">
            <a:extLst>
              <a:ext uri="{FF2B5EF4-FFF2-40B4-BE49-F238E27FC236}">
                <a16:creationId xmlns:a16="http://schemas.microsoft.com/office/drawing/2014/main" id="{BE77CF31-1614-42BB-B7BE-4FF8BF78C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6027505"/>
            <a:ext cx="10287000" cy="33855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0" dirty="0">
                <a:latin typeface="Tw Cen MT" panose="020B0602020104020603" pitchFamily="34" charset="0"/>
              </a:rPr>
              <a:t>IP notice: some slides from: Dan </a:t>
            </a:r>
            <a:r>
              <a:rPr kumimoji="0" lang="en-US" altLang="en-US" sz="1600" b="0" dirty="0" err="1">
                <a:latin typeface="Tw Cen MT" panose="020B0602020104020603" pitchFamily="34" charset="0"/>
              </a:rPr>
              <a:t>Jurafsky</a:t>
            </a:r>
            <a:r>
              <a:rPr kumimoji="0" lang="en-US" altLang="en-US" sz="1600" b="0" dirty="0">
                <a:latin typeface="Tw Cen MT" panose="020B0602020104020603" pitchFamily="34" charset="0"/>
              </a:rPr>
              <a:t>, Jim Martin, </a:t>
            </a:r>
            <a:r>
              <a:rPr kumimoji="0" lang="en-US" altLang="en-US" sz="1600" b="0" dirty="0" err="1">
                <a:latin typeface="Tw Cen MT" panose="020B0602020104020603" pitchFamily="34" charset="0"/>
              </a:rPr>
              <a:t>Sandiway</a:t>
            </a:r>
            <a:r>
              <a:rPr kumimoji="0" lang="en-US" altLang="en-US" sz="1600" b="0" dirty="0">
                <a:latin typeface="Tw Cen MT" panose="020B0602020104020603" pitchFamily="34" charset="0"/>
              </a:rPr>
              <a:t> Fong, Dan Klein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9E817DF4-3702-461B-A4EB-C4754E7B84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Another example</a:t>
            </a:r>
          </a:p>
        </p:txBody>
      </p:sp>
      <p:sp>
        <p:nvSpPr>
          <p:cNvPr id="979971" name="Rectangle 3">
            <a:extLst>
              <a:ext uri="{FF2B5EF4-FFF2-40B4-BE49-F238E27FC236}">
                <a16:creationId xmlns:a16="http://schemas.microsoft.com/office/drawing/2014/main" id="{F312FE64-74FB-48FD-96BC-CE2CFFB3FD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6400" y="1295400"/>
            <a:ext cx="8610599" cy="4835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600" dirty="0">
                <a:latin typeface="Calibri" panose="020F0502020204030204" pitchFamily="34" charset="0"/>
              </a:rPr>
              <a:t>Experiment involving 3 coin tosses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600" dirty="0">
                <a:latin typeface="Calibri" panose="020F0502020204030204" pitchFamily="34" charset="0"/>
              </a:rPr>
              <a:t>Outcome is a 3-long string of </a:t>
            </a:r>
            <a:r>
              <a:rPr lang="en-US" altLang="en-US" sz="2600" dirty="0">
                <a:latin typeface="Times New Roman" panose="02020603050405020304" pitchFamily="18" charset="0"/>
              </a:rPr>
              <a:t>H</a:t>
            </a:r>
            <a:r>
              <a:rPr lang="en-US" altLang="en-US" sz="2600" dirty="0">
                <a:latin typeface="Calibri" panose="020F0502020204030204" pitchFamily="34" charset="0"/>
              </a:rPr>
              <a:t> or </a:t>
            </a:r>
            <a:r>
              <a:rPr lang="en-US" altLang="en-US" sz="2600" dirty="0">
                <a:latin typeface="Times New Roman" panose="02020603050405020304" pitchFamily="18" charset="0"/>
              </a:rPr>
              <a:t>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600" dirty="0">
                <a:latin typeface="Times New Roman" panose="02020603050405020304" pitchFamily="18" charset="0"/>
              </a:rPr>
              <a:t>S ={HHH, HHT, HTH, HTT, THH, THT, TTH, TTT}</a:t>
            </a:r>
            <a:endParaRPr lang="en-US" altLang="en-US" sz="22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600" dirty="0">
                <a:latin typeface="Calibri" panose="020F0502020204030204" pitchFamily="34" charset="0"/>
              </a:rPr>
              <a:t>Assume each outcome is equiprobable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ja-JP" altLang="en-US" sz="2200" dirty="0">
                <a:latin typeface="Calibri" panose="020F0502020204030204" pitchFamily="34" charset="0"/>
              </a:rPr>
              <a:t>“</a:t>
            </a:r>
            <a:r>
              <a:rPr lang="en-US" altLang="ja-JP" sz="2200" dirty="0">
                <a:latin typeface="Calibri" panose="020F0502020204030204" pitchFamily="34" charset="0"/>
              </a:rPr>
              <a:t>Uniform distribution</a:t>
            </a:r>
            <a:r>
              <a:rPr lang="ja-JP" altLang="en-US" sz="2200" dirty="0">
                <a:latin typeface="Calibri" panose="020F0502020204030204" pitchFamily="34" charset="0"/>
              </a:rPr>
              <a:t>”</a:t>
            </a:r>
            <a:endParaRPr lang="en-US" altLang="ja-JP" sz="22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600" dirty="0">
                <a:latin typeface="Calibri" panose="020F0502020204030204" pitchFamily="34" charset="0"/>
              </a:rPr>
              <a:t>What is probability of the event that exactly 2 heads occur?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600" dirty="0">
                <a:latin typeface="Calibri" panose="020F0502020204030204" pitchFamily="34" charset="0"/>
              </a:rPr>
              <a:t>	</a:t>
            </a:r>
            <a:r>
              <a:rPr lang="en-US" altLang="en-US" sz="2600" i="1" dirty="0">
                <a:latin typeface="Times New Roman" panose="02020603050405020304" pitchFamily="18" charset="0"/>
              </a:rPr>
              <a:t>E</a:t>
            </a:r>
            <a:r>
              <a:rPr lang="en-US" altLang="en-US" sz="2600" dirty="0">
                <a:latin typeface="Times New Roman" panose="02020603050405020304" pitchFamily="18" charset="0"/>
              </a:rPr>
              <a:t> = {HHT, HTH, THH}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600" dirty="0">
                <a:latin typeface="Times New Roman" panose="02020603050405020304" pitchFamily="18" charset="0"/>
              </a:rPr>
              <a:t>	</a:t>
            </a:r>
            <a:r>
              <a:rPr lang="en-US" altLang="en-US" sz="2600" i="1" dirty="0">
                <a:latin typeface="Times New Roman" panose="02020603050405020304" pitchFamily="18" charset="0"/>
              </a:rPr>
              <a:t>P</a:t>
            </a:r>
            <a:r>
              <a:rPr lang="en-US" altLang="en-US" sz="2600" dirty="0">
                <a:latin typeface="Times New Roman" panose="02020603050405020304" pitchFamily="18" charset="0"/>
              </a:rPr>
              <a:t>(</a:t>
            </a:r>
            <a:r>
              <a:rPr lang="en-US" altLang="en-US" sz="2600" i="1" dirty="0">
                <a:latin typeface="Times New Roman" panose="02020603050405020304" pitchFamily="18" charset="0"/>
              </a:rPr>
              <a:t>E</a:t>
            </a:r>
            <a:r>
              <a:rPr lang="en-US" altLang="en-US" sz="2600" dirty="0">
                <a:latin typeface="Times New Roman" panose="02020603050405020304" pitchFamily="18" charset="0"/>
              </a:rPr>
              <a:t>) = </a:t>
            </a:r>
            <a:r>
              <a:rPr lang="en-US" altLang="en-US" sz="2600" i="1" dirty="0">
                <a:latin typeface="Times New Roman" panose="02020603050405020304" pitchFamily="18" charset="0"/>
              </a:rPr>
              <a:t>P</a:t>
            </a:r>
            <a:r>
              <a:rPr lang="en-US" altLang="en-US" sz="2600" dirty="0">
                <a:latin typeface="Times New Roman" panose="02020603050405020304" pitchFamily="18" charset="0"/>
              </a:rPr>
              <a:t>({HHT}) + </a:t>
            </a:r>
            <a:r>
              <a:rPr lang="en-US" altLang="en-US" sz="2600" i="1" dirty="0">
                <a:latin typeface="Times New Roman" panose="02020603050405020304" pitchFamily="18" charset="0"/>
              </a:rPr>
              <a:t>P</a:t>
            </a:r>
            <a:r>
              <a:rPr lang="en-US" altLang="en-US" sz="2600" dirty="0">
                <a:latin typeface="Times New Roman" panose="02020603050405020304" pitchFamily="18" charset="0"/>
              </a:rPr>
              <a:t>({HTH}) + </a:t>
            </a:r>
            <a:r>
              <a:rPr lang="en-US" altLang="en-US" sz="2600" i="1" dirty="0">
                <a:latin typeface="Times New Roman" panose="02020603050405020304" pitchFamily="18" charset="0"/>
              </a:rPr>
              <a:t>P</a:t>
            </a:r>
            <a:r>
              <a:rPr lang="en-US" altLang="en-US" sz="2600" dirty="0">
                <a:latin typeface="Times New Roman" panose="02020603050405020304" pitchFamily="18" charset="0"/>
              </a:rPr>
              <a:t>({THH})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600" dirty="0">
                <a:latin typeface="Times New Roman" panose="02020603050405020304" pitchFamily="18" charset="0"/>
              </a:rPr>
              <a:t>		= 1/8 + 1/8 + 1/8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600" dirty="0">
                <a:latin typeface="Times New Roman" panose="02020603050405020304" pitchFamily="18" charset="0"/>
              </a:rPr>
              <a:t>		=3/8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99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12A1025-3B18-4745-BEF0-5DA89184D8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800"/>
              <a:t>Probability definitions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33AC684-4F8C-4B4F-9FB8-7B0D72AFC6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+mn-ea"/>
              </a:rPr>
              <a:t>In summary: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>
              <a:latin typeface="Calibri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dirty="0">
              <a:latin typeface="Calibri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1800" dirty="0">
              <a:latin typeface="Calibri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+mn-ea"/>
              </a:rPr>
              <a:t>Probability of drawing a spade from 52 well-shuffled playing cards:</a:t>
            </a:r>
            <a:r>
              <a:rPr lang="en-US" sz="3600" dirty="0">
                <a:latin typeface="Calibri" charset="0"/>
                <a:ea typeface="+mn-ea"/>
              </a:rPr>
              <a:t> </a:t>
            </a:r>
            <a:endParaRPr lang="en-US" dirty="0">
              <a:latin typeface="Calibri" charset="0"/>
              <a:ea typeface="+mn-ea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>
              <a:latin typeface="Calibri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dirty="0">
              <a:latin typeface="Calibri" charset="0"/>
              <a:ea typeface="+mn-ea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dirty="0">
              <a:latin typeface="Calibri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>
              <a:latin typeface="Calibri" charset="0"/>
              <a:ea typeface="ＭＳ Ｐゴシック" charset="0"/>
            </a:endParaRPr>
          </a:p>
        </p:txBody>
      </p:sp>
      <p:graphicFrame>
        <p:nvGraphicFramePr>
          <p:cNvPr id="26628" name="Object 6">
            <a:extLst>
              <a:ext uri="{FF2B5EF4-FFF2-40B4-BE49-F238E27FC236}">
                <a16:creationId xmlns:a16="http://schemas.microsoft.com/office/drawing/2014/main" id="{895B5304-BC16-41F2-ABD5-20B92BA7CE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454903"/>
              </p:ext>
            </p:extLst>
          </p:nvPr>
        </p:nvGraphicFramePr>
        <p:xfrm>
          <a:off x="4572000" y="3733800"/>
          <a:ext cx="25812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2" name="Equation" r:id="rId4" imgW="888614" imgH="393529" progId="Equation.3">
                  <p:embed/>
                </p:oleObj>
              </mc:Choice>
              <mc:Fallback>
                <p:oleObj name="Equation" r:id="rId4" imgW="888614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733800"/>
                        <a:ext cx="258127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6">
            <a:extLst>
              <a:ext uri="{FF2B5EF4-FFF2-40B4-BE49-F238E27FC236}">
                <a16:creationId xmlns:a16="http://schemas.microsoft.com/office/drawing/2014/main" id="{DD34DB3A-E1F4-4DAA-9D84-27371C6D02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932050"/>
              </p:ext>
            </p:extLst>
          </p:nvPr>
        </p:nvGraphicFramePr>
        <p:xfrm>
          <a:off x="2762250" y="1905000"/>
          <a:ext cx="66675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3" name="Equation" r:id="rId6" imgW="3302000" imgH="431800" progId="Equation.3">
                  <p:embed/>
                </p:oleObj>
              </mc:Choice>
              <mc:Fallback>
                <p:oleObj name="Equation" r:id="rId6" imgW="33020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0" y="1905000"/>
                        <a:ext cx="666750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D41AD96-43A2-4DA4-9B7B-5294885CA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Probabilities of two events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0B8761DD-90DA-4A3E-9776-0BA1710D4F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6400" y="1295400"/>
            <a:ext cx="9601199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>
                <a:latin typeface="Calibri" panose="020F0502020204030204" pitchFamily="34" charset="0"/>
              </a:rPr>
              <a:t>If two events </a:t>
            </a:r>
            <a:r>
              <a:rPr lang="en-US" altLang="en-US" sz="2800" dirty="0">
                <a:latin typeface="Times New Roman" panose="02020603050405020304" pitchFamily="18" charset="0"/>
              </a:rPr>
              <a:t>A</a:t>
            </a:r>
            <a:r>
              <a:rPr lang="en-US" altLang="en-US" sz="2800" dirty="0">
                <a:latin typeface="Calibri" panose="020F0502020204030204" pitchFamily="34" charset="0"/>
              </a:rPr>
              <a:t> and </a:t>
            </a:r>
            <a:r>
              <a:rPr lang="en-US" altLang="en-US" sz="2800" dirty="0">
                <a:latin typeface="Times New Roman" panose="02020603050405020304" pitchFamily="18" charset="0"/>
              </a:rPr>
              <a:t>B</a:t>
            </a:r>
            <a:r>
              <a:rPr lang="en-US" altLang="en-US" sz="2800" dirty="0">
                <a:latin typeface="Calibri" panose="020F0502020204030204" pitchFamily="34" charset="0"/>
              </a:rPr>
              <a:t> are </a:t>
            </a:r>
            <a:r>
              <a:rPr lang="en-US" altLang="en-US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independent</a:t>
            </a:r>
            <a:r>
              <a:rPr lang="en-US" altLang="en-US" sz="2800" b="1" dirty="0">
                <a:latin typeface="Calibri" panose="020F0502020204030204" pitchFamily="34" charset="0"/>
              </a:rPr>
              <a:t> </a:t>
            </a:r>
          </a:p>
          <a:p>
            <a:pPr lvl="1" eaLnBrk="1" hangingPunct="1"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i.e. 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P(B)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is the same whether 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P(A)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occurred or not</a:t>
            </a:r>
          </a:p>
          <a:p>
            <a:pPr eaLnBrk="1" hangingPunct="1">
              <a:defRPr/>
            </a:pPr>
            <a:r>
              <a:rPr lang="en-US" altLang="en-US" sz="2800" dirty="0">
                <a:latin typeface="Calibri" panose="020F0502020204030204" pitchFamily="34" charset="0"/>
              </a:rPr>
              <a:t>Then</a:t>
            </a:r>
          </a:p>
          <a:p>
            <a:pPr lvl="1" eaLnBrk="1" hangingPunct="1">
              <a:defRPr/>
            </a:pPr>
            <a:r>
              <a:rPr lang="en-US" alt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and </a:t>
            </a:r>
            <a:r>
              <a:rPr lang="en-US" alt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= </a:t>
            </a:r>
            <a:r>
              <a:rPr lang="en-US" alt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·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  <a:p>
            <a:pPr lvl="1" eaLnBrk="1" hangingPunct="1">
              <a:defRPr/>
            </a:pPr>
            <a:endParaRPr lang="en-US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en-US" sz="2800" dirty="0">
                <a:latin typeface="Calibri" panose="020F0502020204030204" pitchFamily="34" charset="0"/>
              </a:rPr>
              <a:t>Flip a fair coin twice</a:t>
            </a:r>
          </a:p>
          <a:p>
            <a:pPr lvl="1" eaLnBrk="1" hangingPunct="1"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What is the probability that they are both heads?</a:t>
            </a:r>
          </a:p>
          <a:p>
            <a:pPr eaLnBrk="1" hangingPunct="1">
              <a:defRPr/>
            </a:pPr>
            <a:r>
              <a:rPr lang="en-US" altLang="en-US" sz="2800" dirty="0">
                <a:latin typeface="Calibri" panose="020F0502020204030204" pitchFamily="34" charset="0"/>
              </a:rPr>
              <a:t>Draw a card from a deck, then </a:t>
            </a:r>
            <a:r>
              <a:rPr lang="en-US" altLang="en-US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put it back</a:t>
            </a:r>
            <a:r>
              <a:rPr lang="en-US" altLang="en-US" sz="2800" dirty="0">
                <a:latin typeface="Calibri" panose="020F0502020204030204" pitchFamily="34" charset="0"/>
              </a:rPr>
              <a:t>, draw a card from the deck again</a:t>
            </a:r>
          </a:p>
          <a:p>
            <a:pPr lvl="1" eaLnBrk="1" hangingPunct="1"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What is the probability that both drawn cards are hearts?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6CB6BCF-8D83-45A0-90AA-515473DF93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960120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/>
              <a:t>How about non-uniform probabilities? An example</a:t>
            </a:r>
          </a:p>
        </p:txBody>
      </p:sp>
      <p:sp>
        <p:nvSpPr>
          <p:cNvPr id="985091" name="Rectangle 3">
            <a:extLst>
              <a:ext uri="{FF2B5EF4-FFF2-40B4-BE49-F238E27FC236}">
                <a16:creationId xmlns:a16="http://schemas.microsoft.com/office/drawing/2014/main" id="{D186CB31-F230-4F3D-A959-C34B94EF34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latin typeface="Calibri" panose="020F0502020204030204" pitchFamily="34" charset="0"/>
              </a:rPr>
              <a:t>A biased coin,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twice as likely to come up tails as heads,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is tossed twice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latin typeface="Calibri" panose="020F0502020204030204" pitchFamily="34" charset="0"/>
              </a:rPr>
              <a:t>What is the probability that </a:t>
            </a:r>
            <a:r>
              <a:rPr lang="en-US" alt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at least one head </a:t>
            </a:r>
            <a:r>
              <a:rPr lang="en-US" altLang="en-US" sz="2800" dirty="0">
                <a:latin typeface="Calibri" panose="020F0502020204030204" pitchFamily="34" charset="0"/>
              </a:rPr>
              <a:t>occurs?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latin typeface="Calibri" panose="020F0502020204030204" pitchFamily="34" charset="0"/>
              </a:rPr>
              <a:t>Sample space = {</a:t>
            </a:r>
            <a:r>
              <a:rPr lang="en-US" altLang="en-US" sz="2800" dirty="0" err="1">
                <a:latin typeface="Calibri" panose="020F0502020204030204" pitchFamily="34" charset="0"/>
              </a:rPr>
              <a:t>hh</a:t>
            </a:r>
            <a:r>
              <a:rPr lang="en-US" altLang="en-US" sz="2800" dirty="0">
                <a:latin typeface="Calibri" panose="020F0502020204030204" pitchFamily="34" charset="0"/>
              </a:rPr>
              <a:t>, </a:t>
            </a:r>
            <a:r>
              <a:rPr lang="en-US" altLang="en-US" sz="2800" dirty="0" err="1">
                <a:latin typeface="Calibri" panose="020F0502020204030204" pitchFamily="34" charset="0"/>
              </a:rPr>
              <a:t>ht</a:t>
            </a:r>
            <a:r>
              <a:rPr lang="en-US" altLang="en-US" sz="2800" dirty="0">
                <a:latin typeface="Calibri" panose="020F0502020204030204" pitchFamily="34" charset="0"/>
              </a:rPr>
              <a:t>, </a:t>
            </a:r>
            <a:r>
              <a:rPr lang="en-US" altLang="en-US" sz="2800" dirty="0" err="1">
                <a:latin typeface="Calibri" panose="020F0502020204030204" pitchFamily="34" charset="0"/>
              </a:rPr>
              <a:t>th</a:t>
            </a:r>
            <a:r>
              <a:rPr lang="en-US" altLang="en-US" sz="2800" dirty="0">
                <a:latin typeface="Calibri" panose="020F0502020204030204" pitchFamily="34" charset="0"/>
              </a:rPr>
              <a:t>, </a:t>
            </a:r>
            <a:r>
              <a:rPr lang="en-US" altLang="en-US" sz="2800" dirty="0" err="1">
                <a:latin typeface="Calibri" panose="020F0502020204030204" pitchFamily="34" charset="0"/>
              </a:rPr>
              <a:t>tt</a:t>
            </a:r>
            <a:r>
              <a:rPr lang="en-US" altLang="en-US" sz="2800" dirty="0">
                <a:latin typeface="Calibri" panose="020F0502020204030204" pitchFamily="34" charset="0"/>
              </a:rPr>
              <a:t>} (h = heads, t = tails)</a:t>
            </a:r>
            <a:endParaRPr lang="en-US" altLang="en-US" sz="2800" dirty="0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latin typeface="Calibri" panose="020F0502020204030204" pitchFamily="34" charset="0"/>
              </a:rPr>
              <a:t>Sample points/probability for the event: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err="1">
                <a:latin typeface="Calibri" panose="020F0502020204030204" pitchFamily="34" charset="0"/>
              </a:rPr>
              <a:t>ht</a:t>
            </a:r>
            <a:r>
              <a:rPr lang="en-US" altLang="en-US" sz="2400" dirty="0">
                <a:latin typeface="Calibri" panose="020F0502020204030204" pitchFamily="34" charset="0"/>
              </a:rPr>
              <a:t> 1/3 </a:t>
            </a:r>
            <a:r>
              <a:rPr lang="en-US" altLang="en-US" sz="2400" dirty="0">
                <a:latin typeface="Calibri" panose="020F0502020204030204" pitchFamily="34" charset="0"/>
                <a:sym typeface="Symbol" panose="05050102010706020507" pitchFamily="18" charset="2"/>
              </a:rPr>
              <a:t>x 2/3 = </a:t>
            </a:r>
            <a:r>
              <a:rPr lang="en-US" altLang="en-US" sz="2400" b="1" dirty="0">
                <a:solidFill>
                  <a:srgbClr val="A5002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2/9</a:t>
            </a:r>
            <a:r>
              <a:rPr lang="en-US" altLang="en-US" sz="2400" dirty="0">
                <a:latin typeface="Calibri" panose="020F0502020204030204" pitchFamily="34" charset="0"/>
                <a:sym typeface="Symbol" panose="05050102010706020507" pitchFamily="18" charset="2"/>
              </a:rPr>
              <a:t>		</a:t>
            </a:r>
            <a:r>
              <a:rPr lang="en-US" altLang="en-US" sz="2400" dirty="0" err="1">
                <a:latin typeface="Calibri" panose="020F0502020204030204" pitchFamily="34" charset="0"/>
                <a:sym typeface="Symbol" panose="05050102010706020507" pitchFamily="18" charset="2"/>
              </a:rPr>
              <a:t>hh</a:t>
            </a:r>
            <a:r>
              <a:rPr lang="en-US" altLang="en-US" sz="2400" dirty="0">
                <a:latin typeface="Calibri" panose="020F0502020204030204" pitchFamily="34" charset="0"/>
                <a:sym typeface="Symbol" panose="05050102010706020507" pitchFamily="18" charset="2"/>
              </a:rPr>
              <a:t> 1/3 x 1/3= </a:t>
            </a:r>
            <a:r>
              <a:rPr lang="en-US" altLang="en-US" sz="2400" b="1" dirty="0">
                <a:solidFill>
                  <a:srgbClr val="A5002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1/9</a:t>
            </a:r>
            <a:r>
              <a:rPr lang="en-US" altLang="en-US" sz="2400" dirty="0">
                <a:latin typeface="Calibri" panose="020F0502020204030204" pitchFamily="34" charset="0"/>
                <a:sym typeface="Symbol" panose="05050102010706020507" pitchFamily="18" charset="2"/>
              </a:rPr>
              <a:t>	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err="1">
                <a:latin typeface="Calibri" panose="020F0502020204030204" pitchFamily="34" charset="0"/>
                <a:sym typeface="Symbol" panose="05050102010706020507" pitchFamily="18" charset="2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sym typeface="Symbol" panose="05050102010706020507" pitchFamily="18" charset="2"/>
              </a:rPr>
              <a:t> 2/3 x 1/3 = </a:t>
            </a:r>
            <a:r>
              <a:rPr lang="en-US" altLang="en-US" sz="2400" b="1" dirty="0">
                <a:solidFill>
                  <a:srgbClr val="A5002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2/9</a:t>
            </a:r>
            <a:r>
              <a:rPr lang="en-US" altLang="en-US" sz="2400" dirty="0">
                <a:latin typeface="Calibri" panose="020F0502020204030204" pitchFamily="34" charset="0"/>
                <a:sym typeface="Symbol" panose="05050102010706020507" pitchFamily="18" charset="2"/>
              </a:rPr>
              <a:t>		</a:t>
            </a:r>
            <a:r>
              <a:rPr lang="en-US" altLang="en-US" sz="2400" dirty="0" err="1">
                <a:latin typeface="Calibri" panose="020F0502020204030204" pitchFamily="34" charset="0"/>
                <a:sym typeface="Symbol" panose="05050102010706020507" pitchFamily="18" charset="2"/>
              </a:rPr>
              <a:t>tt</a:t>
            </a:r>
            <a:r>
              <a:rPr lang="en-US" altLang="en-US" sz="2400" dirty="0">
                <a:latin typeface="Calibri" panose="020F0502020204030204" pitchFamily="34" charset="0"/>
                <a:sym typeface="Symbol" panose="05050102010706020507" pitchFamily="18" charset="2"/>
              </a:rPr>
              <a:t> 2/3 x 2/3 = 4/9</a:t>
            </a:r>
            <a:endParaRPr lang="en-US" altLang="en-US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latin typeface="Calibri" panose="020F0502020204030204" pitchFamily="34" charset="0"/>
              </a:rPr>
              <a:t>Answer:</a:t>
            </a:r>
          </a:p>
          <a:p>
            <a:pPr marL="357187" lvl="1" indent="0">
              <a:lnSpc>
                <a:spcPct val="90000"/>
              </a:lnSpc>
              <a:buNone/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5/9 = </a:t>
            </a: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sym typeface="Symbol" panose="05050102010706020507" pitchFamily="18" charset="2"/>
              </a:rPr>
              <a:t></a:t>
            </a: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0.56 (</a:t>
            </a:r>
            <a:r>
              <a:rPr lang="en-US" alt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sum of weights in </a:t>
            </a:r>
            <a:r>
              <a:rPr lang="en-US" altLang="en-US" sz="2800" b="1" i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red</a:t>
            </a:r>
            <a:r>
              <a:rPr lang="en-US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800" dirty="0">
                <a:latin typeface="Calibri" panose="020F0502020204030204" pitchFamily="34" charset="0"/>
              </a:rPr>
              <a:t>		    = 1 - 4/9 (prob. of complement)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50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B4F2C-50B2-4C56-84B5-81BEF7855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Computing Probabilities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29571-CCB2-479E-B2E6-834CB2580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Direct counts (when outcomes are equally probable)</a:t>
            </a:r>
          </a:p>
          <a:p>
            <a:pPr lvl="1">
              <a:defRPr/>
            </a:pPr>
            <a:endParaRPr lang="en-US" altLang="en-US" dirty="0"/>
          </a:p>
          <a:p>
            <a:pPr marL="357187" lvl="1" indent="0"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Sum of union of disjoint events</a:t>
            </a:r>
          </a:p>
          <a:p>
            <a:pPr marL="357187" lvl="1" indent="0">
              <a:buNone/>
              <a:defRPr/>
            </a:pP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</a:rPr>
              <a:t> or </a:t>
            </a:r>
            <a:r>
              <a:rPr lang="en-US" altLang="en-US" sz="2400" i="1" dirty="0">
                <a:latin typeface="Times New Roman" panose="02020603050405020304" pitchFamily="18" charset="0"/>
              </a:rPr>
              <a:t>B</a:t>
            </a:r>
            <a:r>
              <a:rPr lang="en-US" altLang="en-US" sz="2400" dirty="0">
                <a:latin typeface="Times New Roman" panose="02020603050405020304" pitchFamily="18" charset="0"/>
              </a:rPr>
              <a:t>) = </a:t>
            </a: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</a:rPr>
              <a:t>) + </a:t>
            </a: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B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dirty="0"/>
              <a:t>Product of multiple independent events</a:t>
            </a:r>
          </a:p>
          <a:p>
            <a:pPr marL="357187" lvl="1" indent="0">
              <a:buNone/>
              <a:defRPr/>
            </a:pP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</a:rPr>
              <a:t> and </a:t>
            </a:r>
            <a:r>
              <a:rPr lang="en-US" altLang="en-US" sz="2400" i="1" dirty="0">
                <a:latin typeface="Times New Roman" panose="02020603050405020304" pitchFamily="18" charset="0"/>
              </a:rPr>
              <a:t>B</a:t>
            </a:r>
            <a:r>
              <a:rPr lang="en-US" altLang="en-US" sz="2400" dirty="0">
                <a:latin typeface="Times New Roman" panose="02020603050405020304" pitchFamily="18" charset="0"/>
              </a:rPr>
              <a:t>) = </a:t>
            </a: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</a:rPr>
              <a:t>) 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· </a:t>
            </a: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B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dirty="0"/>
              <a:t>Indirect probability:</a:t>
            </a:r>
          </a:p>
          <a:p>
            <a:pPr marL="357187" lvl="1" indent="0">
              <a:buNone/>
              <a:defRPr/>
            </a:pP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</a:rPr>
              <a:t>) = 1 – </a:t>
            </a: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S</a:t>
            </a:r>
            <a:r>
              <a:rPr lang="en-US" altLang="en-US" sz="2400" dirty="0">
                <a:latin typeface="Times New Roman" panose="02020603050405020304" pitchFamily="18" charset="0"/>
              </a:rPr>
              <a:t> – </a:t>
            </a: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A4F574D-AF8A-4A1D-B7AE-ED17CEA3C7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124354"/>
              </p:ext>
            </p:extLst>
          </p:nvPr>
        </p:nvGraphicFramePr>
        <p:xfrm>
          <a:off x="2209800" y="1600200"/>
          <a:ext cx="166052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8" name="Equation" r:id="rId3" imgW="736280" imgH="393529" progId="Equation.3">
                  <p:embed/>
                </p:oleObj>
              </mc:Choice>
              <mc:Fallback>
                <p:oleObj name="Equation" r:id="rId3" imgW="736280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600200"/>
                        <a:ext cx="1660525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>
            <a:extLst>
              <a:ext uri="{FF2B5EF4-FFF2-40B4-BE49-F238E27FC236}">
                <a16:creationId xmlns:a16="http://schemas.microsoft.com/office/drawing/2014/main" id="{21BC449E-0EA6-4992-871C-10BC949D74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9906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Moving toward language</a:t>
            </a:r>
          </a:p>
        </p:txBody>
      </p:sp>
      <p:sp>
        <p:nvSpPr>
          <p:cNvPr id="987139" name="Rectangle 3">
            <a:extLst>
              <a:ext uri="{FF2B5EF4-FFF2-40B4-BE49-F238E27FC236}">
                <a16:creationId xmlns:a16="http://schemas.microsoft.com/office/drawing/2014/main" id="{4023D8CE-367F-4429-827C-94D7C3D6F8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dirty="0">
                <a:latin typeface="Calibri" panose="020F0502020204030204" pitchFamily="34" charset="0"/>
              </a:rPr>
              <a:t>What</a:t>
            </a:r>
            <a:r>
              <a:rPr lang="ja-JP" altLang="en-US" dirty="0">
                <a:latin typeface="Calibri" panose="020F0502020204030204" pitchFamily="34" charset="0"/>
              </a:rPr>
              <a:t>’</a:t>
            </a:r>
            <a:r>
              <a:rPr lang="en-US" altLang="ja-JP" dirty="0">
                <a:latin typeface="Calibri" panose="020F0502020204030204" pitchFamily="34" charset="0"/>
              </a:rPr>
              <a:t>s the probability of drawing a 2 from a deck of 52 cards with four 2s?</a:t>
            </a:r>
          </a:p>
          <a:p>
            <a:pPr eaLnBrk="1" hangingPunct="1">
              <a:defRPr/>
            </a:pPr>
            <a:endParaRPr lang="en-US" altLang="en-US" dirty="0">
              <a:latin typeface="Calibri" panose="020F0502020204030204" pitchFamily="34" charset="0"/>
            </a:endParaRPr>
          </a:p>
          <a:p>
            <a:pPr eaLnBrk="1" hangingPunct="1">
              <a:defRPr/>
            </a:pPr>
            <a:endParaRPr lang="en-US" altLang="en-US" dirty="0">
              <a:latin typeface="Calibri" panose="020F0502020204030204" pitchFamily="34" charset="0"/>
            </a:endParaRPr>
          </a:p>
          <a:p>
            <a:pPr marL="0" indent="0" eaLnBrk="1" hangingPunct="1">
              <a:buNone/>
              <a:defRPr/>
            </a:pPr>
            <a:endParaRPr lang="en-US" altLang="en-US" dirty="0">
              <a:latin typeface="Calibri" panose="020F050202020403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dirty="0">
                <a:latin typeface="Calibri" panose="020F0502020204030204" pitchFamily="34" charset="0"/>
              </a:rPr>
              <a:t>What</a:t>
            </a:r>
            <a:r>
              <a:rPr lang="ja-JP" altLang="en-US" dirty="0">
                <a:latin typeface="Calibri" panose="020F0502020204030204" pitchFamily="34" charset="0"/>
              </a:rPr>
              <a:t>’</a:t>
            </a:r>
            <a:r>
              <a:rPr lang="en-US" altLang="ja-JP" dirty="0">
                <a:latin typeface="Calibri" panose="020F0502020204030204" pitchFamily="34" charset="0"/>
              </a:rPr>
              <a:t>s the probability of a random word (from a random dictionary page) being a verb?</a:t>
            </a:r>
          </a:p>
          <a:p>
            <a:pPr eaLnBrk="1" hangingPunct="1"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987140" name="Object 2">
            <a:extLst>
              <a:ext uri="{FF2B5EF4-FFF2-40B4-BE49-F238E27FC236}">
                <a16:creationId xmlns:a16="http://schemas.microsoft.com/office/drawing/2014/main" id="{6E306FD4-670B-49E0-A09E-19EE593844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625836"/>
              </p:ext>
            </p:extLst>
          </p:nvPr>
        </p:nvGraphicFramePr>
        <p:xfrm>
          <a:off x="3430588" y="2067232"/>
          <a:ext cx="5092700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0" name="Equation" r:id="rId4" imgW="2260600" imgH="368300" progId="Equation.3">
                  <p:embed/>
                </p:oleObj>
              </mc:Choice>
              <mc:Fallback>
                <p:oleObj name="Equation" r:id="rId4" imgW="2260600" imgH="368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0588" y="2067232"/>
                        <a:ext cx="5092700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7141" name="Object 3">
            <a:extLst>
              <a:ext uri="{FF2B5EF4-FFF2-40B4-BE49-F238E27FC236}">
                <a16:creationId xmlns:a16="http://schemas.microsoft.com/office/drawing/2014/main" id="{FDDB2089-C3FA-4A12-92B5-8FF1D615E7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157414"/>
              </p:ext>
            </p:extLst>
          </p:nvPr>
        </p:nvGraphicFramePr>
        <p:xfrm>
          <a:off x="2543175" y="4038600"/>
          <a:ext cx="6867525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1" name="Equation" r:id="rId6" imgW="3048000" imgH="368300" progId="Equation.3">
                  <p:embed/>
                </p:oleObj>
              </mc:Choice>
              <mc:Fallback>
                <p:oleObj name="Equation" r:id="rId6" imgW="3048000" imgH="368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175" y="4038600"/>
                        <a:ext cx="6867525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71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>
            <a:extLst>
              <a:ext uri="{FF2B5EF4-FFF2-40B4-BE49-F238E27FC236}">
                <a16:creationId xmlns:a16="http://schemas.microsoft.com/office/drawing/2014/main" id="{BF3EA7F7-CD74-4AEF-8853-6DDFA05F7E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9601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Probability and part of speech tags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1FD72DAC-4C9D-437A-8A5C-7FBF85554E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altLang="en-US" dirty="0">
                <a:latin typeface="Calibri" panose="020F0502020204030204" pitchFamily="34" charset="0"/>
              </a:rPr>
              <a:t>What</a:t>
            </a:r>
            <a:r>
              <a:rPr lang="ja-JP" altLang="en-US" dirty="0">
                <a:latin typeface="Calibri" panose="020F0502020204030204" pitchFamily="34" charset="0"/>
              </a:rPr>
              <a:t>’</a:t>
            </a:r>
            <a:r>
              <a:rPr lang="en-US" altLang="ja-JP" dirty="0">
                <a:latin typeface="Calibri" panose="020F0502020204030204" pitchFamily="34" charset="0"/>
              </a:rPr>
              <a:t>s the probability of a random word (from a random dictionary page) being a verb?</a:t>
            </a:r>
          </a:p>
          <a:p>
            <a:pPr eaLnBrk="1" hangingPunct="1">
              <a:buClr>
                <a:schemeClr val="tx1"/>
              </a:buClr>
              <a:defRPr/>
            </a:pPr>
            <a:endParaRPr lang="en-US" altLang="en-US" dirty="0">
              <a:latin typeface="Calibri" panose="020F0502020204030204" pitchFamily="34" charset="0"/>
            </a:endParaRPr>
          </a:p>
          <a:p>
            <a:pPr eaLnBrk="1" hangingPunct="1">
              <a:buClr>
                <a:schemeClr val="tx1"/>
              </a:buClr>
              <a:defRPr/>
            </a:pPr>
            <a:endParaRPr lang="en-US" altLang="en-US" dirty="0">
              <a:latin typeface="Calibri" panose="020F0502020204030204" pitchFamily="34" charset="0"/>
            </a:endParaRPr>
          </a:p>
          <a:p>
            <a:pPr eaLnBrk="1" hangingPunct="1">
              <a:buClr>
                <a:schemeClr val="tx1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How to compute each of these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All words = just count all the words in the dictionary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# of ways to get a verb: number of words which are verbs!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If a dictionary has 50,000 entries, and 10,000 are verbs….</a:t>
            </a:r>
          </a:p>
          <a:p>
            <a:pPr marL="357187" lvl="1" indent="0">
              <a:buClr>
                <a:schemeClr val="tx1"/>
              </a:buClr>
              <a:buNone/>
              <a:defRPr/>
            </a:pPr>
            <a:r>
              <a:rPr lang="en-US" altLang="en-US" sz="2800" i="1" dirty="0">
                <a:latin typeface="Times New Roman" panose="02020603050405020304" pitchFamily="18" charset="0"/>
              </a:rPr>
              <a:t>P</a:t>
            </a:r>
            <a:r>
              <a:rPr lang="en-US" altLang="en-US" sz="2800" dirty="0">
                <a:latin typeface="Times New Roman" panose="02020603050405020304" pitchFamily="18" charset="0"/>
              </a:rPr>
              <a:t>(V)</a:t>
            </a:r>
            <a:r>
              <a:rPr lang="en-US" altLang="en-US" sz="2800" dirty="0">
                <a:latin typeface="Calibri" panose="020F0502020204030204" pitchFamily="34" charset="0"/>
              </a:rPr>
              <a:t> is </a:t>
            </a:r>
            <a:r>
              <a:rPr lang="en-US" altLang="en-US" sz="2800" dirty="0">
                <a:latin typeface="Times New Roman" panose="02020603050405020304" pitchFamily="18" charset="0"/>
              </a:rPr>
              <a:t>10000/50000 = 1/5 = 0.20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35844" name="Object 2">
            <a:extLst>
              <a:ext uri="{FF2B5EF4-FFF2-40B4-BE49-F238E27FC236}">
                <a16:creationId xmlns:a16="http://schemas.microsoft.com/office/drawing/2014/main" id="{F6C6F7CD-0511-4867-B056-36FAAA4F8E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032457"/>
              </p:ext>
            </p:extLst>
          </p:nvPr>
        </p:nvGraphicFramePr>
        <p:xfrm>
          <a:off x="2971800" y="2209800"/>
          <a:ext cx="54102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Equation" r:id="rId4" imgW="3048000" imgH="368300" progId="Equation.3">
                  <p:embed/>
                </p:oleObj>
              </mc:Choice>
              <mc:Fallback>
                <p:oleObj name="Equation" r:id="rId4" imgW="3048000" imgH="368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209800"/>
                        <a:ext cx="54102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8554200-757A-4F9E-85C4-68AC5748E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Conditional Probability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D72064E-5785-4947-BB20-5392D5F2F0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 dirty="0">
                <a:latin typeface="Calibri" panose="020F0502020204030204" pitchFamily="34" charset="0"/>
              </a:rPr>
              <a:t>A way to reason about the outcome of an experiment based on partial information</a:t>
            </a:r>
          </a:p>
          <a:p>
            <a:pPr lvl="1" eaLnBrk="1" hangingPunct="1"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In a word guessing game the first letter for the word is a </a:t>
            </a:r>
            <a:r>
              <a:rPr lang="ja-JP" altLang="en-US" sz="2400" dirty="0">
                <a:latin typeface="Calibri" panose="020F0502020204030204" pitchFamily="34" charset="0"/>
              </a:rPr>
              <a:t>“</a:t>
            </a:r>
            <a:r>
              <a:rPr lang="en-US" altLang="ja-JP" sz="2400" dirty="0">
                <a:latin typeface="Calibri" panose="020F0502020204030204" pitchFamily="34" charset="0"/>
              </a:rPr>
              <a:t>t</a:t>
            </a:r>
            <a:r>
              <a:rPr lang="ja-JP" altLang="en-US" sz="2400" dirty="0">
                <a:latin typeface="Calibri" panose="020F0502020204030204" pitchFamily="34" charset="0"/>
              </a:rPr>
              <a:t>”</a:t>
            </a:r>
            <a:r>
              <a:rPr lang="en-US" altLang="ja-JP" sz="2400" dirty="0">
                <a:latin typeface="Calibri" panose="020F0502020204030204" pitchFamily="34" charset="0"/>
              </a:rPr>
              <a:t>.  What is the likelihood that the second letter is an </a:t>
            </a:r>
            <a:r>
              <a:rPr lang="ja-JP" altLang="en-US" sz="2400" dirty="0">
                <a:latin typeface="Calibri" panose="020F0502020204030204" pitchFamily="34" charset="0"/>
              </a:rPr>
              <a:t>“</a:t>
            </a:r>
            <a:r>
              <a:rPr lang="en-US" altLang="ja-JP" sz="2400" dirty="0">
                <a:latin typeface="Calibri" panose="020F0502020204030204" pitchFamily="34" charset="0"/>
              </a:rPr>
              <a:t>h</a:t>
            </a:r>
            <a:r>
              <a:rPr lang="ja-JP" altLang="en-US" sz="2400" dirty="0">
                <a:latin typeface="Calibri" panose="020F0502020204030204" pitchFamily="34" charset="0"/>
              </a:rPr>
              <a:t>”</a:t>
            </a:r>
            <a:r>
              <a:rPr lang="en-US" altLang="ja-JP" sz="2400" dirty="0">
                <a:latin typeface="Calibri" panose="020F0502020204030204" pitchFamily="34" charset="0"/>
              </a:rPr>
              <a:t>?</a:t>
            </a:r>
          </a:p>
          <a:p>
            <a:pPr lvl="1" eaLnBrk="1" hangingPunct="1"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How likely is it that a person has a disease given that a medical test was negative?</a:t>
            </a:r>
          </a:p>
          <a:p>
            <a:pPr lvl="1" eaLnBrk="1" hangingPunct="1"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A spot shows up on a radar screen.  How likely is it that it corresponds to an aircraft?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86F962A8-CFC2-4561-B058-BDE3D5D79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More precisely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AAFE9DE-975F-41E7-AD01-A97E7284BE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6400" y="1239920"/>
            <a:ext cx="9982200" cy="529423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alibri" charset="0"/>
                <a:ea typeface="+mn-ea"/>
              </a:rPr>
              <a:t>Given an experiment, a corresponding sample space </a:t>
            </a:r>
            <a:r>
              <a:rPr lang="en-US" i="1" dirty="0">
                <a:latin typeface="+mj-lt"/>
                <a:ea typeface="+mn-ea"/>
              </a:rPr>
              <a:t>S</a:t>
            </a:r>
            <a:r>
              <a:rPr lang="en-US" dirty="0">
                <a:latin typeface="Calibri" charset="0"/>
                <a:ea typeface="+mn-ea"/>
              </a:rPr>
              <a:t>, and a probability law</a:t>
            </a: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+mn-ea"/>
              </a:rPr>
              <a:t>Suppose we know that the outcome is within some given event </a:t>
            </a:r>
            <a:r>
              <a:rPr lang="en-US" i="1" dirty="0">
                <a:latin typeface="+mj-lt"/>
                <a:ea typeface="+mn-ea"/>
              </a:rPr>
              <a:t>B</a:t>
            </a: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+mn-ea"/>
              </a:rPr>
              <a:t>We want to quantify the likelihood that the outcome also belongs to some other event given event </a:t>
            </a:r>
            <a:r>
              <a:rPr lang="en-US" i="1" dirty="0">
                <a:latin typeface="+mj-lt"/>
                <a:ea typeface="+mn-ea"/>
              </a:rPr>
              <a:t>A</a:t>
            </a:r>
            <a:endParaRPr lang="en-US" i="1" dirty="0">
              <a:latin typeface="Calibri" charset="0"/>
              <a:ea typeface="+mn-ea"/>
            </a:endParaRP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+mn-ea"/>
              </a:rPr>
              <a:t>We need a new probability law that gives us the conditional probability of </a:t>
            </a:r>
            <a:r>
              <a:rPr lang="en-US" i="1" dirty="0">
                <a:latin typeface="+mj-lt"/>
                <a:ea typeface="+mn-ea"/>
              </a:rPr>
              <a:t>A</a:t>
            </a:r>
            <a:r>
              <a:rPr lang="en-US" dirty="0">
                <a:latin typeface="Calibri" charset="0"/>
                <a:ea typeface="+mn-ea"/>
              </a:rPr>
              <a:t> given </a:t>
            </a:r>
            <a:r>
              <a:rPr lang="en-US" i="1" dirty="0">
                <a:latin typeface="+mj-lt"/>
                <a:ea typeface="+mn-ea"/>
              </a:rPr>
              <a:t>B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  <a:r>
              <a:rPr lang="en-US" sz="2800" dirty="0">
                <a:latin typeface="+mj-lt"/>
                <a:ea typeface="ＭＳ Ｐゴシック" charset="0"/>
              </a:rPr>
              <a:t>|</a:t>
            </a:r>
            <a:r>
              <a:rPr lang="en-US" sz="2800" i="1" dirty="0">
                <a:latin typeface="+mj-lt"/>
                <a:ea typeface="ＭＳ Ｐゴシック" charset="0"/>
              </a:rPr>
              <a:t>B</a:t>
            </a:r>
            <a:r>
              <a:rPr lang="en-US" sz="2800" dirty="0">
                <a:latin typeface="+mj-lt"/>
                <a:ea typeface="ＭＳ Ｐゴシック" charset="0"/>
              </a:rPr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EF3899BC-74B2-4264-992B-B45CFFED24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An intuition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58BAC1D4-FC24-4039-BE6D-DC6A400C28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</a:rPr>
              <a:t> is </a:t>
            </a:r>
            <a:r>
              <a:rPr lang="ja-JP" altLang="en-US" sz="2400" dirty="0">
                <a:latin typeface="Calibri" panose="020F0502020204030204" pitchFamily="34" charset="0"/>
              </a:rPr>
              <a:t>“</a:t>
            </a:r>
            <a:r>
              <a:rPr lang="en-US" altLang="ja-JP" sz="2400" dirty="0">
                <a:latin typeface="Calibri" panose="020F0502020204030204" pitchFamily="34" charset="0"/>
              </a:rPr>
              <a:t>it</a:t>
            </a:r>
            <a:r>
              <a:rPr lang="en-US" altLang="en-US" sz="2400" dirty="0">
                <a:latin typeface="Calibri" panose="020F0502020204030204" pitchFamily="34" charset="0"/>
              </a:rPr>
              <a:t>’</a:t>
            </a:r>
            <a:r>
              <a:rPr lang="en-US" altLang="ja-JP" sz="2400" dirty="0">
                <a:latin typeface="Calibri" panose="020F0502020204030204" pitchFamily="34" charset="0"/>
              </a:rPr>
              <a:t>s raining now</a:t>
            </a:r>
            <a:r>
              <a:rPr lang="ja-JP" altLang="en-US" sz="2400" dirty="0">
                <a:latin typeface="Calibri" panose="020F0502020204030204" pitchFamily="34" charset="0"/>
              </a:rPr>
              <a:t>”</a:t>
            </a:r>
            <a:endParaRPr lang="en-US" altLang="ja-JP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r>
              <a:rPr lang="en-US" altLang="en-US" sz="2400" dirty="0">
                <a:latin typeface="Calibri" panose="020F0502020204030204" pitchFamily="34" charset="0"/>
              </a:rPr>
              <a:t> in Tuscany is .01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altLang="en-US" sz="2400" i="1" dirty="0">
                <a:latin typeface="Times New Roman" panose="02020603050405020304" pitchFamily="18" charset="0"/>
              </a:rPr>
              <a:t>B</a:t>
            </a:r>
            <a:r>
              <a:rPr lang="en-US" altLang="en-US" sz="2400" dirty="0">
                <a:latin typeface="Calibri" panose="020F0502020204030204" pitchFamily="34" charset="0"/>
              </a:rPr>
              <a:t> is </a:t>
            </a:r>
            <a:r>
              <a:rPr lang="ja-JP" altLang="en-US" sz="2400" dirty="0">
                <a:latin typeface="Calibri" panose="020F0502020204030204" pitchFamily="34" charset="0"/>
              </a:rPr>
              <a:t>“</a:t>
            </a:r>
            <a:r>
              <a:rPr lang="en-US" altLang="ja-JP" sz="2400" dirty="0">
                <a:latin typeface="Calibri" panose="020F0502020204030204" pitchFamily="34" charset="0"/>
              </a:rPr>
              <a:t>it was raining ten minutes ago</a:t>
            </a:r>
            <a:r>
              <a:rPr lang="ja-JP" altLang="en-US" sz="2400" dirty="0">
                <a:latin typeface="Calibri" panose="020F0502020204030204" pitchFamily="34" charset="0"/>
              </a:rPr>
              <a:t>”</a:t>
            </a:r>
            <a:endParaRPr lang="en-US" altLang="ja-JP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en-US" altLang="en-US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</a:rPr>
              <a:t>|</a:t>
            </a:r>
            <a:r>
              <a:rPr lang="en-US" altLang="en-US" sz="2400" i="1" dirty="0">
                <a:latin typeface="Times New Roman" panose="02020603050405020304" pitchFamily="18" charset="0"/>
              </a:rPr>
              <a:t>B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r>
              <a:rPr lang="en-US" altLang="en-US" sz="2400" dirty="0">
                <a:latin typeface="Calibri" panose="020F0502020204030204" pitchFamily="34" charset="0"/>
              </a:rPr>
              <a:t> means </a:t>
            </a:r>
            <a:r>
              <a:rPr lang="ja-JP" altLang="en-US" sz="2400" dirty="0">
                <a:latin typeface="Calibri" panose="020F0502020204030204" pitchFamily="34" charset="0"/>
              </a:rPr>
              <a:t>“</a:t>
            </a:r>
            <a:r>
              <a:rPr lang="en-US" altLang="ja-JP" sz="2400" dirty="0">
                <a:latin typeface="Calibri" panose="020F0502020204030204" pitchFamily="34" charset="0"/>
              </a:rPr>
              <a:t>what is the probability of it raining now if it was raining 10 minutes ago</a:t>
            </a:r>
            <a:r>
              <a:rPr lang="ja-JP" altLang="en-US" sz="2400" dirty="0">
                <a:latin typeface="Calibri" panose="020F0502020204030204" pitchFamily="34" charset="0"/>
              </a:rPr>
              <a:t>”</a:t>
            </a:r>
            <a:endParaRPr lang="en-US" altLang="ja-JP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</a:rPr>
              <a:t>|</a:t>
            </a:r>
            <a:r>
              <a:rPr lang="en-US" altLang="en-US" sz="2400" i="1" dirty="0">
                <a:latin typeface="Times New Roman" panose="02020603050405020304" pitchFamily="18" charset="0"/>
              </a:rPr>
              <a:t>B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r>
              <a:rPr lang="en-US" altLang="en-US" sz="2400" dirty="0">
                <a:latin typeface="Calibri" panose="020F0502020204030204" pitchFamily="34" charset="0"/>
              </a:rPr>
              <a:t> is probably way higher than </a:t>
            </a: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(A)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Perhaps </a:t>
            </a:r>
            <a:r>
              <a:rPr lang="en-US" altLang="en-US" sz="2400" i="1" dirty="0">
                <a:latin typeface="Times New Roman" panose="02020603050405020304" pitchFamily="18" charset="0"/>
              </a:rPr>
              <a:t>P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</a:rPr>
              <a:t>|</a:t>
            </a:r>
            <a:r>
              <a:rPr lang="en-US" altLang="en-US" sz="2400" i="1" dirty="0">
                <a:latin typeface="Times New Roman" panose="02020603050405020304" pitchFamily="18" charset="0"/>
              </a:rPr>
              <a:t>B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  <a:r>
              <a:rPr lang="en-US" altLang="en-US" sz="2400" dirty="0">
                <a:latin typeface="Calibri" panose="020F0502020204030204" pitchFamily="34" charset="0"/>
              </a:rPr>
              <a:t> is 0.10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en-US" altLang="en-US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Intuition: The knowledge about </a:t>
            </a:r>
            <a:r>
              <a:rPr lang="en-US" altLang="en-US" sz="2400" i="1" dirty="0">
                <a:latin typeface="Times New Roman" panose="02020603050405020304" pitchFamily="18" charset="0"/>
              </a:rPr>
              <a:t>B</a:t>
            </a:r>
            <a:r>
              <a:rPr lang="en-US" altLang="en-US" sz="2400" dirty="0">
                <a:latin typeface="Calibri" panose="020F0502020204030204" pitchFamily="34" charset="0"/>
              </a:rPr>
              <a:t> should change our estimate of the probability of </a:t>
            </a:r>
            <a:r>
              <a:rPr lang="en-US" altLang="en-US" sz="2400" i="1" dirty="0">
                <a:latin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</a:rPr>
              <a:t>.</a:t>
            </a:r>
            <a:endParaRPr lang="en-US" altLang="en-US" sz="2000" dirty="0">
              <a:latin typeface="Calibri" panose="020F0502020204030204" pitchFamily="34" charset="0"/>
            </a:endParaRPr>
          </a:p>
          <a:p>
            <a:pPr eaLnBrk="1" hangingPunct="1"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C801276-1030-4DE8-889C-4E541C8CE1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Outline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12A1187-5C65-4034-9EA0-035F9A8BAA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Calibri" charset="0"/>
                <a:ea typeface="+mn-ea"/>
              </a:rPr>
              <a:t>Probability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Basic probability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Conditional probability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Bayes’ Theorem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Independence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3234FBD-25D0-4268-BE5E-0B73FDD66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Conditional probability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A4109558-2A56-424F-A6D8-49F5538651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latin typeface="Calibri" panose="020F0502020204030204" pitchFamily="34" charset="0"/>
              </a:rPr>
              <a:t>One of the following 30 items is chosen at random</a:t>
            </a:r>
          </a:p>
          <a:p>
            <a:pPr eaLnBrk="1" hangingPunct="1">
              <a:defRPr/>
            </a:pPr>
            <a:r>
              <a:rPr lang="en-US" altLang="en-US">
                <a:latin typeface="Calibri" panose="020F0502020204030204" pitchFamily="34" charset="0"/>
              </a:rPr>
              <a:t>What is </a:t>
            </a:r>
            <a:r>
              <a:rPr lang="en-US" altLang="en-US" i="1">
                <a:latin typeface="Times New Roman" panose="02020603050405020304" pitchFamily="18" charset="0"/>
              </a:rPr>
              <a:t>P</a:t>
            </a:r>
            <a:r>
              <a:rPr lang="en-US" altLang="en-US">
                <a:latin typeface="Times New Roman" panose="02020603050405020304" pitchFamily="18" charset="0"/>
              </a:rPr>
              <a:t>(X)</a:t>
            </a:r>
            <a:r>
              <a:rPr lang="en-US" altLang="en-US">
                <a:latin typeface="Calibri" panose="020F0502020204030204" pitchFamily="34" charset="0"/>
              </a:rPr>
              <a:t>, the probability that it is an </a:t>
            </a:r>
            <a:r>
              <a:rPr lang="en-US" altLang="en-US">
                <a:latin typeface="Times New Roman" panose="02020603050405020304" pitchFamily="18" charset="0"/>
              </a:rPr>
              <a:t>X</a:t>
            </a:r>
            <a:r>
              <a:rPr lang="en-US" altLang="en-US">
                <a:latin typeface="Calibri" panose="020F0502020204030204" pitchFamily="34" charset="0"/>
              </a:rPr>
              <a:t>? </a:t>
            </a:r>
          </a:p>
          <a:p>
            <a:pPr eaLnBrk="1" hangingPunct="1">
              <a:defRPr/>
            </a:pPr>
            <a:r>
              <a:rPr lang="en-US" altLang="en-US">
                <a:latin typeface="Calibri" panose="020F0502020204030204" pitchFamily="34" charset="0"/>
              </a:rPr>
              <a:t>What is </a:t>
            </a:r>
            <a:r>
              <a:rPr lang="en-US" altLang="en-US" i="1">
                <a:latin typeface="Times New Roman" panose="02020603050405020304" pitchFamily="18" charset="0"/>
              </a:rPr>
              <a:t>P</a:t>
            </a:r>
            <a:r>
              <a:rPr lang="en-US" altLang="en-US">
                <a:latin typeface="Times New Roman" panose="02020603050405020304" pitchFamily="18" charset="0"/>
              </a:rPr>
              <a:t>(X|red)</a:t>
            </a:r>
            <a:r>
              <a:rPr lang="en-US" altLang="en-US">
                <a:latin typeface="Calibri" panose="020F0502020204030204" pitchFamily="34" charset="0"/>
              </a:rPr>
              <a:t>, the probability that it is an </a:t>
            </a:r>
            <a:r>
              <a:rPr lang="en-US" altLang="en-US">
                <a:latin typeface="Times New Roman" panose="02020603050405020304" pitchFamily="18" charset="0"/>
              </a:rPr>
              <a:t>X</a:t>
            </a:r>
            <a:r>
              <a:rPr lang="en-US" altLang="en-US">
                <a:latin typeface="Calibri" panose="020F0502020204030204" pitchFamily="34" charset="0"/>
              </a:rPr>
              <a:t> given that it is red? 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07F96F4-F954-4322-A9B8-413168A8D3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020394"/>
              </p:ext>
            </p:extLst>
          </p:nvPr>
        </p:nvGraphicFramePr>
        <p:xfrm>
          <a:off x="2895600" y="3421626"/>
          <a:ext cx="609600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O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val 8">
            <a:extLst>
              <a:ext uri="{FF2B5EF4-FFF2-40B4-BE49-F238E27FC236}">
                <a16:creationId xmlns:a16="http://schemas.microsoft.com/office/drawing/2014/main" id="{799057C7-55E7-48D7-A3E3-CD23F83BE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200400"/>
            <a:ext cx="3124200" cy="2819400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 dirty="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55299" name="Rectangle 5">
            <a:extLst>
              <a:ext uri="{FF2B5EF4-FFF2-40B4-BE49-F238E27FC236}">
                <a16:creationId xmlns:a16="http://schemas.microsoft.com/office/drawing/2014/main" id="{1520219A-1DC4-4C30-9A03-BDAFB1EB6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Conditional Probability</a:t>
            </a:r>
          </a:p>
        </p:txBody>
      </p:sp>
      <p:sp>
        <p:nvSpPr>
          <p:cNvPr id="55300" name="Rectangle 6">
            <a:extLst>
              <a:ext uri="{FF2B5EF4-FFF2-40B4-BE49-F238E27FC236}">
                <a16:creationId xmlns:a16="http://schemas.microsoft.com/office/drawing/2014/main" id="{9C740156-47FA-450C-90EA-C647FD83D0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L</a:t>
            </a:r>
            <a:r>
              <a:rPr lang="en-US" sz="2400" dirty="0">
                <a:latin typeface="Calibri" charset="0"/>
                <a:ea typeface="+mn-ea"/>
              </a:rPr>
              <a:t>et </a:t>
            </a:r>
            <a:r>
              <a:rPr lang="en-US" sz="2400" i="1" dirty="0">
                <a:latin typeface="+mj-lt"/>
                <a:ea typeface="+mn-ea"/>
              </a:rPr>
              <a:t>A</a:t>
            </a:r>
            <a:r>
              <a:rPr lang="en-US" sz="2400" dirty="0">
                <a:latin typeface="Calibri" charset="0"/>
                <a:ea typeface="+mn-ea"/>
              </a:rPr>
              <a:t> and </a:t>
            </a:r>
            <a:r>
              <a:rPr lang="en-US" sz="2400" i="1" dirty="0">
                <a:latin typeface="+mj-lt"/>
                <a:ea typeface="+mn-ea"/>
              </a:rPr>
              <a:t>B</a:t>
            </a:r>
            <a:r>
              <a:rPr lang="en-US" sz="2400" dirty="0">
                <a:latin typeface="Calibri" charset="0"/>
                <a:ea typeface="+mn-ea"/>
              </a:rPr>
              <a:t> be events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>
                <a:latin typeface="+mj-lt"/>
                <a:ea typeface="+mn-ea"/>
              </a:rPr>
              <a:t>P</a:t>
            </a:r>
            <a:r>
              <a:rPr lang="en-US" sz="2400" dirty="0">
                <a:latin typeface="+mj-lt"/>
                <a:ea typeface="+mn-ea"/>
              </a:rPr>
              <a:t>(</a:t>
            </a:r>
            <a:r>
              <a:rPr lang="en-US" sz="2400" i="1" dirty="0">
                <a:latin typeface="+mj-lt"/>
                <a:ea typeface="+mn-ea"/>
              </a:rPr>
              <a:t>B</a:t>
            </a:r>
            <a:r>
              <a:rPr lang="en-US" sz="2400" dirty="0">
                <a:latin typeface="+mj-lt"/>
                <a:ea typeface="+mn-ea"/>
              </a:rPr>
              <a:t>|</a:t>
            </a:r>
            <a:r>
              <a:rPr lang="en-US" sz="2400" i="1" dirty="0">
                <a:latin typeface="+mj-lt"/>
                <a:ea typeface="+mn-ea"/>
              </a:rPr>
              <a:t>A</a:t>
            </a:r>
            <a:r>
              <a:rPr lang="en-US" sz="2400" dirty="0">
                <a:latin typeface="+mj-lt"/>
                <a:ea typeface="+mn-ea"/>
              </a:rPr>
              <a:t>)</a:t>
            </a:r>
            <a:r>
              <a:rPr lang="en-US" sz="2400" dirty="0">
                <a:latin typeface="Calibri" charset="0"/>
                <a:ea typeface="+mn-ea"/>
              </a:rPr>
              <a:t> = the </a:t>
            </a:r>
            <a:r>
              <a:rPr lang="en-US" sz="2400" i="1" dirty="0">
                <a:solidFill>
                  <a:srgbClr val="A50021"/>
                </a:solidFill>
                <a:latin typeface="Calibri" charset="0"/>
                <a:ea typeface="+mn-ea"/>
              </a:rPr>
              <a:t>probability</a:t>
            </a:r>
            <a:r>
              <a:rPr lang="en-US" sz="2400" dirty="0">
                <a:latin typeface="Calibri" charset="0"/>
                <a:ea typeface="+mn-ea"/>
              </a:rPr>
              <a:t> of event </a:t>
            </a:r>
            <a:r>
              <a:rPr lang="en-US" sz="2400" i="1" dirty="0">
                <a:latin typeface="+mj-lt"/>
                <a:ea typeface="+mn-ea"/>
              </a:rPr>
              <a:t>B</a:t>
            </a:r>
            <a:r>
              <a:rPr lang="en-US" sz="2400" dirty="0">
                <a:latin typeface="Calibri" charset="0"/>
                <a:ea typeface="+mn-ea"/>
              </a:rPr>
              <a:t> </a:t>
            </a:r>
            <a:r>
              <a:rPr lang="en-US" sz="2400" i="1" dirty="0">
                <a:solidFill>
                  <a:srgbClr val="A50021"/>
                </a:solidFill>
                <a:latin typeface="Calibri" charset="0"/>
                <a:ea typeface="+mn-ea"/>
              </a:rPr>
              <a:t>occurring given</a:t>
            </a:r>
            <a:r>
              <a:rPr lang="en-US" sz="2400" dirty="0">
                <a:latin typeface="Calibri" charset="0"/>
                <a:ea typeface="+mn-ea"/>
              </a:rPr>
              <a:t> event </a:t>
            </a:r>
            <a:r>
              <a:rPr lang="en-US" sz="2400" i="1" dirty="0">
                <a:latin typeface="+mj-lt"/>
                <a:ea typeface="+mn-ea"/>
              </a:rPr>
              <a:t>A</a:t>
            </a:r>
            <a:r>
              <a:rPr lang="en-US" sz="2400" dirty="0">
                <a:latin typeface="Calibri" charset="0"/>
                <a:ea typeface="+mn-ea"/>
              </a:rPr>
              <a:t> </a:t>
            </a:r>
            <a:r>
              <a:rPr lang="en-US" sz="2400" i="1" dirty="0">
                <a:solidFill>
                  <a:srgbClr val="A50021"/>
                </a:solidFill>
                <a:latin typeface="Calibri" charset="0"/>
                <a:ea typeface="+mn-ea"/>
              </a:rPr>
              <a:t>occurred</a:t>
            </a:r>
            <a:endParaRPr lang="en-US" sz="2400" dirty="0">
              <a:latin typeface="Calibri" charset="0"/>
              <a:ea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>
                <a:latin typeface="Calibri" charset="0"/>
                <a:ea typeface="+mn-ea"/>
              </a:rPr>
              <a:t>definition:</a:t>
            </a:r>
            <a:r>
              <a:rPr lang="en-US" sz="2400" dirty="0">
                <a:latin typeface="Calibri" charset="0"/>
                <a:ea typeface="+mn-ea"/>
              </a:rPr>
              <a:t> </a:t>
            </a:r>
            <a:r>
              <a:rPr lang="en-US" sz="2400" i="1" dirty="0">
                <a:latin typeface="+mj-lt"/>
                <a:ea typeface="+mn-ea"/>
              </a:rPr>
              <a:t>P</a:t>
            </a:r>
            <a:r>
              <a:rPr lang="en-US" sz="2400" dirty="0">
                <a:latin typeface="+mj-lt"/>
                <a:ea typeface="+mn-ea"/>
              </a:rPr>
              <a:t>(</a:t>
            </a:r>
            <a:r>
              <a:rPr lang="en-US" sz="2400" i="1" dirty="0">
                <a:latin typeface="+mj-lt"/>
                <a:ea typeface="+mn-ea"/>
              </a:rPr>
              <a:t>B</a:t>
            </a:r>
            <a:r>
              <a:rPr lang="en-US" sz="2400" dirty="0">
                <a:latin typeface="+mj-lt"/>
                <a:ea typeface="+mn-ea"/>
              </a:rPr>
              <a:t>|</a:t>
            </a:r>
            <a:r>
              <a:rPr lang="en-US" sz="2400" i="1" dirty="0">
                <a:latin typeface="+mj-lt"/>
                <a:ea typeface="+mn-ea"/>
              </a:rPr>
              <a:t>A</a:t>
            </a:r>
            <a:r>
              <a:rPr lang="en-US" sz="2400" dirty="0">
                <a:latin typeface="+mj-lt"/>
                <a:ea typeface="+mn-ea"/>
              </a:rPr>
              <a:t>) = </a:t>
            </a:r>
            <a:r>
              <a:rPr lang="en-US" sz="2400" i="1" dirty="0">
                <a:latin typeface="+mj-lt"/>
                <a:ea typeface="+mn-ea"/>
              </a:rPr>
              <a:t>P</a:t>
            </a:r>
            <a:r>
              <a:rPr lang="en-US" sz="2400" dirty="0">
                <a:latin typeface="+mj-lt"/>
                <a:ea typeface="+mn-ea"/>
              </a:rPr>
              <a:t>(</a:t>
            </a:r>
            <a:r>
              <a:rPr lang="en-US" sz="2400" i="1" dirty="0">
                <a:latin typeface="+mj-lt"/>
                <a:ea typeface="+mn-ea"/>
              </a:rPr>
              <a:t>A</a:t>
            </a:r>
            <a:r>
              <a:rPr lang="en-US" sz="2400" dirty="0">
                <a:latin typeface="+mj-lt"/>
                <a:ea typeface="+mn-ea"/>
              </a:rPr>
              <a:t> </a:t>
            </a:r>
            <a:r>
              <a:rPr lang="en-US" sz="2400" dirty="0">
                <a:latin typeface="Calibri" charset="0"/>
                <a:ea typeface="+mn-ea"/>
                <a:sym typeface="Symbol" charset="2"/>
              </a:rPr>
              <a:t></a:t>
            </a:r>
            <a:r>
              <a:rPr lang="en-US" sz="2400" dirty="0">
                <a:latin typeface="Calibri" charset="0"/>
                <a:ea typeface="+mn-ea"/>
              </a:rPr>
              <a:t> </a:t>
            </a:r>
            <a:r>
              <a:rPr lang="en-US" sz="2400" i="1" dirty="0">
                <a:latin typeface="+mj-lt"/>
                <a:ea typeface="+mn-ea"/>
              </a:rPr>
              <a:t>B</a:t>
            </a:r>
            <a:r>
              <a:rPr lang="en-US" sz="2400" dirty="0">
                <a:latin typeface="+mj-lt"/>
                <a:ea typeface="+mn-ea"/>
              </a:rPr>
              <a:t>) / </a:t>
            </a:r>
            <a:r>
              <a:rPr lang="en-US" sz="2400" i="1" dirty="0">
                <a:latin typeface="+mj-lt"/>
                <a:ea typeface="+mn-ea"/>
              </a:rPr>
              <a:t>P</a:t>
            </a:r>
            <a:r>
              <a:rPr lang="en-US" sz="2400" dirty="0">
                <a:latin typeface="+mj-lt"/>
                <a:ea typeface="+mn-ea"/>
              </a:rPr>
              <a:t>(</a:t>
            </a:r>
            <a:r>
              <a:rPr lang="en-US" sz="2400" i="1" dirty="0">
                <a:latin typeface="+mj-lt"/>
                <a:ea typeface="+mn-ea"/>
              </a:rPr>
              <a:t>A</a:t>
            </a:r>
            <a:r>
              <a:rPr lang="en-US" sz="2400" dirty="0">
                <a:latin typeface="+mj-lt"/>
                <a:ea typeface="+mn-ea"/>
              </a:rPr>
              <a:t>)</a:t>
            </a:r>
            <a:endParaRPr lang="en-US" sz="2000" dirty="0">
              <a:latin typeface="+mj-lt"/>
              <a:ea typeface="+mn-ea"/>
              <a:sym typeface="Symbol" charset="2"/>
            </a:endParaRPr>
          </a:p>
        </p:txBody>
      </p:sp>
      <p:sp>
        <p:nvSpPr>
          <p:cNvPr id="46085" name="Oval 1">
            <a:extLst>
              <a:ext uri="{FF2B5EF4-FFF2-40B4-BE49-F238E27FC236}">
                <a16:creationId xmlns:a16="http://schemas.microsoft.com/office/drawing/2014/main" id="{4B0E2435-A208-4BDD-A3C4-731FAF560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267200"/>
            <a:ext cx="1219200" cy="1143000"/>
          </a:xfrm>
          <a:prstGeom prst="ellipse">
            <a:avLst/>
          </a:prstGeom>
          <a:solidFill>
            <a:srgbClr val="00B0F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46086" name="Oval 7">
            <a:extLst>
              <a:ext uri="{FF2B5EF4-FFF2-40B4-BE49-F238E27FC236}">
                <a16:creationId xmlns:a16="http://schemas.microsoft.com/office/drawing/2014/main" id="{447A8C4B-7438-4423-83F5-1EC635B5F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514" y="4267200"/>
            <a:ext cx="1512887" cy="1143000"/>
          </a:xfrm>
          <a:prstGeom prst="ellipse">
            <a:avLst/>
          </a:prstGeom>
          <a:solidFill>
            <a:srgbClr val="FFFF00">
              <a:alpha val="50195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latin typeface="Times New Roman" panose="02020603050405020304" pitchFamily="18" charset="0"/>
              </a:rPr>
              <a:t>       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B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>
            <a:extLst>
              <a:ext uri="{FF2B5EF4-FFF2-40B4-BE49-F238E27FC236}">
                <a16:creationId xmlns:a16="http://schemas.microsoft.com/office/drawing/2014/main" id="{101C492E-DA82-4233-ACDE-19DC4605A0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Conditional Probability</a:t>
            </a:r>
          </a:p>
        </p:txBody>
      </p:sp>
      <p:sp>
        <p:nvSpPr>
          <p:cNvPr id="48131" name="Text Box 11">
            <a:extLst>
              <a:ext uri="{FF2B5EF4-FFF2-40B4-BE49-F238E27FC236}">
                <a16:creationId xmlns:a16="http://schemas.microsoft.com/office/drawing/2014/main" id="{D3CD64FF-6F04-4550-8F54-9DDEB3E76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133850"/>
            <a:ext cx="4953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panose="02020603050405020304" pitchFamily="18" charset="0"/>
              </a:rPr>
              <a:t>Note</a:t>
            </a:r>
            <a:r>
              <a:rPr kumimoji="0" lang="en-US" altLang="en-US" sz="2400" b="0">
                <a:latin typeface="Times New Roman" panose="02020603050405020304" pitchFamily="18" charset="0"/>
              </a:rPr>
              <a:t>: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   P</a:t>
            </a:r>
            <a:r>
              <a:rPr kumimoji="0" lang="en-US" altLang="en-US" sz="2400" b="0">
                <a:latin typeface="Times New Roman" panose="02020603050405020304" pitchFamily="18" charset="0"/>
              </a:rPr>
              <a:t>(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A</a:t>
            </a:r>
            <a:r>
              <a:rPr kumimoji="0" lang="en-US" altLang="en-US" sz="2400" b="0">
                <a:latin typeface="Times New Roman" panose="02020603050405020304" pitchFamily="18" charset="0"/>
              </a:rPr>
              <a:t>,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B</a:t>
            </a:r>
            <a:r>
              <a:rPr kumimoji="0" lang="en-US" altLang="en-US" sz="2400" b="0">
                <a:latin typeface="Times New Roman" panose="02020603050405020304" pitchFamily="18" charset="0"/>
              </a:rPr>
              <a:t>) = 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P</a:t>
            </a:r>
            <a:r>
              <a:rPr kumimoji="0" lang="en-US" altLang="en-US" sz="2400" b="0">
                <a:latin typeface="Times New Roman" panose="02020603050405020304" pitchFamily="18" charset="0"/>
              </a:rPr>
              <a:t>(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B|A</a:t>
            </a:r>
            <a:r>
              <a:rPr kumimoji="0" lang="en-US" altLang="en-US" sz="2400" b="0">
                <a:latin typeface="Times New Roman" panose="02020603050405020304" pitchFamily="18" charset="0"/>
              </a:rPr>
              <a:t>)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 · P</a:t>
            </a:r>
            <a:r>
              <a:rPr kumimoji="0" lang="en-US" altLang="en-US" sz="2400" b="0">
                <a:latin typeface="Times New Roman" panose="02020603050405020304" pitchFamily="18" charset="0"/>
              </a:rPr>
              <a:t>(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A</a:t>
            </a:r>
            <a:r>
              <a:rPr kumimoji="0" lang="en-US" altLang="en-US" sz="2400" b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panose="02020603050405020304" pitchFamily="18" charset="0"/>
              </a:rPr>
              <a:t>also</a:t>
            </a:r>
            <a:r>
              <a:rPr kumimoji="0" lang="en-US" altLang="en-US" sz="2400" b="0">
                <a:latin typeface="Times New Roman" panose="02020603050405020304" pitchFamily="18" charset="0"/>
              </a:rPr>
              <a:t>: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    P</a:t>
            </a:r>
            <a:r>
              <a:rPr kumimoji="0" lang="en-US" altLang="en-US" sz="2400" b="0">
                <a:latin typeface="Times New Roman" panose="02020603050405020304" pitchFamily="18" charset="0"/>
              </a:rPr>
              <a:t>(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A</a:t>
            </a:r>
            <a:r>
              <a:rPr kumimoji="0" lang="en-US" altLang="en-US" sz="2400" b="0">
                <a:latin typeface="Times New Roman" panose="02020603050405020304" pitchFamily="18" charset="0"/>
              </a:rPr>
              <a:t>,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B</a:t>
            </a:r>
            <a:r>
              <a:rPr kumimoji="0" lang="en-US" altLang="en-US" sz="2400" b="0">
                <a:latin typeface="Times New Roman" panose="02020603050405020304" pitchFamily="18" charset="0"/>
              </a:rPr>
              <a:t>) = 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P</a:t>
            </a:r>
            <a:r>
              <a:rPr kumimoji="0" lang="en-US" altLang="en-US" sz="2400" b="0">
                <a:latin typeface="Times New Roman" panose="02020603050405020304" pitchFamily="18" charset="0"/>
              </a:rPr>
              <a:t>(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B</a:t>
            </a:r>
            <a:r>
              <a:rPr kumimoji="0" lang="en-US" altLang="en-US" sz="2400" b="0">
                <a:latin typeface="Times New Roman" panose="02020603050405020304" pitchFamily="18" charset="0"/>
              </a:rPr>
              <a:t>,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A</a:t>
            </a:r>
            <a:r>
              <a:rPr kumimoji="0" lang="en-US" altLang="en-US" sz="2400" b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en-US" sz="2400" b="0" i="1">
                <a:latin typeface="Times New Roman" panose="02020603050405020304" pitchFamily="18" charset="0"/>
              </a:rPr>
              <a:t>hence</a:t>
            </a:r>
            <a:r>
              <a:rPr kumimoji="0" lang="en-US" altLang="en-US" sz="2400" b="0">
                <a:latin typeface="Times New Roman" panose="02020603050405020304" pitchFamily="18" charset="0"/>
              </a:rPr>
              <a:t>: 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P</a:t>
            </a:r>
            <a:r>
              <a:rPr kumimoji="0" lang="en-US" altLang="en-US" sz="2400" b="0">
                <a:latin typeface="Times New Roman" panose="02020603050405020304" pitchFamily="18" charset="0"/>
              </a:rPr>
              <a:t>(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B|A</a:t>
            </a:r>
            <a:r>
              <a:rPr kumimoji="0" lang="en-US" altLang="en-US" sz="2400" b="0">
                <a:latin typeface="Times New Roman" panose="02020603050405020304" pitchFamily="18" charset="0"/>
              </a:rPr>
              <a:t>)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 · P</a:t>
            </a:r>
            <a:r>
              <a:rPr kumimoji="0" lang="en-US" altLang="en-US" sz="2400" b="0">
                <a:latin typeface="Times New Roman" panose="02020603050405020304" pitchFamily="18" charset="0"/>
              </a:rPr>
              <a:t>(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A</a:t>
            </a:r>
            <a:r>
              <a:rPr kumimoji="0" lang="en-US" altLang="en-US" sz="2400" b="0">
                <a:latin typeface="Times New Roman" panose="02020603050405020304" pitchFamily="18" charset="0"/>
              </a:rPr>
              <a:t>) = 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P</a:t>
            </a:r>
            <a:r>
              <a:rPr kumimoji="0" lang="en-US" altLang="en-US" sz="2400" b="0">
                <a:latin typeface="Times New Roman" panose="02020603050405020304" pitchFamily="18" charset="0"/>
              </a:rPr>
              <a:t>(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A|B</a:t>
            </a:r>
            <a:r>
              <a:rPr kumimoji="0" lang="en-US" altLang="en-US" sz="2400" b="0">
                <a:latin typeface="Times New Roman" panose="02020603050405020304" pitchFamily="18" charset="0"/>
              </a:rPr>
              <a:t>)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 · P</a:t>
            </a:r>
            <a:r>
              <a:rPr kumimoji="0" lang="en-US" altLang="en-US" sz="2400" b="0">
                <a:latin typeface="Times New Roman" panose="02020603050405020304" pitchFamily="18" charset="0"/>
              </a:rPr>
              <a:t>(</a:t>
            </a:r>
            <a:r>
              <a:rPr kumimoji="0" lang="en-US" altLang="en-US" sz="2400" b="0" i="1">
                <a:latin typeface="Times New Roman" panose="02020603050405020304" pitchFamily="18" charset="0"/>
              </a:rPr>
              <a:t>B</a:t>
            </a:r>
            <a:r>
              <a:rPr kumimoji="0" lang="en-US" altLang="en-US" sz="2400" b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kumimoji="0" lang="en-US" altLang="en-US" sz="2400" b="0" i="1">
                <a:latin typeface="Times New Roman" panose="02020603050405020304" pitchFamily="18" charset="0"/>
              </a:rPr>
              <a:t>hence</a:t>
            </a:r>
            <a:r>
              <a:rPr kumimoji="0" lang="en-US" altLang="en-US" sz="2400" b="0">
                <a:latin typeface="Times New Roman" panose="02020603050405020304" pitchFamily="18" charset="0"/>
              </a:rPr>
              <a:t>: …</a:t>
            </a:r>
          </a:p>
        </p:txBody>
      </p:sp>
      <p:sp>
        <p:nvSpPr>
          <p:cNvPr id="48132" name="Oval 11">
            <a:extLst>
              <a:ext uri="{FF2B5EF4-FFF2-40B4-BE49-F238E27FC236}">
                <a16:creationId xmlns:a16="http://schemas.microsoft.com/office/drawing/2014/main" id="{25FC6925-17DF-49E2-B3D5-BB7A33E21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1621147"/>
            <a:ext cx="1219200" cy="1143000"/>
          </a:xfrm>
          <a:prstGeom prst="ellipse">
            <a:avLst/>
          </a:prstGeom>
          <a:solidFill>
            <a:srgbClr val="00B0F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i="1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48133" name="Oval 12">
            <a:extLst>
              <a:ext uri="{FF2B5EF4-FFF2-40B4-BE49-F238E27FC236}">
                <a16:creationId xmlns:a16="http://schemas.microsoft.com/office/drawing/2014/main" id="{47D97827-43C8-4853-9F34-1AF4FAC25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621147"/>
            <a:ext cx="1512888" cy="1143000"/>
          </a:xfrm>
          <a:prstGeom prst="ellipse">
            <a:avLst/>
          </a:prstGeom>
          <a:solidFill>
            <a:srgbClr val="FFFF00">
              <a:alpha val="50195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latin typeface="Times New Roman" panose="02020603050405020304" pitchFamily="18" charset="0"/>
              </a:rPr>
              <a:t>       </a:t>
            </a:r>
            <a:r>
              <a:rPr kumimoji="0" lang="en-US" altLang="en-US" sz="2400" i="1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48134" name="TextBox 1">
            <a:extLst>
              <a:ext uri="{FF2B5EF4-FFF2-40B4-BE49-F238E27FC236}">
                <a16:creationId xmlns:a16="http://schemas.microsoft.com/office/drawing/2014/main" id="{F6B6B81D-713C-49F7-8834-5A8EE1595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026" y="2022786"/>
            <a:ext cx="561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i="1">
                <a:latin typeface="Times New Roman" panose="02020603050405020304" pitchFamily="18" charset="0"/>
              </a:rPr>
              <a:t>A</a:t>
            </a:r>
            <a:r>
              <a:rPr kumimoji="0" lang="en-US" altLang="en-US" sz="1600">
                <a:latin typeface="Times New Roman" panose="02020603050405020304" pitchFamily="18" charset="0"/>
              </a:rPr>
              <a:t>,</a:t>
            </a:r>
            <a:r>
              <a:rPr kumimoji="0" lang="en-US" altLang="en-US" sz="1600" i="1">
                <a:latin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419F3AA-4644-4DD3-8347-138138855CAF}"/>
                  </a:ext>
                </a:extLst>
              </p:cNvPr>
              <p:cNvSpPr txBox="1"/>
              <p:nvPr/>
            </p:nvSpPr>
            <p:spPr>
              <a:xfrm>
                <a:off x="5383214" y="1827045"/>
                <a:ext cx="4953000" cy="8971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419F3AA-4644-4DD3-8347-138138855C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214" y="1827045"/>
                <a:ext cx="4953000" cy="8971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2CE72-B6B0-4EA6-B185-484989201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Bayes’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4FA2A-1042-4ED5-BC58-747365EFB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3962400"/>
            <a:ext cx="7772400" cy="1295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</a:rPr>
              <a:t>B</a:t>
            </a:r>
            <a:r>
              <a:rPr lang="en-US" altLang="en-US" dirty="0">
                <a:latin typeface="Times New Roman" panose="02020603050405020304" pitchFamily="18" charset="0"/>
              </a:rPr>
              <a:t>)</a:t>
            </a:r>
            <a:r>
              <a:rPr lang="en-US" altLang="en-US" dirty="0"/>
              <a:t>: prior probability</a:t>
            </a:r>
          </a:p>
          <a:p>
            <a:pPr marL="0" indent="0">
              <a:buNone/>
              <a:defRPr/>
            </a:pPr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</a:rPr>
              <a:t>B</a:t>
            </a:r>
            <a:r>
              <a:rPr lang="en-US" altLang="en-US" dirty="0">
                <a:latin typeface="Times New Roman" panose="02020603050405020304" pitchFamily="18" charset="0"/>
              </a:rPr>
              <a:t>|</a:t>
            </a:r>
            <a:r>
              <a:rPr lang="en-US" altLang="en-US" i="1" dirty="0">
                <a:latin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</a:rPr>
              <a:t>)</a:t>
            </a:r>
            <a:r>
              <a:rPr lang="en-US" altLang="en-US" dirty="0"/>
              <a:t>: posterior probability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98ED87D-E13F-4F9D-866E-5DA79CF048E5}"/>
                  </a:ext>
                </a:extLst>
              </p:cNvPr>
              <p:cNvSpPr txBox="1"/>
              <p:nvPr/>
            </p:nvSpPr>
            <p:spPr>
              <a:xfrm>
                <a:off x="3505200" y="1807142"/>
                <a:ext cx="4953000" cy="9126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98ED87D-E13F-4F9D-866E-5DA79CF048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807142"/>
                <a:ext cx="4953000" cy="9126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258D95F6-317D-42E1-BF8A-C45E3D233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Independence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E273B21D-2774-43EA-B591-F04DA823DA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676400"/>
            <a:ext cx="8458200" cy="46482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3200" dirty="0">
                <a:latin typeface="Calibri" panose="020F0502020204030204" pitchFamily="34" charset="0"/>
              </a:rPr>
              <a:t>What is </a:t>
            </a:r>
            <a:r>
              <a:rPr lang="en-US" altLang="en-US" sz="3200" i="1" dirty="0">
                <a:latin typeface="Times New Roman" panose="02020603050405020304" pitchFamily="18" charset="0"/>
              </a:rPr>
              <a:t>P</a:t>
            </a:r>
            <a:r>
              <a:rPr lang="en-US" altLang="en-US" sz="3200" dirty="0">
                <a:latin typeface="Times New Roman" panose="02020603050405020304" pitchFamily="18" charset="0"/>
              </a:rPr>
              <a:t>(</a:t>
            </a:r>
            <a:r>
              <a:rPr lang="en-US" altLang="en-US" sz="3200" i="1" dirty="0">
                <a:latin typeface="Times New Roman" panose="02020603050405020304" pitchFamily="18" charset="0"/>
              </a:rPr>
              <a:t>A</a:t>
            </a:r>
            <a:r>
              <a:rPr lang="en-US" altLang="en-US" sz="3200" dirty="0">
                <a:latin typeface="Times New Roman" panose="02020603050405020304" pitchFamily="18" charset="0"/>
              </a:rPr>
              <a:t>, </a:t>
            </a:r>
            <a:r>
              <a:rPr lang="en-US" altLang="en-US" sz="3200" i="1" dirty="0">
                <a:latin typeface="Times New Roman" panose="02020603050405020304" pitchFamily="18" charset="0"/>
              </a:rPr>
              <a:t>B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  <a:r>
              <a:rPr lang="en-US" altLang="en-US" sz="3200" dirty="0">
                <a:latin typeface="Calibri" panose="020F0502020204030204" pitchFamily="34" charset="0"/>
              </a:rPr>
              <a:t> if </a:t>
            </a:r>
            <a:r>
              <a:rPr lang="en-US" altLang="en-US" sz="3200" i="1" dirty="0">
                <a:latin typeface="Times New Roman" panose="02020603050405020304" pitchFamily="18" charset="0"/>
              </a:rPr>
              <a:t>A</a:t>
            </a:r>
            <a:r>
              <a:rPr lang="en-US" altLang="en-US" sz="3200" dirty="0">
                <a:latin typeface="Calibri" panose="020F0502020204030204" pitchFamily="34" charset="0"/>
              </a:rPr>
              <a:t> and </a:t>
            </a:r>
            <a:r>
              <a:rPr lang="en-US" altLang="en-US" sz="3200" i="1" dirty="0">
                <a:latin typeface="Times New Roman" panose="02020603050405020304" pitchFamily="18" charset="0"/>
              </a:rPr>
              <a:t>B</a:t>
            </a:r>
            <a:r>
              <a:rPr lang="en-US" altLang="en-US" sz="3200" dirty="0">
                <a:latin typeface="Calibri" panose="020F0502020204030204" pitchFamily="34" charset="0"/>
              </a:rPr>
              <a:t> are independent?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3200" dirty="0">
              <a:latin typeface="Calibri" panose="020F0502020204030204" pitchFamily="34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=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·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iff</a:t>
            </a:r>
            <a:r>
              <a:rPr lang="en-US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,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independent</a:t>
            </a:r>
            <a:b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endParaRPr lang="en-US" alt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heads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tails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=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heads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·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tails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= .5 · .5 = .25</a:t>
            </a:r>
          </a:p>
          <a:p>
            <a:pPr lvl="1" eaLnBrk="1" hangingPunct="1">
              <a:buFontTx/>
              <a:buNone/>
              <a:defRPr/>
            </a:pPr>
            <a:endParaRPr lang="en-US" altLang="en-US" sz="2800" i="1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Note: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A|B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= P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iff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,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independent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Also: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B|A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= P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iff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,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independent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9DC38-E9D8-4316-8A6A-4484A752D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Independent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7667F-CBAD-4A90-8633-7EE8078A0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4343400"/>
            <a:ext cx="7772400" cy="2190750"/>
          </a:xfrm>
        </p:spPr>
        <p:txBody>
          <a:bodyPr/>
          <a:lstStyle/>
          <a:p>
            <a:pPr>
              <a:defRPr/>
            </a:pPr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</a:rPr>
              <a:t>) = </a:t>
            </a:r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</a:rPr>
              <a:t>|</a:t>
            </a:r>
            <a:r>
              <a:rPr lang="en-US" altLang="en-US" i="1" dirty="0">
                <a:latin typeface="Times New Roman" panose="02020603050405020304" pitchFamily="18" charset="0"/>
              </a:rPr>
              <a:t>B</a:t>
            </a:r>
            <a:r>
              <a:rPr lang="en-US" altLang="en-US" dirty="0">
                <a:latin typeface="Times New Roman" panose="02020603050405020304" pitchFamily="18" charset="0"/>
              </a:rPr>
              <a:t>)</a:t>
            </a:r>
          </a:p>
          <a:p>
            <a:pPr marL="357187" lvl="1" indent="0"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</a:rPr>
              <a:t>25/100 = 15/60</a:t>
            </a:r>
          </a:p>
          <a:p>
            <a:pPr>
              <a:defRPr/>
            </a:pPr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sym typeface="Symbol" panose="05050102010706020507" pitchFamily="18" charset="2"/>
              </a:rPr>
              <a:t> </a:t>
            </a:r>
            <a:r>
              <a:rPr lang="en-US" altLang="en-US" i="1" dirty="0">
                <a:latin typeface="Times New Roman" panose="02020603050405020304" pitchFamily="18" charset="0"/>
              </a:rPr>
              <a:t>B</a:t>
            </a:r>
            <a:r>
              <a:rPr lang="en-US" altLang="en-US" dirty="0">
                <a:latin typeface="Times New Roman" panose="02020603050405020304" pitchFamily="18" charset="0"/>
              </a:rPr>
              <a:t>) = </a:t>
            </a:r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</a:rPr>
              <a:t>) </a:t>
            </a:r>
            <a:r>
              <a:rPr lang="en-US" altLang="en-US" sz="2000" dirty="0">
                <a:latin typeface="Times New Roman" panose="02020603050405020304" pitchFamily="18" charset="0"/>
              </a:rPr>
              <a:t>•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</a:rPr>
              <a:t>B</a:t>
            </a:r>
            <a:r>
              <a:rPr lang="en-US" altLang="en-US" dirty="0">
                <a:latin typeface="Times New Roman" panose="02020603050405020304" pitchFamily="18" charset="0"/>
              </a:rPr>
              <a:t>)</a:t>
            </a:r>
          </a:p>
          <a:p>
            <a:pPr marL="357187" lvl="1" indent="0"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</a:rPr>
              <a:t>15/100 = 25/100 </a:t>
            </a:r>
            <a:r>
              <a:rPr lang="en-US" altLang="en-US" sz="2000" dirty="0"/>
              <a:t>• </a:t>
            </a:r>
            <a:r>
              <a:rPr lang="en-US" altLang="en-US" dirty="0">
                <a:latin typeface="Times New Roman" panose="02020603050405020304" pitchFamily="18" charset="0"/>
              </a:rPr>
              <a:t>60/100</a:t>
            </a:r>
          </a:p>
        </p:txBody>
      </p:sp>
      <p:sp>
        <p:nvSpPr>
          <p:cNvPr id="53252" name="Oval 8">
            <a:extLst>
              <a:ext uri="{FF2B5EF4-FFF2-40B4-BE49-F238E27FC236}">
                <a16:creationId xmlns:a16="http://schemas.microsoft.com/office/drawing/2014/main" id="{F63FF3CE-4310-4096-A9A2-4BAD88ABB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905001"/>
            <a:ext cx="2971800" cy="2295525"/>
          </a:xfrm>
          <a:prstGeom prst="ellipse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tIns="0" bIns="540000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panose="02020603050405020304" pitchFamily="18" charset="0"/>
              </a:rPr>
              <a:t>S = 100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 b="0" i="1">
              <a:latin typeface="Times New Roman" panose="02020603050405020304" pitchFamily="18" charset="0"/>
            </a:endParaRPr>
          </a:p>
        </p:txBody>
      </p:sp>
      <p:sp>
        <p:nvSpPr>
          <p:cNvPr id="53253" name="Oval 1">
            <a:extLst>
              <a:ext uri="{FF2B5EF4-FFF2-40B4-BE49-F238E27FC236}">
                <a16:creationId xmlns:a16="http://schemas.microsoft.com/office/drawing/2014/main" id="{34C90730-B96E-432D-BFDB-9032C30CE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557463"/>
            <a:ext cx="1371600" cy="990600"/>
          </a:xfrm>
          <a:prstGeom prst="ellipse">
            <a:avLst/>
          </a:prstGeom>
          <a:solidFill>
            <a:srgbClr val="00B0F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panose="02020603050405020304" pitchFamily="18" charset="0"/>
              </a:rPr>
              <a:t>A</a:t>
            </a:r>
            <a:r>
              <a:rPr kumimoji="0" lang="en-US" altLang="en-US" sz="2400" b="0">
                <a:latin typeface="Times New Roman" panose="02020603050405020304" pitchFamily="18" charset="0"/>
              </a:rPr>
              <a:t>=25</a:t>
            </a:r>
          </a:p>
        </p:txBody>
      </p:sp>
      <p:sp>
        <p:nvSpPr>
          <p:cNvPr id="53254" name="Oval 7">
            <a:extLst>
              <a:ext uri="{FF2B5EF4-FFF2-40B4-BE49-F238E27FC236}">
                <a16:creationId xmlns:a16="http://schemas.microsoft.com/office/drawing/2014/main" id="{9D8DA1F1-4E53-4A84-A975-A37E8EA36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6900" y="2667000"/>
            <a:ext cx="1409700" cy="1295400"/>
          </a:xfrm>
          <a:prstGeom prst="ellipse">
            <a:avLst/>
          </a:prstGeom>
          <a:solidFill>
            <a:srgbClr val="FFFF00">
              <a:alpha val="50195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Ins="0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 i="1">
                <a:latin typeface="Times New Roman" panose="02020603050405020304" pitchFamily="18" charset="0"/>
              </a:rPr>
              <a:t>              B</a:t>
            </a:r>
            <a:r>
              <a:rPr kumimoji="0" lang="en-US" altLang="en-US" sz="2400" b="0">
                <a:latin typeface="Times New Roman" panose="02020603050405020304" pitchFamily="18" charset="0"/>
              </a:rPr>
              <a:t>=60</a:t>
            </a:r>
          </a:p>
        </p:txBody>
      </p:sp>
      <p:sp>
        <p:nvSpPr>
          <p:cNvPr id="53255" name="TextBox 1">
            <a:extLst>
              <a:ext uri="{FF2B5EF4-FFF2-40B4-BE49-F238E27FC236}">
                <a16:creationId xmlns:a16="http://schemas.microsoft.com/office/drawing/2014/main" id="{609115D1-D70E-4FE8-8006-5A0F92A10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401" y="2974976"/>
            <a:ext cx="561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53256" name="Rounded Rectangular Callout 3">
            <a:extLst>
              <a:ext uri="{FF2B5EF4-FFF2-40B4-BE49-F238E27FC236}">
                <a16:creationId xmlns:a16="http://schemas.microsoft.com/office/drawing/2014/main" id="{6FE3040D-4546-427E-AB8E-CF38B2A06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3657600"/>
            <a:ext cx="2133600" cy="609600"/>
          </a:xfrm>
          <a:prstGeom prst="wedgeRoundRectCallout">
            <a:avLst>
              <a:gd name="adj1" fmla="val 29653"/>
              <a:gd name="adj2" fmla="val 85148"/>
              <a:gd name="adj3" fmla="val 16667"/>
            </a:avLst>
          </a:prstGeom>
          <a:solidFill>
            <a:srgbClr val="FFFF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 b="0">
                <a:latin typeface="Times New Roman" panose="02020603050405020304" pitchFamily="18" charset="0"/>
              </a:rPr>
              <a:t>Independence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295899-325D-488B-8276-8DAD4463B65B}"/>
              </a:ext>
            </a:extLst>
          </p:cNvPr>
          <p:cNvSpPr txBox="1"/>
          <p:nvPr/>
        </p:nvSpPr>
        <p:spPr>
          <a:xfrm>
            <a:off x="6789738" y="4370389"/>
            <a:ext cx="3581400" cy="7080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ea typeface="SimSun" panose="02010600030101010101" pitchFamily="2" charset="-122"/>
              </a:rPr>
              <a:t>Independence does not mean disjoint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11A8-45AE-456B-8025-DB032A53A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Independence Revisited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68856-5FD5-4D48-BCF6-345EB52E4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/>
              <a:t>These four statements are equivalent: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latin typeface="+mj-lt"/>
              </a:rPr>
              <a:t>A</a:t>
            </a:r>
            <a:r>
              <a:rPr lang="en-US" dirty="0"/>
              <a:t> and </a:t>
            </a:r>
            <a:r>
              <a:rPr lang="en-US" dirty="0">
                <a:latin typeface="+mj-lt"/>
              </a:rPr>
              <a:t>B</a:t>
            </a:r>
            <a:r>
              <a:rPr lang="en-US" dirty="0"/>
              <a:t> are independent events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(A and B) = </a:t>
            </a: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(A) </a:t>
            </a:r>
            <a:r>
              <a:rPr lang="en-US" altLang="en-US" dirty="0">
                <a:latin typeface="Times New Roman" panose="02020603050405020304" pitchFamily="18" charset="0"/>
              </a:rPr>
              <a:t>•</a:t>
            </a:r>
            <a:r>
              <a:rPr lang="en-US" dirty="0">
                <a:latin typeface="+mj-lt"/>
              </a:rPr>
              <a:t> </a:t>
            </a: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(B)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(A|B) = </a:t>
            </a: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(A)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(B|A) = </a:t>
            </a:r>
            <a:r>
              <a:rPr lang="en-US" i="1" dirty="0">
                <a:latin typeface="+mj-lt"/>
              </a:rPr>
              <a:t>P</a:t>
            </a:r>
            <a:r>
              <a:rPr lang="en-US" dirty="0">
                <a:latin typeface="+mj-lt"/>
              </a:rPr>
              <a:t>(B)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D98F1-A7C4-4B7D-859F-11EAE3CD1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Monty Hall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19427-4073-4310-8928-20E2850A6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The contestant is shown </a:t>
            </a:r>
            <a:r>
              <a:rPr lang="en-US" altLang="en-US" b="1" dirty="0">
                <a:solidFill>
                  <a:srgbClr val="FF0000"/>
                </a:solidFill>
              </a:rPr>
              <a:t>three doors</a:t>
            </a:r>
            <a:r>
              <a:rPr lang="en-US" altLang="en-US" dirty="0"/>
              <a:t>.</a:t>
            </a:r>
          </a:p>
          <a:p>
            <a:pPr>
              <a:defRPr/>
            </a:pPr>
            <a:r>
              <a:rPr lang="en-US" altLang="en-US" dirty="0"/>
              <a:t>Two of the doors have </a:t>
            </a:r>
            <a:r>
              <a:rPr lang="en-US" altLang="en-US" b="1" dirty="0">
                <a:solidFill>
                  <a:srgbClr val="FF0000"/>
                </a:solidFill>
              </a:rPr>
              <a:t>goats</a:t>
            </a:r>
            <a:r>
              <a:rPr lang="en-US" altLang="en-US" dirty="0"/>
              <a:t> behind them and one has a </a:t>
            </a:r>
            <a:r>
              <a:rPr lang="en-US" altLang="en-US" b="1" dirty="0">
                <a:solidFill>
                  <a:srgbClr val="FF0000"/>
                </a:solidFill>
              </a:rPr>
              <a:t>car</a:t>
            </a:r>
            <a:r>
              <a:rPr lang="en-US" altLang="en-US" dirty="0"/>
              <a:t>.</a:t>
            </a:r>
          </a:p>
          <a:p>
            <a:pPr>
              <a:defRPr/>
            </a:pPr>
            <a:r>
              <a:rPr lang="en-US" altLang="en-US" dirty="0"/>
              <a:t>The contestant </a:t>
            </a:r>
            <a:r>
              <a:rPr lang="en-US" altLang="en-US" b="1" dirty="0">
                <a:solidFill>
                  <a:srgbClr val="FF0000"/>
                </a:solidFill>
              </a:rPr>
              <a:t>chooses a do</a:t>
            </a:r>
            <a:r>
              <a:rPr lang="en-US" altLang="en-US" dirty="0"/>
              <a:t>or.</a:t>
            </a:r>
          </a:p>
          <a:p>
            <a:pPr>
              <a:defRPr/>
            </a:pPr>
            <a:r>
              <a:rPr lang="en-US" altLang="en-US" dirty="0"/>
              <a:t>Before opening the chosen door, Monty Hall </a:t>
            </a:r>
            <a:r>
              <a:rPr lang="en-US" altLang="en-US" b="1" dirty="0">
                <a:solidFill>
                  <a:srgbClr val="FF0000"/>
                </a:solidFill>
              </a:rPr>
              <a:t>opens a door </a:t>
            </a:r>
            <a:r>
              <a:rPr lang="en-US" altLang="en-US" dirty="0"/>
              <a:t>that has a goat behind it.</a:t>
            </a:r>
          </a:p>
          <a:p>
            <a:pPr>
              <a:defRPr/>
            </a:pPr>
            <a:r>
              <a:rPr lang="en-US" altLang="en-US" dirty="0"/>
              <a:t>The contestant can then </a:t>
            </a:r>
            <a:r>
              <a:rPr lang="en-US" altLang="en-US" b="1" dirty="0">
                <a:solidFill>
                  <a:srgbClr val="FF0000"/>
                </a:solidFill>
              </a:rPr>
              <a:t>switch</a:t>
            </a:r>
            <a:r>
              <a:rPr lang="en-US" altLang="en-US" dirty="0"/>
              <a:t> to the other unopened door, or </a:t>
            </a:r>
            <a:r>
              <a:rPr lang="en-US" altLang="en-US" b="1" dirty="0">
                <a:solidFill>
                  <a:srgbClr val="FF0000"/>
                </a:solidFill>
              </a:rPr>
              <a:t>stay</a:t>
            </a:r>
            <a:r>
              <a:rPr lang="en-US" altLang="en-US" dirty="0"/>
              <a:t> with the original choice.</a:t>
            </a:r>
          </a:p>
          <a:p>
            <a:pPr>
              <a:defRPr/>
            </a:pPr>
            <a:r>
              <a:rPr lang="en-US" altLang="en-US" dirty="0"/>
              <a:t>Which is best?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B4B6A-426E-4EAF-8B0C-CA22883E3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110FE-9320-4193-8D01-07BD13FB9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239920"/>
            <a:ext cx="9906000" cy="529423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Consider the sample space, three doors: Car, A, B</a:t>
            </a:r>
          </a:p>
          <a:p>
            <a:pPr>
              <a:defRPr/>
            </a:pPr>
            <a:r>
              <a:rPr lang="en-US" altLang="en-US" dirty="0"/>
              <a:t>There are three options:</a:t>
            </a:r>
          </a:p>
          <a:p>
            <a:pPr lvl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dirty="0"/>
              <a:t>Contestant chooses Car. If she switches, she loses; if she stays, she wins</a:t>
            </a:r>
          </a:p>
          <a:p>
            <a:pPr lvl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dirty="0"/>
              <a:t>Contestant chooses A with goat. If she switches, she wins; otherwise she loses.</a:t>
            </a:r>
          </a:p>
          <a:p>
            <a:pPr lvl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400" dirty="0"/>
              <a:t>Contestant chooses B with goat. If she switches, she wins; otherwise she loses.</a:t>
            </a:r>
            <a:endParaRPr lang="en-US" altLang="en-US" dirty="0"/>
          </a:p>
          <a:p>
            <a:pPr>
              <a:defRPr/>
            </a:pPr>
            <a:r>
              <a:rPr lang="en-US" altLang="en-US" dirty="0"/>
              <a:t>Switching gives 2/3 chances of winning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94800-06C1-48BD-9C00-8ADD796F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Other Explanation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F2D3A-254C-4A41-8732-522BDF5AD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5029200"/>
            <a:ext cx="3886200" cy="150495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i="1">
                <a:latin typeface="Times New Roman" panose="02020603050405020304" pitchFamily="18" charset="0"/>
              </a:rPr>
              <a:t>P</a:t>
            </a:r>
            <a:r>
              <a:rPr lang="en-US" altLang="en-US">
                <a:latin typeface="Times New Roman" panose="02020603050405020304" pitchFamily="18" charset="0"/>
              </a:rPr>
              <a:t>(choice = Car) = 1/3</a:t>
            </a:r>
          </a:p>
        </p:txBody>
      </p:sp>
      <p:pic>
        <p:nvPicPr>
          <p:cNvPr id="57348" name="Picture 3">
            <a:extLst>
              <a:ext uri="{FF2B5EF4-FFF2-40B4-BE49-F238E27FC236}">
                <a16:creationId xmlns:a16="http://schemas.microsoft.com/office/drawing/2014/main" id="{0EA6C28C-866D-4231-8B27-88A6F1745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1752601"/>
            <a:ext cx="2441575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9" name="Picture 7">
            <a:extLst>
              <a:ext uri="{FF2B5EF4-FFF2-40B4-BE49-F238E27FC236}">
                <a16:creationId xmlns:a16="http://schemas.microsoft.com/office/drawing/2014/main" id="{19177964-B34E-459B-8CDC-41E806A635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905000"/>
            <a:ext cx="22860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66057A-3926-4C9F-B8D3-39512DC05C1B}"/>
              </a:ext>
            </a:extLst>
          </p:cNvPr>
          <p:cNvSpPr txBox="1">
            <a:spLocks/>
          </p:cNvSpPr>
          <p:nvPr/>
        </p:nvSpPr>
        <p:spPr bwMode="auto">
          <a:xfrm>
            <a:off x="6172200" y="4572000"/>
            <a:ext cx="4495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1"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kumimoji="1"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(choice = Car | Open) = 1/3</a:t>
            </a:r>
          </a:p>
          <a:p>
            <a:pPr lvl="1">
              <a:spcBef>
                <a:spcPct val="20000"/>
              </a:spcBef>
              <a:buFont typeface="Wingdings" panose="05000000000000000000" pitchFamily="2" charset="2"/>
              <a:buNone/>
              <a:defRPr/>
            </a:pPr>
            <a:r>
              <a:rPr kumimoji="1" lang="en-US" altLang="en-US" sz="2400"/>
              <a:t>Opening door does not change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1"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kumimoji="1"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(other = Car | Open) = 2/3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B3D0D0F-4980-4605-AD99-DC3CA1251E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Introduction to Probability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1E4536B-E8D8-4249-B074-126E2CE927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+mn-ea"/>
              </a:rPr>
              <a:t>Experiment (trial)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Repeatable procedure with well-defined possible outcomes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+mn-ea"/>
              </a:rPr>
              <a:t>Sample Space (S)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the set of all possible outcomes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i="1" dirty="0">
                <a:latin typeface="Calibri" charset="0"/>
                <a:ea typeface="ＭＳ Ｐゴシック" charset="0"/>
              </a:rPr>
              <a:t>finite or infinite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Example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coin toss experiment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possible outcomes: S = {heads, tails}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Example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die toss experiment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possible outcomes: S = {1, 2, 3, 4, 5, 6}</a:t>
            </a:r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2D6BD285-52B7-4EE0-9D85-7980775BA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2238" y="4143391"/>
            <a:ext cx="1239838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>
            <a:extLst>
              <a:ext uri="{FF2B5EF4-FFF2-40B4-BE49-F238E27FC236}">
                <a16:creationId xmlns:a16="http://schemas.microsoft.com/office/drawing/2014/main" id="{8B6C6DE0-B9B3-4CEC-9F04-A203877A9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2238" y="2866531"/>
            <a:ext cx="13335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>
            <a:extLst>
              <a:ext uri="{FF2B5EF4-FFF2-40B4-BE49-F238E27FC236}">
                <a16:creationId xmlns:a16="http://schemas.microsoft.com/office/drawing/2014/main" id="{C247093E-D866-431C-BFE9-B692DED23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6537325"/>
            <a:ext cx="2447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2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kumimoji="1" sz="2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0">
                <a:latin typeface="Times New Roman" panose="02020603050405020304" pitchFamily="18" charset="0"/>
              </a:rPr>
              <a:t>Slide from Sandiway Fong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8E3DD511-8A9A-4799-8F40-67D74B5C18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Summary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9B70296-F2E8-414E-AC64-5B97C7DAA2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200">
                <a:latin typeface="Calibri" panose="020F0502020204030204" pitchFamily="34" charset="0"/>
              </a:rPr>
              <a:t>Probability</a:t>
            </a:r>
          </a:p>
          <a:p>
            <a:pPr eaLnBrk="1" hangingPunct="1">
              <a:defRPr/>
            </a:pPr>
            <a:r>
              <a:rPr lang="en-US" altLang="en-US" sz="3200">
                <a:latin typeface="Calibri" panose="020F0502020204030204" pitchFamily="34" charset="0"/>
              </a:rPr>
              <a:t>Conditional Probability</a:t>
            </a:r>
          </a:p>
          <a:p>
            <a:pPr eaLnBrk="1" hangingPunct="1">
              <a:defRPr/>
            </a:pPr>
            <a:r>
              <a:rPr lang="en-US" altLang="en-US" sz="3200">
                <a:latin typeface="Calibri" panose="020F0502020204030204" pitchFamily="34" charset="0"/>
              </a:rPr>
              <a:t>Independence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AAFF7-FC8F-4BFB-B7F9-39C8B168E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Additional Material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97192-71F4-4AEC-92E3-FB4FDCBD9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hlinkClick r:id="rId2"/>
              </a:rPr>
              <a:t>http://onlinestatbook.com/chapter5/probability.html</a:t>
            </a:r>
            <a:endParaRPr lang="en-US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>
              <a:buFont typeface="Wingdings" charset="0"/>
              <a:buChar char="l"/>
              <a:defRPr/>
            </a:pPr>
            <a:endParaRPr lang="en-US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8F43F79-57D9-4356-8866-43D1D309A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Introduction to Probability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B71FD16-ED5D-4D12-A1A8-F9D30AD825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6400" y="1239920"/>
            <a:ext cx="7924800" cy="52942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+mn-ea"/>
              </a:rPr>
              <a:t>Definition of sample space depends on what we are asking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Sample Space (S): the set of all possible outcomes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Example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die toss experiment for whether the number is even or odd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possible outcomes: {even, odd}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i="1" dirty="0">
                <a:latin typeface="Calibri" charset="0"/>
                <a:ea typeface="ＭＳ Ｐゴシック" charset="0"/>
              </a:rPr>
              <a:t>not</a:t>
            </a:r>
            <a:r>
              <a:rPr lang="en-US" dirty="0">
                <a:latin typeface="Calibri" charset="0"/>
                <a:ea typeface="ＭＳ Ｐゴシック" charset="0"/>
              </a:rPr>
              <a:t> {1, 2, 3, 4, 5, 6}</a:t>
            </a:r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2E5EA654-900F-4BBC-9B1D-AFB79B1FC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2209800"/>
            <a:ext cx="18288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32953DC-4539-445A-8318-621F4968F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More definitions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7DBCE45-D0A3-4BCC-85F9-63FC798AE1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44445" y="990600"/>
            <a:ext cx="9601200" cy="5638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Calibri" charset="0"/>
                <a:ea typeface="+mn-ea"/>
              </a:rPr>
              <a:t>Events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an </a:t>
            </a:r>
            <a:r>
              <a:rPr lang="en-US" sz="2400" b="1" i="1" dirty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event</a:t>
            </a:r>
            <a:r>
              <a:rPr lang="en-US" sz="2400" dirty="0">
                <a:latin typeface="Calibri" charset="0"/>
                <a:ea typeface="ＭＳ Ｐゴシック" charset="0"/>
              </a:rPr>
              <a:t> is any subset of outcomes from the </a:t>
            </a:r>
            <a:r>
              <a:rPr lang="en-US" sz="2400" b="1" i="1" dirty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sample space</a:t>
            </a:r>
            <a:endParaRPr lang="en-US" sz="2400" dirty="0">
              <a:solidFill>
                <a:srgbClr val="FF0000"/>
              </a:solidFill>
              <a:latin typeface="Calibri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Calibri" charset="0"/>
                <a:ea typeface="+mn-ea"/>
              </a:rPr>
              <a:t>Example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die toss experiment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let A represent the event such that the outcome of the die toss experiment is divisible by 3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A = {3, 6}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A is a subset of the sample space S= {1, 2, 3, 4, 5, 6}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Calibri" charset="0"/>
                <a:ea typeface="+mn-ea"/>
              </a:rPr>
              <a:t>Example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Draw a card from a deck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suppose sample space S = {heart, spade, club, diamond} (</a:t>
            </a:r>
            <a:r>
              <a:rPr lang="en-US" sz="2400" i="1" dirty="0">
                <a:latin typeface="Calibri" charset="0"/>
                <a:ea typeface="ＭＳ Ｐゴシック" charset="0"/>
              </a:rPr>
              <a:t>four suits</a:t>
            </a:r>
            <a:r>
              <a:rPr lang="en-US" sz="2400" dirty="0">
                <a:latin typeface="Calibri" charset="0"/>
                <a:ea typeface="ＭＳ Ｐゴシック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let A represent the event of drawing a heart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let B represent the event of drawing a red card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A = {heart}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B = {heart, diamond} </a:t>
            </a:r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EF272658-0125-4838-8994-357BF9E3E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9725" y="4191000"/>
            <a:ext cx="77787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80EF6D1-6F38-4EC7-9E56-5FA31FE91F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Introduction to Probability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0EFC6EF-A386-4A17-9004-36DC131217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latin typeface="Calibri" charset="0"/>
                <a:ea typeface="+mn-ea"/>
              </a:rPr>
              <a:t>Some definitions</a:t>
            </a:r>
            <a:endParaRPr lang="en-US" sz="2000" dirty="0">
              <a:latin typeface="Calibri" charset="0"/>
              <a:ea typeface="+mn-ea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Calibri" charset="0"/>
                <a:ea typeface="ＭＳ Ｐゴシック" charset="0"/>
              </a:rPr>
              <a:t>Counting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suppose operation o</a:t>
            </a:r>
            <a:r>
              <a:rPr lang="en-US" sz="2400" baseline="-25000" dirty="0">
                <a:latin typeface="Calibri" charset="0"/>
                <a:ea typeface="ＭＳ Ｐゴシック" charset="0"/>
              </a:rPr>
              <a:t>i</a:t>
            </a:r>
            <a:r>
              <a:rPr lang="en-US" sz="2400" dirty="0">
                <a:latin typeface="Calibri" charset="0"/>
                <a:ea typeface="ＭＳ Ｐゴシック" charset="0"/>
              </a:rPr>
              <a:t> can be performed in </a:t>
            </a:r>
            <a:r>
              <a:rPr lang="en-US" sz="2400" i="1" dirty="0" err="1">
                <a:latin typeface="+mj-lt"/>
                <a:ea typeface="ＭＳ Ｐゴシック" charset="0"/>
              </a:rPr>
              <a:t>n</a:t>
            </a:r>
            <a:r>
              <a:rPr lang="en-US" sz="2400" i="1" baseline="-25000" dirty="0" err="1">
                <a:latin typeface="+mj-lt"/>
                <a:ea typeface="ＭＳ Ｐゴシック" charset="0"/>
              </a:rPr>
              <a:t>i</a:t>
            </a:r>
            <a:r>
              <a:rPr lang="en-US" sz="2400" dirty="0">
                <a:latin typeface="Calibri" charset="0"/>
                <a:ea typeface="ＭＳ Ｐゴシック" charset="0"/>
              </a:rPr>
              <a:t> ways, then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a sequence of </a:t>
            </a:r>
            <a:r>
              <a:rPr lang="en-US" sz="2400" i="1" dirty="0">
                <a:latin typeface="+mj-lt"/>
                <a:ea typeface="ＭＳ Ｐゴシック" charset="0"/>
              </a:rPr>
              <a:t>k</a:t>
            </a:r>
            <a:r>
              <a:rPr lang="en-US" sz="2400" dirty="0">
                <a:latin typeface="Calibri" charset="0"/>
                <a:ea typeface="ＭＳ Ｐゴシック" charset="0"/>
              </a:rPr>
              <a:t> operations </a:t>
            </a:r>
            <a:r>
              <a:rPr lang="en-US" sz="2400" i="1" dirty="0">
                <a:latin typeface="+mj-lt"/>
                <a:ea typeface="ＭＳ Ｐゴシック" charset="0"/>
              </a:rPr>
              <a:t>o</a:t>
            </a:r>
            <a:r>
              <a:rPr lang="en-US" sz="2400" baseline="-25000" dirty="0">
                <a:latin typeface="+mj-lt"/>
                <a:ea typeface="ＭＳ Ｐゴシック" charset="0"/>
              </a:rPr>
              <a:t>1</a:t>
            </a:r>
            <a:r>
              <a:rPr lang="en-US" sz="2400" i="1" dirty="0">
                <a:latin typeface="+mj-lt"/>
                <a:ea typeface="ＭＳ Ｐゴシック" charset="0"/>
              </a:rPr>
              <a:t>o</a:t>
            </a:r>
            <a:r>
              <a:rPr lang="en-US" sz="2400" baseline="-25000" dirty="0">
                <a:latin typeface="+mj-lt"/>
                <a:ea typeface="ＭＳ Ｐゴシック" charset="0"/>
              </a:rPr>
              <a:t>2</a:t>
            </a:r>
            <a:r>
              <a:rPr lang="en-US" sz="2400" dirty="0">
                <a:latin typeface="+mj-lt"/>
                <a:ea typeface="ＭＳ Ｐゴシック" charset="0"/>
              </a:rPr>
              <a:t>...</a:t>
            </a:r>
            <a:r>
              <a:rPr lang="en-US" sz="2400" i="1" dirty="0">
                <a:latin typeface="+mj-lt"/>
                <a:ea typeface="ＭＳ Ｐゴシック" charset="0"/>
              </a:rPr>
              <a:t>o</a:t>
            </a:r>
            <a:r>
              <a:rPr lang="en-US" sz="2400" i="1" baseline="-25000" dirty="0">
                <a:latin typeface="+mj-lt"/>
                <a:ea typeface="ＭＳ Ｐゴシック" charset="0"/>
              </a:rPr>
              <a:t>k</a:t>
            </a:r>
            <a:r>
              <a:rPr lang="en-US" sz="2400" dirty="0">
                <a:latin typeface="Calibri" charset="0"/>
                <a:ea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can be performed in </a:t>
            </a:r>
            <a:r>
              <a:rPr lang="en-US" sz="2400" i="1" dirty="0">
                <a:latin typeface="+mj-lt"/>
                <a:ea typeface="ＭＳ Ｐゴシック" charset="0"/>
              </a:rPr>
              <a:t>n</a:t>
            </a:r>
            <a:r>
              <a:rPr lang="en-US" sz="2400" baseline="-25000" dirty="0">
                <a:latin typeface="+mj-lt"/>
                <a:ea typeface="ＭＳ Ｐゴシック" charset="0"/>
              </a:rPr>
              <a:t>1</a:t>
            </a:r>
            <a:r>
              <a:rPr lang="en-US" sz="2400" dirty="0">
                <a:latin typeface="Calibri" charset="0"/>
                <a:ea typeface="ＭＳ Ｐゴシック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2"/>
              </a:rPr>
              <a:t> </a:t>
            </a:r>
            <a:r>
              <a:rPr lang="en-US" sz="2400" i="1" dirty="0">
                <a:latin typeface="+mj-lt"/>
                <a:ea typeface="ＭＳ Ｐゴシック" charset="0"/>
              </a:rPr>
              <a:t>n</a:t>
            </a:r>
            <a:r>
              <a:rPr lang="en-US" sz="2400" baseline="-25000" dirty="0">
                <a:latin typeface="+mj-lt"/>
                <a:ea typeface="ＭＳ Ｐゴシック" charset="0"/>
              </a:rPr>
              <a:t>2</a:t>
            </a:r>
            <a:r>
              <a:rPr lang="en-US" sz="2400" dirty="0">
                <a:latin typeface="Calibri" charset="0"/>
                <a:ea typeface="ＭＳ Ｐゴシック" charset="0"/>
              </a:rPr>
              <a:t> </a:t>
            </a:r>
            <a:r>
              <a:rPr lang="en-US" sz="2400" dirty="0">
                <a:latin typeface="Calibri" charset="0"/>
                <a:ea typeface="ＭＳ Ｐゴシック" charset="0"/>
                <a:sym typeface="Symbol" charset="2"/>
              </a:rPr>
              <a:t> </a:t>
            </a:r>
            <a:r>
              <a:rPr lang="en-US" sz="2400" dirty="0">
                <a:latin typeface="Calibri" charset="0"/>
                <a:ea typeface="ＭＳ Ｐゴシック" charset="0"/>
              </a:rPr>
              <a:t>... </a:t>
            </a:r>
            <a:r>
              <a:rPr lang="en-US" sz="2400" dirty="0">
                <a:latin typeface="Calibri" charset="0"/>
                <a:ea typeface="ＭＳ Ｐゴシック" charset="0"/>
                <a:sym typeface="Symbol" charset="2"/>
              </a:rPr>
              <a:t> </a:t>
            </a:r>
            <a:r>
              <a:rPr lang="en-US" sz="2400" i="1" dirty="0" err="1">
                <a:latin typeface="+mj-lt"/>
                <a:ea typeface="ＭＳ Ｐゴシック" charset="0"/>
              </a:rPr>
              <a:t>n</a:t>
            </a:r>
            <a:r>
              <a:rPr lang="en-US" sz="2400" i="1" baseline="-25000" dirty="0" err="1">
                <a:latin typeface="+mj-lt"/>
                <a:ea typeface="ＭＳ Ｐゴシック" charset="0"/>
              </a:rPr>
              <a:t>k</a:t>
            </a:r>
            <a:r>
              <a:rPr lang="en-US" sz="2400" dirty="0">
                <a:latin typeface="Calibri" charset="0"/>
                <a:ea typeface="ＭＳ Ｐゴシック" charset="0"/>
              </a:rPr>
              <a:t> ways 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Calibri" charset="0"/>
                <a:ea typeface="ＭＳ Ｐゴシック" charset="0"/>
              </a:rPr>
              <a:t>Example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die toss experiment, 6 possible outcomes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two dice are thrown at the same time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>
                <a:latin typeface="Calibri" charset="0"/>
                <a:ea typeface="ＭＳ Ｐゴシック" charset="0"/>
              </a:rPr>
              <a:t>number of sample points in sample space = 6 </a:t>
            </a:r>
            <a:r>
              <a:rPr lang="en-US" sz="2400" dirty="0">
                <a:latin typeface="Calibri" charset="0"/>
                <a:ea typeface="ＭＳ Ｐゴシック" charset="0"/>
                <a:sym typeface="Symbol" charset="2"/>
              </a:rPr>
              <a:t></a:t>
            </a:r>
            <a:r>
              <a:rPr lang="en-US" sz="2400" dirty="0">
                <a:latin typeface="Calibri" charset="0"/>
                <a:ea typeface="ＭＳ Ｐゴシック" charset="0"/>
              </a:rPr>
              <a:t> 6 = 36</a:t>
            </a:r>
            <a:endParaRPr lang="en-US" sz="1600" dirty="0">
              <a:latin typeface="Calibri" charset="0"/>
              <a:ea typeface="ＭＳ Ｐゴシック" charset="0"/>
            </a:endParaRP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F731AD71-77CD-448F-BEF6-A384BE5C5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950" y="3429000"/>
            <a:ext cx="17653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7F100CA-A979-4BC8-B7A9-D559851BD2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Definition of Probability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8CF94EC-09F4-4515-A070-30246F2352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latin typeface="Calibri" panose="020F0502020204030204" pitchFamily="34" charset="0"/>
              </a:rPr>
              <a:t>The probability law assigns to an event </a:t>
            </a:r>
            <a:r>
              <a:rPr lang="en-US" altLang="en-US" dirty="0">
                <a:latin typeface="Times New Roman" panose="02020603050405020304" pitchFamily="18" charset="0"/>
              </a:rPr>
              <a:t>E</a:t>
            </a:r>
            <a:r>
              <a:rPr lang="en-US" altLang="en-US" dirty="0">
                <a:latin typeface="Calibri" panose="020F0502020204030204" pitchFamily="34" charset="0"/>
              </a:rPr>
              <a:t> a nonnegative number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latin typeface="Calibri" panose="020F0502020204030204" pitchFamily="34" charset="0"/>
              </a:rPr>
              <a:t>Written </a:t>
            </a:r>
            <a:r>
              <a:rPr lang="en-US" altLang="en-US" i="1" dirty="0">
                <a:latin typeface="Times New Roman" panose="02020603050405020304" pitchFamily="18" charset="0"/>
              </a:rPr>
              <a:t>P</a:t>
            </a:r>
            <a:r>
              <a:rPr lang="en-US" altLang="en-US" dirty="0">
                <a:latin typeface="Times New Roman" panose="02020603050405020304" pitchFamily="18" charset="0"/>
              </a:rPr>
              <a:t>(E)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latin typeface="Calibri" panose="020F0502020204030204" pitchFamily="34" charset="0"/>
              </a:rPr>
              <a:t>Called the probability </a:t>
            </a:r>
            <a:r>
              <a:rPr lang="en-US" altLang="en-US" dirty="0">
                <a:latin typeface="Times New Roman" panose="02020603050405020304" pitchFamily="18" charset="0"/>
              </a:rPr>
              <a:t>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latin typeface="Calibri" panose="020F0502020204030204" pitchFamily="34" charset="0"/>
              </a:rPr>
              <a:t>That encodes our knowledge or belief about the collective likelihood of all the elements of </a:t>
            </a:r>
            <a:r>
              <a:rPr lang="en-US" altLang="en-US" dirty="0">
                <a:latin typeface="Times New Roman" panose="02020603050405020304" pitchFamily="18" charset="0"/>
              </a:rPr>
              <a:t>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latin typeface="Calibri" panose="020F0502020204030204" pitchFamily="34" charset="0"/>
              </a:rPr>
              <a:t>Probability must satisfy certain axioms (Kolmogorov)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940C92E-2D6A-4B1D-B93F-8E38BF06C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800" dirty="0"/>
              <a:t>Kolmogorov Probability Axioms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AEE337B-373B-404C-A450-E0B377CAF8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3200" dirty="0">
                <a:solidFill>
                  <a:srgbClr val="A50021"/>
                </a:solidFill>
                <a:latin typeface="Calibri" charset="0"/>
                <a:ea typeface="+mn-ea"/>
              </a:rPr>
              <a:t>Non negativity</a:t>
            </a:r>
            <a:endParaRPr lang="en-US" sz="3200" dirty="0">
              <a:latin typeface="Calibri" charset="0"/>
              <a:ea typeface="+mn-ea"/>
            </a:endParaRPr>
          </a:p>
          <a:p>
            <a:pPr lvl="1" eaLnBrk="1" hangingPunct="1">
              <a:defRPr/>
            </a:pP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  <a:r>
              <a:rPr lang="en-US" sz="2800" dirty="0">
                <a:latin typeface="+mj-lt"/>
                <a:ea typeface="ＭＳ Ｐゴシック" charset="0"/>
              </a:rPr>
              <a:t>) </a:t>
            </a:r>
            <a:r>
              <a:rPr lang="en-US" sz="2800" dirty="0">
                <a:latin typeface="+mj-lt"/>
                <a:ea typeface="ＭＳ Ｐゴシック" charset="0"/>
                <a:sym typeface="Symbol"/>
              </a:rPr>
              <a:t></a:t>
            </a:r>
            <a:r>
              <a:rPr lang="en-US" sz="2800" dirty="0">
                <a:latin typeface="+mj-lt"/>
                <a:ea typeface="ＭＳ Ｐゴシック" charset="0"/>
              </a:rPr>
              <a:t> 0</a:t>
            </a:r>
            <a:r>
              <a:rPr lang="en-US" sz="2800" dirty="0">
                <a:latin typeface="Calibri" charset="0"/>
                <a:ea typeface="ＭＳ Ｐゴシック" charset="0"/>
              </a:rPr>
              <a:t>, for every event 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</a:p>
          <a:p>
            <a:pPr eaLnBrk="1" hangingPunct="1">
              <a:defRPr/>
            </a:pPr>
            <a:r>
              <a:rPr lang="en-US" sz="3200" dirty="0" err="1">
                <a:solidFill>
                  <a:srgbClr val="A50021"/>
                </a:solidFill>
                <a:latin typeface="Calibri" charset="0"/>
                <a:ea typeface="+mn-ea"/>
              </a:rPr>
              <a:t>Additivity</a:t>
            </a:r>
            <a:r>
              <a:rPr lang="en-US" sz="3200" dirty="0">
                <a:latin typeface="Calibri" charset="0"/>
                <a:ea typeface="+mn-ea"/>
              </a:rPr>
              <a:t> </a:t>
            </a:r>
          </a:p>
          <a:p>
            <a:pPr lvl="1" eaLnBrk="1" hangingPunct="1">
              <a:defRPr/>
            </a:pPr>
            <a:r>
              <a:rPr lang="en-US" sz="2800" dirty="0">
                <a:latin typeface="Calibri" charset="0"/>
                <a:ea typeface="ＭＳ Ｐゴシック" charset="0"/>
              </a:rPr>
              <a:t>If 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  <a:r>
              <a:rPr lang="en-US" sz="2800" dirty="0">
                <a:latin typeface="Calibri" charset="0"/>
                <a:ea typeface="ＭＳ Ｐゴシック" charset="0"/>
              </a:rPr>
              <a:t> and </a:t>
            </a:r>
            <a:r>
              <a:rPr lang="en-US" sz="2800" i="1" dirty="0">
                <a:latin typeface="+mj-lt"/>
                <a:ea typeface="ＭＳ Ｐゴシック" charset="0"/>
              </a:rPr>
              <a:t>B</a:t>
            </a:r>
            <a:r>
              <a:rPr lang="en-US" sz="2800" dirty="0">
                <a:latin typeface="Calibri" charset="0"/>
                <a:ea typeface="ＭＳ Ｐゴシック" charset="0"/>
              </a:rPr>
              <a:t> are two </a:t>
            </a:r>
            <a:r>
              <a:rPr lang="en-US" sz="2800" b="1" dirty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disjoint events</a:t>
            </a:r>
            <a:r>
              <a:rPr lang="en-US" sz="2800" dirty="0">
                <a:latin typeface="Calibri" charset="0"/>
                <a:ea typeface="ＭＳ Ｐゴシック" charset="0"/>
              </a:rPr>
              <a:t>, then the probability of their union (either one or the other occurs) satisfies:</a:t>
            </a:r>
          </a:p>
          <a:p>
            <a:pPr lvl="1" eaLnBrk="1" hangingPunct="1">
              <a:defRPr/>
            </a:pP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  <a:r>
              <a:rPr lang="en-US" sz="2800" dirty="0">
                <a:latin typeface="+mj-lt"/>
                <a:ea typeface="ＭＳ Ｐゴシック" charset="0"/>
              </a:rPr>
              <a:t> </a:t>
            </a:r>
            <a:r>
              <a:rPr lang="en-US" sz="2800" dirty="0">
                <a:latin typeface="+mj-lt"/>
                <a:ea typeface="ＭＳ Ｐゴシック" charset="0"/>
                <a:sym typeface="Symbol"/>
              </a:rPr>
              <a:t></a:t>
            </a:r>
            <a:r>
              <a:rPr lang="en-US" sz="2800" dirty="0">
                <a:latin typeface="+mj-lt"/>
                <a:ea typeface="ＭＳ Ｐゴシック" charset="0"/>
              </a:rPr>
              <a:t> </a:t>
            </a:r>
            <a:r>
              <a:rPr lang="en-US" sz="2800" i="1" dirty="0">
                <a:latin typeface="+mj-lt"/>
                <a:ea typeface="ＭＳ Ｐゴシック" charset="0"/>
              </a:rPr>
              <a:t>B</a:t>
            </a:r>
            <a:r>
              <a:rPr lang="en-US" sz="2800" dirty="0">
                <a:latin typeface="+mj-lt"/>
                <a:ea typeface="ＭＳ Ｐゴシック" charset="0"/>
              </a:rPr>
              <a:t>) = </a:t>
            </a: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A</a:t>
            </a:r>
            <a:r>
              <a:rPr lang="en-US" sz="2800" dirty="0">
                <a:latin typeface="+mj-lt"/>
                <a:ea typeface="ＭＳ Ｐゴシック" charset="0"/>
              </a:rPr>
              <a:t>) + </a:t>
            </a: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B</a:t>
            </a:r>
            <a:r>
              <a:rPr lang="en-US" sz="2800" dirty="0">
                <a:latin typeface="+mj-lt"/>
                <a:ea typeface="ＭＳ Ｐゴシック" charset="0"/>
              </a:rPr>
              <a:t>)</a:t>
            </a:r>
          </a:p>
          <a:p>
            <a:pPr eaLnBrk="1" hangingPunct="1">
              <a:defRPr/>
            </a:pPr>
            <a:r>
              <a:rPr lang="en-US" sz="3200" dirty="0">
                <a:solidFill>
                  <a:srgbClr val="A50021"/>
                </a:solidFill>
                <a:latin typeface="Calibri" charset="0"/>
                <a:ea typeface="+mn-ea"/>
              </a:rPr>
              <a:t>Monotonicity</a:t>
            </a:r>
          </a:p>
          <a:p>
            <a:pPr lvl="1" eaLnBrk="1" hangingPunct="1">
              <a:defRPr/>
            </a:pPr>
            <a:r>
              <a:rPr lang="en-US" altLang="en-US" sz="2800" i="1" dirty="0">
                <a:latin typeface="+mj-lt"/>
                <a:ea typeface="ＭＳ Ｐゴシック" charset="0"/>
              </a:rPr>
              <a:t>P</a:t>
            </a:r>
            <a:r>
              <a:rPr lang="en-US" altLang="en-US" sz="2800" dirty="0">
                <a:latin typeface="+mj-lt"/>
                <a:ea typeface="ＭＳ Ｐゴシック" charset="0"/>
              </a:rPr>
              <a:t>(</a:t>
            </a:r>
            <a:r>
              <a:rPr lang="en-US" altLang="en-US" sz="2800" i="1" dirty="0">
                <a:latin typeface="+mj-lt"/>
                <a:ea typeface="ＭＳ Ｐゴシック" charset="0"/>
              </a:rPr>
              <a:t>A</a:t>
            </a:r>
            <a:r>
              <a:rPr lang="en-US" altLang="en-US" sz="2800" dirty="0">
                <a:latin typeface="+mj-lt"/>
                <a:ea typeface="ＭＳ Ｐゴシック" charset="0"/>
              </a:rPr>
              <a:t>) </a:t>
            </a:r>
            <a:r>
              <a:rPr lang="en-US" altLang="en-US" sz="2800" dirty="0">
                <a:latin typeface="+mj-lt"/>
                <a:ea typeface="ＭＳ Ｐゴシック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altLang="en-US" sz="2800" dirty="0">
                <a:latin typeface="+mj-lt"/>
                <a:ea typeface="ＭＳ Ｐゴシック" charset="0"/>
              </a:rPr>
              <a:t> </a:t>
            </a:r>
            <a:r>
              <a:rPr lang="en-US" altLang="en-US" sz="2800" i="1" dirty="0">
                <a:latin typeface="+mj-lt"/>
                <a:ea typeface="ＭＳ Ｐゴシック" charset="0"/>
              </a:rPr>
              <a:t>P</a:t>
            </a:r>
            <a:r>
              <a:rPr lang="en-US" altLang="en-US" sz="2800" dirty="0">
                <a:latin typeface="+mj-lt"/>
                <a:ea typeface="ＭＳ Ｐゴシック" charset="0"/>
              </a:rPr>
              <a:t>(</a:t>
            </a:r>
            <a:r>
              <a:rPr lang="en-US" altLang="en-US" sz="2800" i="1" dirty="0">
                <a:latin typeface="+mj-lt"/>
                <a:ea typeface="ＭＳ Ｐゴシック" charset="0"/>
              </a:rPr>
              <a:t>B</a:t>
            </a:r>
            <a:r>
              <a:rPr lang="en-US" altLang="en-US" sz="2800" dirty="0">
                <a:latin typeface="+mj-lt"/>
                <a:ea typeface="ＭＳ Ｐゴシック" charset="0"/>
              </a:rPr>
              <a:t>) for any </a:t>
            </a:r>
            <a:r>
              <a:rPr lang="en-US" altLang="en-US" sz="2800" i="1" dirty="0">
                <a:latin typeface="+mj-lt"/>
                <a:ea typeface="ＭＳ Ｐゴシック" charset="0"/>
              </a:rPr>
              <a:t>A</a:t>
            </a:r>
            <a:r>
              <a:rPr lang="en-US" altLang="en-US" sz="2800" dirty="0">
                <a:latin typeface="+mj-lt"/>
                <a:ea typeface="ＭＳ Ｐゴシック" charset="0"/>
              </a:rPr>
              <a:t> </a:t>
            </a:r>
            <a:r>
              <a:rPr lang="en-US" altLang="en-US" sz="2800" dirty="0">
                <a:latin typeface="+mj-lt"/>
                <a:ea typeface="ＭＳ Ｐゴシック" charset="0"/>
                <a:sym typeface="Symbol" pitchFamily="18" charset="2"/>
              </a:rPr>
              <a:t> </a:t>
            </a:r>
            <a:r>
              <a:rPr lang="en-US" altLang="en-US" sz="2800" i="1" dirty="0">
                <a:latin typeface="+mj-lt"/>
                <a:ea typeface="ＭＳ Ｐゴシック" charset="0"/>
                <a:sym typeface="Symbol" pitchFamily="18" charset="2"/>
              </a:rPr>
              <a:t>B</a:t>
            </a:r>
            <a:endParaRPr lang="en-US" sz="2800" i="1" dirty="0">
              <a:latin typeface="+mj-lt"/>
              <a:ea typeface="ＭＳ Ｐゴシック" charset="0"/>
            </a:endParaRPr>
          </a:p>
          <a:p>
            <a:pPr eaLnBrk="1" hangingPunct="1">
              <a:defRPr/>
            </a:pPr>
            <a:r>
              <a:rPr lang="en-US" sz="3200" dirty="0">
                <a:solidFill>
                  <a:srgbClr val="A50021"/>
                </a:solidFill>
                <a:latin typeface="Calibri" charset="0"/>
                <a:ea typeface="+mn-ea"/>
              </a:rPr>
              <a:t>Normalization</a:t>
            </a:r>
            <a:r>
              <a:rPr lang="en-US" sz="3200" dirty="0">
                <a:latin typeface="Calibri" charset="0"/>
                <a:ea typeface="+mn-ea"/>
              </a:rPr>
              <a:t> </a:t>
            </a:r>
          </a:p>
          <a:p>
            <a:pPr lvl="1" eaLnBrk="1" hangingPunct="1">
              <a:defRPr/>
            </a:pPr>
            <a:r>
              <a:rPr lang="en-US" sz="2800" dirty="0">
                <a:latin typeface="Calibri" charset="0"/>
                <a:ea typeface="ＭＳ Ｐゴシック" charset="0"/>
              </a:rPr>
              <a:t>The probability of the entire sample space </a:t>
            </a:r>
            <a:r>
              <a:rPr lang="en-US" sz="2800" i="1" dirty="0">
                <a:latin typeface="+mj-lt"/>
                <a:ea typeface="ＭＳ Ｐゴシック" charset="0"/>
              </a:rPr>
              <a:t>S</a:t>
            </a:r>
            <a:r>
              <a:rPr lang="en-US" sz="2800" dirty="0">
                <a:latin typeface="Calibri" charset="0"/>
                <a:ea typeface="ＭＳ Ｐゴシック" charset="0"/>
              </a:rPr>
              <a:t> is equal to 1, i.e. </a:t>
            </a:r>
            <a:r>
              <a:rPr lang="en-US" sz="2800" i="1" dirty="0">
                <a:latin typeface="+mj-lt"/>
                <a:ea typeface="ＭＳ Ｐゴシック" charset="0"/>
              </a:rPr>
              <a:t>P</a:t>
            </a:r>
            <a:r>
              <a:rPr lang="en-US" sz="2800" dirty="0">
                <a:latin typeface="+mj-lt"/>
                <a:ea typeface="ＭＳ Ｐゴシック" charset="0"/>
              </a:rPr>
              <a:t>(</a:t>
            </a:r>
            <a:r>
              <a:rPr lang="en-US" sz="2800" i="1" dirty="0">
                <a:latin typeface="+mj-lt"/>
                <a:ea typeface="ＭＳ Ｐゴシック" charset="0"/>
              </a:rPr>
              <a:t>S</a:t>
            </a:r>
            <a:r>
              <a:rPr lang="en-US" sz="2800" dirty="0">
                <a:latin typeface="+mj-lt"/>
                <a:ea typeface="ＭＳ Ｐゴシック" charset="0"/>
              </a:rPr>
              <a:t>) = 1</a:t>
            </a:r>
            <a:endParaRPr lang="en-US" sz="2800" dirty="0">
              <a:latin typeface="Calibri" charset="0"/>
              <a:ea typeface="ＭＳ Ｐゴシック" charset="0"/>
            </a:endParaRP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7693ED9E-161B-4051-9E93-BC7748FF8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600200"/>
            <a:ext cx="2438400" cy="838200"/>
          </a:xfrm>
          <a:prstGeom prst="wedgeRoundRectCallout">
            <a:avLst>
              <a:gd name="adj1" fmla="val -46468"/>
              <a:gd name="adj2" fmla="val 74843"/>
              <a:gd name="adj3" fmla="val 16667"/>
            </a:avLst>
          </a:prstGeom>
          <a:solidFill>
            <a:srgbClr val="F2F2F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rPr>
              <a:t>A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Symbol"/>
              </a:rPr>
              <a:t>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Symbol"/>
              </a:rPr>
              <a:t>B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Symbol"/>
              </a:rPr>
              <a:t> = 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D923518-724A-47BF-B851-18814488C1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An example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2FE40199-21EE-4F14-8986-63517E8036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Calibri" charset="0"/>
                <a:ea typeface="+mn-ea"/>
              </a:rPr>
              <a:t>An experiment involving a single coin toss</a:t>
            </a: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+mn-ea"/>
              </a:rPr>
              <a:t>There are two possible outcomes, </a:t>
            </a:r>
            <a:r>
              <a:rPr lang="en-US" dirty="0">
                <a:latin typeface="+mj-lt"/>
                <a:ea typeface="+mn-ea"/>
              </a:rPr>
              <a:t>H</a:t>
            </a:r>
            <a:r>
              <a:rPr lang="en-US" dirty="0">
                <a:latin typeface="Calibri" charset="0"/>
                <a:ea typeface="+mn-ea"/>
              </a:rPr>
              <a:t> and </a:t>
            </a:r>
            <a:r>
              <a:rPr lang="en-US" dirty="0">
                <a:latin typeface="+mj-lt"/>
                <a:ea typeface="+mn-ea"/>
              </a:rPr>
              <a:t>T</a:t>
            </a: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+mn-ea"/>
              </a:rPr>
              <a:t>Sample space S is </a:t>
            </a:r>
            <a:r>
              <a:rPr lang="en-US" dirty="0">
                <a:latin typeface="+mj-lt"/>
                <a:ea typeface="+mn-ea"/>
              </a:rPr>
              <a:t>{H, T}</a:t>
            </a: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+mn-ea"/>
              </a:rPr>
              <a:t>If coin is fair, should assign equal probabilities to 2 outcomes</a:t>
            </a: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+mn-ea"/>
              </a:rPr>
              <a:t>Since they have to sum to 1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({H}) = 0.5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({T}) = 0.5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({H,T}) =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({H}) +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P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</a:rPr>
              <a:t>({T}) = 1.0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AIIA00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1-Intro</Template>
  <TotalTime>7353</TotalTime>
  <Words>1833</Words>
  <Application>Microsoft Office PowerPoint</Application>
  <PresentationFormat>Widescreen</PresentationFormat>
  <Paragraphs>302</Paragraphs>
  <Slides>31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Times New Roman</vt:lpstr>
      <vt:lpstr>MS PGothic</vt:lpstr>
      <vt:lpstr>Arial</vt:lpstr>
      <vt:lpstr>Tw Cen MT Condensed</vt:lpstr>
      <vt:lpstr>Wingdings</vt:lpstr>
      <vt:lpstr>Calibri</vt:lpstr>
      <vt:lpstr>Tw Cen MT</vt:lpstr>
      <vt:lpstr>Symbol</vt:lpstr>
      <vt:lpstr>SimSun</vt:lpstr>
      <vt:lpstr>1_AIIA00</vt:lpstr>
      <vt:lpstr>Microsoft Equation 3.0</vt:lpstr>
      <vt:lpstr>Equation</vt:lpstr>
      <vt:lpstr>Introduction to Probability</vt:lpstr>
      <vt:lpstr>Outline</vt:lpstr>
      <vt:lpstr>Introduction to Probability</vt:lpstr>
      <vt:lpstr>Introduction to Probability</vt:lpstr>
      <vt:lpstr>More definitions</vt:lpstr>
      <vt:lpstr>Introduction to Probability</vt:lpstr>
      <vt:lpstr>Definition of Probability</vt:lpstr>
      <vt:lpstr>Kolmogorov Probability Axioms</vt:lpstr>
      <vt:lpstr>An example</vt:lpstr>
      <vt:lpstr>Another example</vt:lpstr>
      <vt:lpstr>Probability definitions</vt:lpstr>
      <vt:lpstr>Probabilities of two events</vt:lpstr>
      <vt:lpstr>How about non-uniform probabilities? An example</vt:lpstr>
      <vt:lpstr>Computing Probabilities</vt:lpstr>
      <vt:lpstr>Moving toward language</vt:lpstr>
      <vt:lpstr>Probability and part of speech tags</vt:lpstr>
      <vt:lpstr>Conditional Probability</vt:lpstr>
      <vt:lpstr>More precisely</vt:lpstr>
      <vt:lpstr>An intuition</vt:lpstr>
      <vt:lpstr>Conditional probability</vt:lpstr>
      <vt:lpstr>Conditional Probability</vt:lpstr>
      <vt:lpstr>Conditional Probability</vt:lpstr>
      <vt:lpstr>Bayes’ Theorem</vt:lpstr>
      <vt:lpstr>Independence</vt:lpstr>
      <vt:lpstr>Independent Events</vt:lpstr>
      <vt:lpstr>Independence Revisited</vt:lpstr>
      <vt:lpstr>Monty Hall Problem</vt:lpstr>
      <vt:lpstr>Solution</vt:lpstr>
      <vt:lpstr>Other Explanation</vt:lpstr>
      <vt:lpstr>Summary</vt:lpstr>
      <vt:lpstr>Additional Material</vt:lpstr>
    </vt:vector>
  </TitlesOfParts>
  <Manager/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LSA.303 Introduction to Computational Linguistics</dc:title>
  <dc:subject/>
  <dc:creator>Dan Jurafsky</dc:creator>
  <cp:keywords/>
  <dc:description/>
  <cp:lastModifiedBy>GIUSEPPE ATTARDI</cp:lastModifiedBy>
  <cp:revision>238</cp:revision>
  <cp:lastPrinted>2009-01-13T00:24:00Z</cp:lastPrinted>
  <dcterms:created xsi:type="dcterms:W3CDTF">2011-01-07T22:06:14Z</dcterms:created>
  <dcterms:modified xsi:type="dcterms:W3CDTF">2018-09-18T07:06:32Z</dcterms:modified>
  <cp:category/>
</cp:coreProperties>
</file>