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66" r:id="rId3"/>
    <p:sldId id="467" r:id="rId4"/>
    <p:sldId id="468" r:id="rId5"/>
    <p:sldId id="475" r:id="rId6"/>
    <p:sldId id="469" r:id="rId7"/>
    <p:sldId id="470" r:id="rId8"/>
    <p:sldId id="489" r:id="rId9"/>
    <p:sldId id="491" r:id="rId10"/>
    <p:sldId id="487" r:id="rId11"/>
    <p:sldId id="472" r:id="rId12"/>
    <p:sldId id="473" r:id="rId13"/>
    <p:sldId id="476" r:id="rId14"/>
    <p:sldId id="479" r:id="rId15"/>
    <p:sldId id="490" r:id="rId16"/>
    <p:sldId id="485" r:id="rId17"/>
    <p:sldId id="486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 autoAdjust="0"/>
    <p:restoredTop sz="85642" autoAdjust="0"/>
  </p:normalViewPr>
  <p:slideViewPr>
    <p:cSldViewPr>
      <p:cViewPr varScale="1">
        <p:scale>
          <a:sx n="117" d="100"/>
          <a:sy n="117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0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94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FF27507-8033-4AF9-9D8C-1B501D4EBBFB}" type="datetimeFigureOut">
              <a:rPr lang="it-IT"/>
              <a:pPr>
                <a:defRPr/>
              </a:pPr>
              <a:t>14/09/20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3A1539-519F-4942-A28A-344CC220472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541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126602-7301-46C1-A74A-54E2468FAD6A}" type="datetimeFigureOut">
              <a:rPr lang="it-IT"/>
              <a:pPr>
                <a:defRPr/>
              </a:pPr>
              <a:t>14/09/20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25D997-CF14-4A6E-91F2-08E2F07C86D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1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en-US"/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3A1AFE-86A8-4462-B8C7-F1E46EEAC998}" type="slidenum">
              <a:rPr lang="it-IT" altLang="it-IT" sz="1300" smtClean="0"/>
              <a:pPr>
                <a:spcBef>
                  <a:spcPct val="0"/>
                </a:spcBef>
              </a:pPr>
              <a:t>1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12144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0631B3-495C-4301-82DF-6E10608559D7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0290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281E-0B6F-4BDD-AC90-42949E62091A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42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5425-7692-4952-836F-C4D36DEB96EF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4481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00200" y="6416675"/>
            <a:ext cx="542131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1270000"/>
            <a:ext cx="5334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1B5A20-1935-4A54-8FCB-4AADA6776E10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35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2A68B14-1FF6-4E1B-836C-B84F725D93FB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</p:spTree>
    <p:extLst>
      <p:ext uri="{BB962C8B-B14F-4D97-AF65-F5344CB8AC3E}">
        <p14:creationId xmlns:p14="http://schemas.microsoft.com/office/powerpoint/2010/main" val="356804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5AD2-BEA5-4717-A881-FC05E900C129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</p:spTree>
    <p:extLst>
      <p:ext uri="{BB962C8B-B14F-4D97-AF65-F5344CB8AC3E}">
        <p14:creationId xmlns:p14="http://schemas.microsoft.com/office/powerpoint/2010/main" val="29249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DE05-8C5C-4524-9DF5-7D99C5963C7E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</p:spTree>
    <p:extLst>
      <p:ext uri="{BB962C8B-B14F-4D97-AF65-F5344CB8AC3E}">
        <p14:creationId xmlns:p14="http://schemas.microsoft.com/office/powerpoint/2010/main" val="277607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3B99-BE1D-4623-91AB-A356DEC214B2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1634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5C2250-E564-40BA-BDF6-2A8D48FA6C61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611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3BC4-5B70-48DE-8EE3-C181FEB86AA3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3146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22213BE-EABA-4E97-BF1A-71C176AA4166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</p:spTree>
    <p:extLst>
      <p:ext uri="{BB962C8B-B14F-4D97-AF65-F5344CB8AC3E}">
        <p14:creationId xmlns:p14="http://schemas.microsoft.com/office/powerpoint/2010/main" val="189042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133DBB-A15E-4B25-9407-3F28C3F31B28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78" r:id="rId6"/>
    <p:sldLayoutId id="2147484486" r:id="rId7"/>
    <p:sldLayoutId id="2147484479" r:id="rId8"/>
    <p:sldLayoutId id="2147484487" r:id="rId9"/>
    <p:sldLayoutId id="2147484480" r:id="rId10"/>
    <p:sldLayoutId id="214748448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BB76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Macintosh%20HD:Users:antonio:Corsi:BDSD:LUCIDI%20BSD%20KEY:LUCIDI%20BSD:MainS:LUCIDI%20MainS:PerRuggieri:1.SID%20MAINS.ppt_media:1.CategoryPerformance-2.mov" TargetMode="External"/><Relationship Id="rId1" Type="http://schemas.microsoft.com/office/2007/relationships/media" Target="Macintosh%20HD:Users:antonio:Corsi:BDSD:LUCIDI%20BSD%20KEY:LUCIDI%20BSD:MainS:LUCIDI%20MainS:PerRuggieri:1.SID%20MAINS.ppt_media:1.CategoryPerformance-2.mo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772400" cy="2133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2"/>
                </a:solidFill>
              </a:rPr>
              <a:t>LabORATORY</a:t>
            </a:r>
            <a:r>
              <a:rPr lang="en-US" sz="3600" dirty="0">
                <a:solidFill>
                  <a:schemeClr val="bg2"/>
                </a:solidFill>
              </a:rPr>
              <a:t> OF Data Science</a:t>
            </a:r>
            <a:endParaRPr lang="it-IT" sz="3600" dirty="0">
              <a:solidFill>
                <a:schemeClr val="bg2"/>
              </a:solidFill>
            </a:endParaRPr>
          </a:p>
        </p:txBody>
      </p:sp>
      <p:sp>
        <p:nvSpPr>
          <p:cNvPr id="12291" name="Subtitle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239000" cy="2667000"/>
          </a:xfrm>
        </p:spPr>
        <p:txBody>
          <a:bodyPr/>
          <a:lstStyle/>
          <a:p>
            <a:pPr eaLnBrk="1" hangingPunct="1"/>
            <a:r>
              <a:rPr lang="it-IT" altLang="en-US" sz="3600">
                <a:solidFill>
                  <a:schemeClr val="bg1"/>
                </a:solidFill>
              </a:rPr>
              <a:t>Business Intelligence Architectures</a:t>
            </a:r>
            <a:endParaRPr lang="it-IT" altLang="en-US" sz="240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38400" y="60198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it-IT" sz="20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endParaRPr lang="it-IT" sz="2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60198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it-IT" sz="2000" dirty="0">
                <a:solidFill>
                  <a:schemeClr val="bg1"/>
                </a:solidFill>
                <a:latin typeface="+mn-lt"/>
                <a:cs typeface="+mn-cs"/>
              </a:rPr>
              <a:t>Data Science &amp; Business Informatics Degree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BI Architecture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t-IT" altLang="en-US"/>
          </a:p>
        </p:txBody>
      </p:sp>
      <p:sp>
        <p:nvSpPr>
          <p:cNvPr id="21508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21509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938200B-7572-4304-9558-7179A87B5185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8325"/>
            <a:ext cx="8829675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Mid-tier servers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2852738"/>
            <a:ext cx="8153400" cy="3243262"/>
          </a:xfrm>
        </p:spPr>
        <p:txBody>
          <a:bodyPr/>
          <a:lstStyle/>
          <a:p>
            <a:r>
              <a:rPr lang="it-IT" altLang="en-US" sz="2400" dirty="0"/>
              <a:t>OnLine </a:t>
            </a:r>
            <a:r>
              <a:rPr lang="it-IT" altLang="en-US" sz="2400" dirty="0" err="1"/>
              <a:t>Analytical</a:t>
            </a:r>
            <a:r>
              <a:rPr lang="it-IT" altLang="en-US" sz="2400" dirty="0"/>
              <a:t> Processing (</a:t>
            </a:r>
            <a:r>
              <a:rPr lang="it-IT" altLang="en-US" sz="2000" dirty="0">
                <a:solidFill>
                  <a:srgbClr val="0070C0"/>
                </a:solidFill>
                <a:latin typeface="Elephant" panose="02020904090505020303" pitchFamily="18" charset="0"/>
              </a:rPr>
              <a:t>OLAP</a:t>
            </a:r>
            <a:r>
              <a:rPr lang="it-IT" altLang="en-US" sz="2400" dirty="0"/>
              <a:t>)</a:t>
            </a:r>
          </a:p>
          <a:p>
            <a:pPr lvl="1"/>
            <a:r>
              <a:rPr lang="it-IT" altLang="en-US" sz="1800" dirty="0" err="1"/>
              <a:t>Provides</a:t>
            </a:r>
            <a:r>
              <a:rPr lang="it-IT" altLang="en-US" sz="1800" dirty="0"/>
              <a:t> a </a:t>
            </a:r>
            <a:r>
              <a:rPr lang="it-IT" altLang="en-US" sz="1800" dirty="0" err="1"/>
              <a:t>multidimensional</a:t>
            </a:r>
            <a:r>
              <a:rPr lang="it-IT" altLang="en-US" sz="1800" dirty="0"/>
              <a:t> </a:t>
            </a:r>
            <a:r>
              <a:rPr lang="it-IT" altLang="en-US" sz="1800" dirty="0" err="1"/>
              <a:t>view</a:t>
            </a:r>
            <a:r>
              <a:rPr lang="it-IT" altLang="en-US" sz="1800" dirty="0"/>
              <a:t> of data </a:t>
            </a:r>
            <a:r>
              <a:rPr lang="it-IT" altLang="en-US" sz="1800" dirty="0" err="1"/>
              <a:t>warehouses</a:t>
            </a:r>
            <a:endParaRPr lang="it-IT" altLang="en-US" sz="1800" dirty="0"/>
          </a:p>
          <a:p>
            <a:pPr lvl="1"/>
            <a:r>
              <a:rPr lang="it-IT" altLang="en-US" sz="1800" dirty="0" err="1"/>
              <a:t>Pre</a:t>
            </a:r>
            <a:r>
              <a:rPr lang="it-IT" altLang="en-US" sz="1800" dirty="0"/>
              <a:t>-compute </a:t>
            </a:r>
            <a:r>
              <a:rPr lang="it-IT" altLang="en-US" sz="1800" dirty="0" err="1"/>
              <a:t>aggregates</a:t>
            </a:r>
            <a:r>
              <a:rPr lang="it-IT" altLang="en-US" sz="1800" dirty="0"/>
              <a:t> and </a:t>
            </a:r>
            <a:r>
              <a:rPr lang="it-IT" altLang="en-US" sz="1800" dirty="0" err="1"/>
              <a:t>stored</a:t>
            </a:r>
            <a:r>
              <a:rPr lang="it-IT" altLang="en-US" sz="1800"/>
              <a:t>:</a:t>
            </a:r>
            <a:endParaRPr lang="it-IT" altLang="en-US" sz="1800" dirty="0"/>
          </a:p>
          <a:p>
            <a:pPr lvl="2"/>
            <a:r>
              <a:rPr lang="it-IT" altLang="en-US" sz="1800" dirty="0"/>
              <a:t>in ad-hoc </a:t>
            </a:r>
            <a:r>
              <a:rPr lang="it-IT" altLang="en-US" sz="1800" dirty="0" err="1"/>
              <a:t>structures</a:t>
            </a:r>
            <a:r>
              <a:rPr lang="it-IT" altLang="en-US" sz="1800" dirty="0"/>
              <a:t> (</a:t>
            </a:r>
            <a:r>
              <a:rPr lang="it-IT" altLang="en-US" sz="1800" dirty="0" err="1"/>
              <a:t>multidimensional</a:t>
            </a:r>
            <a:r>
              <a:rPr lang="it-IT" altLang="en-US" sz="1800" dirty="0"/>
              <a:t> OLAP - MOLAP) </a:t>
            </a:r>
          </a:p>
          <a:p>
            <a:pPr lvl="2"/>
            <a:r>
              <a:rPr lang="it-IT" altLang="en-US" sz="1800" dirty="0"/>
              <a:t>in </a:t>
            </a:r>
            <a:r>
              <a:rPr lang="it-IT" altLang="en-US" sz="1800" dirty="0" err="1"/>
              <a:t>relational</a:t>
            </a:r>
            <a:r>
              <a:rPr lang="it-IT" altLang="en-US" sz="1800" dirty="0"/>
              <a:t> DB (</a:t>
            </a:r>
            <a:r>
              <a:rPr lang="it-IT" altLang="en-US" sz="1800" dirty="0" err="1"/>
              <a:t>relational</a:t>
            </a:r>
            <a:r>
              <a:rPr lang="it-IT" altLang="en-US" sz="1800" dirty="0"/>
              <a:t> OLAP - ROLAP)</a:t>
            </a:r>
          </a:p>
          <a:p>
            <a:pPr lvl="2"/>
            <a:r>
              <a:rPr lang="it-IT" altLang="en-US" sz="1800" dirty="0"/>
              <a:t>in-</a:t>
            </a:r>
            <a:r>
              <a:rPr lang="it-IT" altLang="en-US" sz="1800" dirty="0" err="1"/>
              <a:t>memory</a:t>
            </a:r>
            <a:r>
              <a:rPr lang="it-IT" altLang="en-US" sz="1800" dirty="0"/>
              <a:t> OLAP</a:t>
            </a:r>
          </a:p>
          <a:p>
            <a:r>
              <a:rPr lang="it-IT" altLang="en-US" sz="2000" dirty="0" err="1"/>
              <a:t>We</a:t>
            </a:r>
            <a:r>
              <a:rPr lang="it-IT" altLang="en-US" sz="2000" dirty="0"/>
              <a:t> </a:t>
            </a:r>
            <a:r>
              <a:rPr lang="it-IT" altLang="en-US" sz="2000" dirty="0" err="1"/>
              <a:t>will</a:t>
            </a:r>
            <a:r>
              <a:rPr lang="it-IT" altLang="en-US" sz="2000" dirty="0"/>
              <a:t> </a:t>
            </a:r>
            <a:r>
              <a:rPr lang="it-IT" altLang="en-US" sz="2000" dirty="0" err="1"/>
              <a:t>study</a:t>
            </a:r>
            <a:r>
              <a:rPr lang="it-IT" altLang="en-US" sz="2000" dirty="0"/>
              <a:t>:</a:t>
            </a:r>
          </a:p>
          <a:p>
            <a:pPr lvl="1" eaLnBrk="1" hangingPunct="1"/>
            <a:r>
              <a:rPr lang="it-IT" altLang="en-US" sz="1800" dirty="0"/>
              <a:t>SQL Server 2019 Analysis Services and MDX Query Language</a:t>
            </a:r>
            <a:endParaRPr lang="it-IT" altLang="en-US" sz="2000" dirty="0"/>
          </a:p>
          <a:p>
            <a:endParaRPr lang="it-IT" altLang="en-US" sz="2800" dirty="0"/>
          </a:p>
        </p:txBody>
      </p:sp>
      <p:sp>
        <p:nvSpPr>
          <p:cNvPr id="2253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D61F73F-4864-45E8-823A-02587EB585A5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0"/>
            <a:ext cx="512921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AA512D-29C3-4726-BD38-DE83538DE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of Data Science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Mid-tier servers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it-IT" altLang="en-US" sz="2000" dirty="0">
                <a:solidFill>
                  <a:srgbClr val="0070C0"/>
                </a:solidFill>
                <a:latin typeface="Elephant" panose="02020904090505020303" pitchFamily="18" charset="0"/>
              </a:rPr>
              <a:t>Reporting</a:t>
            </a:r>
            <a:r>
              <a:rPr lang="it-IT" altLang="en-US" sz="2400" dirty="0"/>
              <a:t> Servers </a:t>
            </a:r>
          </a:p>
          <a:p>
            <a:pPr lvl="1"/>
            <a:r>
              <a:rPr lang="it-IT" altLang="en-US" sz="1800" dirty="0"/>
              <a:t>Enable definition, efficient execution, and rendering of reports</a:t>
            </a:r>
          </a:p>
          <a:p>
            <a:pPr lvl="1"/>
            <a:r>
              <a:rPr lang="it-IT" altLang="en-US" sz="1800" dirty="0"/>
              <a:t>Data is retrieved from datawarehouse or OLAP servers </a:t>
            </a:r>
          </a:p>
          <a:p>
            <a:r>
              <a:rPr lang="it-IT" altLang="en-US" sz="2400" dirty="0"/>
              <a:t>We will study:</a:t>
            </a:r>
          </a:p>
          <a:p>
            <a:pPr lvl="1"/>
            <a:r>
              <a:rPr lang="it-IT" altLang="en-US" sz="1800" dirty="0"/>
              <a:t>Microsoft Power BI</a:t>
            </a:r>
          </a:p>
          <a:p>
            <a:pPr lvl="2"/>
            <a:endParaRPr lang="it-IT" altLang="en-US" sz="1800" dirty="0"/>
          </a:p>
        </p:txBody>
      </p:sp>
      <p:sp>
        <p:nvSpPr>
          <p:cNvPr id="2355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21620F0-BF88-4477-B737-9EB9E2CB7057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1.CategoryPerformance-2.mov" descr="1.SID MAINS.ppt_media/1.CategoryPerformance-2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30638"/>
            <a:ext cx="41116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878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D3754-FCC9-4226-8D86-7E8D87801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of Data Science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446338"/>
            <a:ext cx="35750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Mid-tier servers</a:t>
            </a:r>
          </a:p>
        </p:txBody>
      </p:sp>
      <p:sp>
        <p:nvSpPr>
          <p:cNvPr id="24580" name="Segnaposto contenuto 2"/>
          <p:cNvSpPr>
            <a:spLocks noGrp="1"/>
          </p:cNvSpPr>
          <p:nvPr>
            <p:ph sz="quarter" idx="1"/>
          </p:nvPr>
        </p:nvSpPr>
        <p:spPr>
          <a:xfrm>
            <a:off x="536575" y="1600200"/>
            <a:ext cx="8531225" cy="4495800"/>
          </a:xfrm>
        </p:spPr>
        <p:txBody>
          <a:bodyPr/>
          <a:lstStyle/>
          <a:p>
            <a:r>
              <a:rPr lang="it-IT" altLang="en-US" sz="2400" dirty="0">
                <a:solidFill>
                  <a:srgbClr val="0070C0"/>
                </a:solidFill>
                <a:latin typeface="Elephant" panose="02020904090505020303" pitchFamily="18" charset="0"/>
              </a:rPr>
              <a:t>Data/web/text mining</a:t>
            </a:r>
            <a:r>
              <a:rPr lang="it-IT" altLang="en-US" sz="2800" dirty="0"/>
              <a:t> </a:t>
            </a:r>
            <a:r>
              <a:rPr lang="it-IT" altLang="en-US" sz="2800" dirty="0" err="1"/>
              <a:t>servers</a:t>
            </a:r>
            <a:endParaRPr lang="it-IT" altLang="en-US" sz="2800" dirty="0"/>
          </a:p>
          <a:p>
            <a:pPr lvl="1"/>
            <a:r>
              <a:rPr lang="it-IT" altLang="en-US" sz="2000" dirty="0" err="1"/>
              <a:t>Extract</a:t>
            </a:r>
            <a:r>
              <a:rPr lang="it-IT" altLang="en-US" sz="2000" dirty="0"/>
              <a:t> </a:t>
            </a:r>
            <a:r>
              <a:rPr lang="it-IT" altLang="en-US" sz="2000" dirty="0" err="1"/>
              <a:t>descriptive</a:t>
            </a:r>
            <a:r>
              <a:rPr lang="it-IT" altLang="en-US" sz="2000" dirty="0"/>
              <a:t> &amp; </a:t>
            </a:r>
            <a:r>
              <a:rPr lang="it-IT" altLang="en-US" sz="2000" dirty="0" err="1"/>
              <a:t>predictive</a:t>
            </a:r>
            <a:r>
              <a:rPr lang="it-IT" altLang="en-US" sz="2000" dirty="0"/>
              <a:t> </a:t>
            </a:r>
            <a:r>
              <a:rPr lang="it-IT" altLang="en-US" sz="2000" dirty="0" err="1"/>
              <a:t>models</a:t>
            </a:r>
            <a:r>
              <a:rPr lang="it-IT" altLang="en-US" sz="2000" dirty="0"/>
              <a:t> from </a:t>
            </a:r>
            <a:r>
              <a:rPr lang="it-IT" altLang="en-US" sz="2000" dirty="0" err="1"/>
              <a:t>structured</a:t>
            </a:r>
            <a:r>
              <a:rPr lang="it-IT" altLang="en-US" sz="2000" dirty="0"/>
              <a:t>/</a:t>
            </a:r>
            <a:r>
              <a:rPr lang="it-IT" altLang="en-US" sz="2000" dirty="0" err="1"/>
              <a:t>graph</a:t>
            </a:r>
            <a:r>
              <a:rPr lang="it-IT" altLang="en-US" sz="2000" dirty="0"/>
              <a:t>/</a:t>
            </a:r>
            <a:r>
              <a:rPr lang="it-IT" altLang="en-US" sz="2000" dirty="0" err="1"/>
              <a:t>textual</a:t>
            </a:r>
            <a:r>
              <a:rPr lang="it-IT" altLang="en-US" sz="2000" dirty="0"/>
              <a:t> data</a:t>
            </a:r>
          </a:p>
          <a:p>
            <a:r>
              <a:rPr lang="it-IT" altLang="en-US" sz="2400" dirty="0" err="1"/>
              <a:t>We</a:t>
            </a:r>
            <a:r>
              <a:rPr lang="it-IT" altLang="en-US" sz="2400" dirty="0"/>
              <a:t> </a:t>
            </a:r>
            <a:r>
              <a:rPr lang="it-IT" altLang="en-US" sz="2400" dirty="0" err="1"/>
              <a:t>will</a:t>
            </a:r>
            <a:r>
              <a:rPr lang="it-IT" altLang="en-US" sz="2400" dirty="0"/>
              <a:t> </a:t>
            </a:r>
            <a:r>
              <a:rPr lang="it-IT" altLang="en-US" sz="2400" dirty="0" err="1"/>
              <a:t>study</a:t>
            </a:r>
            <a:r>
              <a:rPr lang="it-IT" altLang="en-US" sz="2400" dirty="0"/>
              <a:t>:</a:t>
            </a:r>
          </a:p>
          <a:p>
            <a:pPr lvl="1"/>
            <a:r>
              <a:rPr lang="it-IT" altLang="en-US" sz="2400" dirty="0" err="1"/>
              <a:t>Azure</a:t>
            </a:r>
            <a:r>
              <a:rPr lang="it-IT" altLang="en-US" sz="2400" dirty="0"/>
              <a:t> Machine Learning</a:t>
            </a:r>
          </a:p>
          <a:p>
            <a:pPr lvl="1"/>
            <a:r>
              <a:rPr lang="it-IT" altLang="en-US" sz="2400" dirty="0"/>
              <a:t>How to model a DM &amp; ML </a:t>
            </a:r>
            <a:r>
              <a:rPr lang="it-IT" altLang="en-US" sz="2400" dirty="0" err="1"/>
              <a:t>problem</a:t>
            </a:r>
            <a:endParaRPr lang="it-IT" altLang="en-US" sz="2400" dirty="0"/>
          </a:p>
          <a:p>
            <a:pPr lvl="1"/>
            <a:endParaRPr lang="it-IT" altLang="en-US" sz="2400" dirty="0"/>
          </a:p>
          <a:p>
            <a:pPr lvl="1"/>
            <a:endParaRPr lang="it-IT" altLang="en-US" sz="2300" dirty="0"/>
          </a:p>
        </p:txBody>
      </p:sp>
      <p:sp>
        <p:nvSpPr>
          <p:cNvPr id="24581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7356FA6-F827-483B-84B4-F069FD338BE3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14" y="4278993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3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57299"/>
              </p:ext>
            </p:extLst>
          </p:nvPr>
        </p:nvGraphicFramePr>
        <p:xfrm>
          <a:off x="1052513" y="4572000"/>
          <a:ext cx="44338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Visio" r:id="rId5" imgW="9075692" imgH="3899784" progId="Visio.Drawing.6">
                  <p:embed/>
                </p:oleObj>
              </mc:Choice>
              <mc:Fallback>
                <p:oleObj name="Visio" r:id="rId5" imgW="9075692" imgH="3899784" progId="Visio.Drawing.6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572000"/>
                        <a:ext cx="443388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FD401E-FDA4-46A2-98F6-A01B00235A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of Data Science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Mid-tier servers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it-IT" altLang="en-US" sz="2400"/>
              <a:t>Enterprise Search Engine</a:t>
            </a:r>
          </a:p>
          <a:p>
            <a:pPr lvl="1"/>
            <a:r>
              <a:rPr lang="it-IT" altLang="en-US" sz="1800"/>
              <a:t>Crawl, index and search by keywords over different types of data</a:t>
            </a:r>
          </a:p>
          <a:p>
            <a:pPr lvl="1"/>
            <a:r>
              <a:rPr lang="it-IT" altLang="en-US" sz="1800"/>
              <a:t>Covered by 289AA «Information Retrieval»</a:t>
            </a:r>
          </a:p>
        </p:txBody>
      </p:sp>
      <p:sp>
        <p:nvSpPr>
          <p:cNvPr id="25604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2752D89-FA96-4A5D-9943-9288498B5903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32113"/>
            <a:ext cx="4665663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693495-094F-4D51-9008-8DED77C16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of Data Science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BI Architecture</a:t>
            </a:r>
          </a:p>
        </p:txBody>
      </p:sp>
      <p:sp>
        <p:nvSpPr>
          <p:cNvPr id="26628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26629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20A99F3-245D-49E8-9385-2F729FC16573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8325"/>
            <a:ext cx="8829675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Front-end applications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sz="quarter" idx="1"/>
          </p:nvPr>
        </p:nvSpPr>
        <p:spPr>
          <a:xfrm>
            <a:off x="612774" y="1600200"/>
            <a:ext cx="8378825" cy="4495800"/>
          </a:xfrm>
        </p:spPr>
        <p:txBody>
          <a:bodyPr/>
          <a:lstStyle/>
          <a:p>
            <a:r>
              <a:rPr lang="it-IT" altLang="en-US" sz="1900" dirty="0"/>
              <a:t>Applications </a:t>
            </a:r>
            <a:r>
              <a:rPr lang="it-IT" altLang="en-US" sz="1900" dirty="0" err="1"/>
              <a:t>through</a:t>
            </a:r>
            <a:r>
              <a:rPr lang="it-IT" altLang="en-US" sz="1900" dirty="0"/>
              <a:t> </a:t>
            </a:r>
            <a:r>
              <a:rPr lang="it-IT" altLang="en-US" sz="1900" dirty="0" err="1"/>
              <a:t>which</a:t>
            </a:r>
            <a:r>
              <a:rPr lang="it-IT" altLang="en-US" sz="1900" dirty="0"/>
              <a:t> </a:t>
            </a:r>
            <a:r>
              <a:rPr lang="it-IT" altLang="en-US" sz="1900" dirty="0" err="1"/>
              <a:t>users</a:t>
            </a:r>
            <a:r>
              <a:rPr lang="it-IT" altLang="en-US" sz="1900" dirty="0"/>
              <a:t> </a:t>
            </a:r>
            <a:r>
              <a:rPr lang="it-IT" altLang="en-US" sz="1900" dirty="0" err="1"/>
              <a:t>perform</a:t>
            </a:r>
            <a:r>
              <a:rPr lang="it-IT" altLang="en-US" sz="1900" dirty="0"/>
              <a:t> BI </a:t>
            </a:r>
            <a:r>
              <a:rPr lang="it-IT" altLang="en-US" sz="1900" dirty="0" err="1"/>
              <a:t>tasks</a:t>
            </a:r>
            <a:endParaRPr lang="it-IT" altLang="en-US" sz="1900" dirty="0"/>
          </a:p>
          <a:p>
            <a:pPr lvl="1"/>
            <a:r>
              <a:rPr lang="it-IT" altLang="en-US" sz="1700" dirty="0" err="1"/>
              <a:t>Spreadsheets</a:t>
            </a:r>
            <a:endParaRPr lang="it-IT" altLang="en-US" sz="1700" dirty="0"/>
          </a:p>
          <a:p>
            <a:pPr lvl="2"/>
            <a:r>
              <a:rPr lang="it-IT" altLang="en-US" sz="1600" dirty="0"/>
              <a:t>for </a:t>
            </a:r>
            <a:r>
              <a:rPr lang="it-IT" altLang="en-US" sz="1600" dirty="0" err="1"/>
              <a:t>navigating</a:t>
            </a:r>
            <a:r>
              <a:rPr lang="it-IT" altLang="en-US" sz="1600" dirty="0"/>
              <a:t> </a:t>
            </a:r>
            <a:r>
              <a:rPr lang="it-IT" altLang="en-US" sz="1600" dirty="0" err="1"/>
              <a:t>multidimensional</a:t>
            </a:r>
            <a:r>
              <a:rPr lang="it-IT" altLang="en-US" sz="1600" dirty="0"/>
              <a:t> data</a:t>
            </a:r>
          </a:p>
          <a:p>
            <a:pPr lvl="2"/>
            <a:r>
              <a:rPr lang="it-IT" altLang="en-US" sz="1600" dirty="0" err="1"/>
              <a:t>We</a:t>
            </a:r>
            <a:r>
              <a:rPr lang="it-IT" altLang="en-US" sz="1600" dirty="0"/>
              <a:t> </a:t>
            </a:r>
            <a:r>
              <a:rPr lang="it-IT" altLang="en-US" sz="1600" dirty="0" err="1"/>
              <a:t>will</a:t>
            </a:r>
            <a:r>
              <a:rPr lang="it-IT" altLang="en-US" sz="1600" dirty="0"/>
              <a:t> </a:t>
            </a:r>
            <a:r>
              <a:rPr lang="it-IT" altLang="en-US" sz="1600" dirty="0" err="1"/>
              <a:t>study</a:t>
            </a:r>
            <a:r>
              <a:rPr lang="it-IT" altLang="en-US" sz="1600" dirty="0"/>
              <a:t>: Excel</a:t>
            </a:r>
          </a:p>
          <a:p>
            <a:pPr lvl="1"/>
            <a:r>
              <a:rPr lang="it-IT" altLang="en-US" sz="1700" dirty="0"/>
              <a:t>Enterprise </a:t>
            </a:r>
            <a:r>
              <a:rPr lang="it-IT" altLang="en-US" sz="1700" dirty="0" err="1"/>
              <a:t>portals</a:t>
            </a:r>
            <a:r>
              <a:rPr lang="it-IT" altLang="en-US" sz="1700" dirty="0"/>
              <a:t> </a:t>
            </a:r>
          </a:p>
          <a:p>
            <a:pPr lvl="2"/>
            <a:r>
              <a:rPr lang="it-IT" altLang="en-US" sz="1600" dirty="0"/>
              <a:t>for </a:t>
            </a:r>
            <a:r>
              <a:rPr lang="it-IT" altLang="en-US" sz="1600" dirty="0" err="1"/>
              <a:t>accessing</a:t>
            </a:r>
            <a:r>
              <a:rPr lang="it-IT" altLang="en-US" sz="1600" dirty="0"/>
              <a:t> reports and </a:t>
            </a:r>
            <a:r>
              <a:rPr lang="it-IT" altLang="en-US" sz="1600" dirty="0" err="1"/>
              <a:t>dashboards</a:t>
            </a:r>
            <a:endParaRPr lang="it-IT" altLang="en-US" sz="1600" dirty="0"/>
          </a:p>
          <a:p>
            <a:pPr lvl="2"/>
            <a:r>
              <a:rPr lang="it-IT" altLang="en-US" sz="1600" dirty="0"/>
              <a:t>for </a:t>
            </a:r>
            <a:r>
              <a:rPr lang="it-IT" altLang="en-US" sz="1600" dirty="0" err="1"/>
              <a:t>searching</a:t>
            </a:r>
            <a:r>
              <a:rPr lang="it-IT" altLang="en-US" sz="1600" dirty="0"/>
              <a:t> </a:t>
            </a:r>
            <a:r>
              <a:rPr lang="it-IT" altLang="en-US" sz="1600" dirty="0" err="1"/>
              <a:t>through</a:t>
            </a:r>
            <a:r>
              <a:rPr lang="it-IT" altLang="en-US" sz="1600" dirty="0"/>
              <a:t> </a:t>
            </a:r>
            <a:r>
              <a:rPr lang="it-IT" altLang="en-US" sz="1600" dirty="0" err="1"/>
              <a:t>query</a:t>
            </a:r>
            <a:endParaRPr lang="it-IT" altLang="en-US" sz="1600" dirty="0"/>
          </a:p>
          <a:p>
            <a:pPr lvl="1"/>
            <a:r>
              <a:rPr lang="it-IT" altLang="en-US" sz="1700" dirty="0"/>
              <a:t>GUI</a:t>
            </a:r>
          </a:p>
          <a:p>
            <a:pPr lvl="2"/>
            <a:r>
              <a:rPr lang="it-IT" altLang="en-US" sz="1600" dirty="0"/>
              <a:t>for </a:t>
            </a:r>
            <a:r>
              <a:rPr lang="it-IT" altLang="en-US" sz="1600" dirty="0" err="1"/>
              <a:t>accessing</a:t>
            </a:r>
            <a:r>
              <a:rPr lang="it-IT" altLang="en-US" sz="1600" dirty="0"/>
              <a:t> mining </a:t>
            </a:r>
            <a:r>
              <a:rPr lang="it-IT" altLang="en-US" sz="1600" dirty="0" err="1"/>
              <a:t>models</a:t>
            </a:r>
            <a:endParaRPr lang="it-IT" altLang="en-US" sz="1600" dirty="0"/>
          </a:p>
          <a:p>
            <a:pPr lvl="2"/>
            <a:r>
              <a:rPr lang="it-IT" altLang="en-US" sz="1600" dirty="0"/>
              <a:t>for </a:t>
            </a:r>
            <a:r>
              <a:rPr lang="it-IT" altLang="en-US" sz="1600" dirty="0" err="1"/>
              <a:t>exploratory</a:t>
            </a:r>
            <a:r>
              <a:rPr lang="it-IT" altLang="en-US" sz="1600" dirty="0"/>
              <a:t> data </a:t>
            </a:r>
            <a:r>
              <a:rPr lang="it-IT" altLang="en-US" sz="1600" dirty="0" err="1"/>
              <a:t>analysis</a:t>
            </a:r>
            <a:endParaRPr lang="it-IT" altLang="en-US" sz="1600" dirty="0"/>
          </a:p>
          <a:p>
            <a:pPr lvl="2"/>
            <a:r>
              <a:rPr lang="it-IT" altLang="en-US" sz="1600" dirty="0"/>
              <a:t>for ad-hoc </a:t>
            </a:r>
            <a:r>
              <a:rPr lang="it-IT" altLang="en-US" sz="1600" dirty="0" err="1"/>
              <a:t>queries</a:t>
            </a:r>
            <a:endParaRPr lang="it-IT" altLang="en-US" sz="1600" dirty="0"/>
          </a:p>
          <a:p>
            <a:pPr lvl="1"/>
            <a:r>
              <a:rPr lang="it-IT" altLang="en-US" sz="1700" dirty="0"/>
              <a:t>Vertical </a:t>
            </a:r>
            <a:r>
              <a:rPr lang="it-IT" altLang="en-US" sz="1700" dirty="0" err="1"/>
              <a:t>packaged</a:t>
            </a:r>
            <a:r>
              <a:rPr lang="it-IT" altLang="en-US" sz="1700" dirty="0"/>
              <a:t> </a:t>
            </a:r>
            <a:r>
              <a:rPr lang="it-IT" altLang="en-US" sz="1700" dirty="0" err="1"/>
              <a:t>applications</a:t>
            </a:r>
            <a:r>
              <a:rPr lang="it-IT" altLang="en-US" sz="1700" dirty="0"/>
              <a:t> for CRM, Supply-Chain, Finance, Opinion mining </a:t>
            </a:r>
            <a:r>
              <a:rPr lang="is-IS" altLang="en-US" sz="1700" dirty="0"/>
              <a:t>…</a:t>
            </a:r>
            <a:endParaRPr lang="it-IT" altLang="en-US" sz="1700" dirty="0"/>
          </a:p>
          <a:p>
            <a:pPr lvl="1"/>
            <a:r>
              <a:rPr lang="en-US" sz="1700" dirty="0"/>
              <a:t>More specialized tools for building </a:t>
            </a:r>
            <a:r>
              <a:rPr lang="en-US" sz="1700" b="1" dirty="0" err="1"/>
              <a:t>storytellings</a:t>
            </a:r>
            <a:r>
              <a:rPr lang="en-US" sz="1700" dirty="0"/>
              <a:t> to produce understandable stories to presents information to the users. </a:t>
            </a:r>
          </a:p>
          <a:p>
            <a:pPr lvl="2"/>
            <a:r>
              <a:rPr lang="it-IT" altLang="en-US" sz="1500" dirty="0" err="1"/>
              <a:t>Covered</a:t>
            </a:r>
            <a:r>
              <a:rPr lang="it-IT" altLang="en-US" sz="1500" dirty="0"/>
              <a:t> by 602AA «Visual Analytics»</a:t>
            </a:r>
          </a:p>
          <a:p>
            <a:pPr lvl="1"/>
            <a:endParaRPr lang="it-IT" altLang="en-US" sz="1600" dirty="0"/>
          </a:p>
          <a:p>
            <a:pPr lvl="2"/>
            <a:endParaRPr lang="it-IT" altLang="en-US" sz="1600" dirty="0"/>
          </a:p>
        </p:txBody>
      </p:sp>
      <p:sp>
        <p:nvSpPr>
          <p:cNvPr id="27652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27653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FFB885B-A860-4ADF-A1AF-6BF182E254FE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Front-end applications</a:t>
            </a:r>
          </a:p>
        </p:txBody>
      </p:sp>
      <p:sp>
        <p:nvSpPr>
          <p:cNvPr id="28675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2867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BEC8415-E1E0-4BEE-BBAC-FDB587B9ADEF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Segnaposto contenuto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t-IT" altLang="en-US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0723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507206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BI Architecture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t-IT" altLang="en-US"/>
          </a:p>
        </p:txBody>
      </p:sp>
      <p:sp>
        <p:nvSpPr>
          <p:cNvPr id="14340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14341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9337FD9-58CB-4D0A-A948-70F44147322F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8325"/>
            <a:ext cx="8829675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Data sources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it-IT" altLang="en-US" sz="2400" dirty="0"/>
              <a:t>Multiple operational data sources</a:t>
            </a:r>
          </a:p>
          <a:p>
            <a:pPr lvl="1"/>
            <a:r>
              <a:rPr lang="it-IT" altLang="en-US" sz="2400" dirty="0"/>
              <a:t>Across departments of the organization, and external sources</a:t>
            </a:r>
          </a:p>
          <a:p>
            <a:pPr lvl="1"/>
            <a:r>
              <a:rPr lang="it-IT" altLang="en-US" sz="2000" dirty="0"/>
              <a:t>Type and formats</a:t>
            </a:r>
          </a:p>
          <a:p>
            <a:pPr lvl="2"/>
            <a:r>
              <a:rPr lang="it-IT" altLang="en-US" sz="1800" dirty="0"/>
              <a:t>Relational, multidimensional, time-seriers, spatial, text, multimedia, ..</a:t>
            </a:r>
          </a:p>
          <a:p>
            <a:pPr lvl="1"/>
            <a:r>
              <a:rPr lang="it-IT" altLang="en-US" sz="2000" dirty="0"/>
              <a:t>Issues</a:t>
            </a:r>
          </a:p>
          <a:p>
            <a:pPr lvl="2"/>
            <a:r>
              <a:rPr lang="it-IT" altLang="en-US" sz="1800" dirty="0"/>
              <a:t>Standards for representations, codes, formats of text files</a:t>
            </a:r>
          </a:p>
          <a:p>
            <a:pPr lvl="2"/>
            <a:r>
              <a:rPr lang="it-IT" altLang="en-US" sz="1800" dirty="0"/>
              <a:t>Standards for querying relational data sources</a:t>
            </a:r>
          </a:p>
          <a:p>
            <a:pPr lvl="2"/>
            <a:r>
              <a:rPr lang="it-IT" altLang="en-US" sz="1800" dirty="0"/>
              <a:t>Basic programs for data manipulation</a:t>
            </a:r>
          </a:p>
          <a:p>
            <a:r>
              <a:rPr lang="it-IT" altLang="en-US" sz="2400" dirty="0"/>
              <a:t>We will study:</a:t>
            </a:r>
          </a:p>
          <a:p>
            <a:pPr lvl="1"/>
            <a:r>
              <a:rPr lang="it-IT" altLang="en-US" sz="2000" dirty="0"/>
              <a:t>Python access to text files</a:t>
            </a:r>
          </a:p>
          <a:p>
            <a:pPr lvl="1"/>
            <a:r>
              <a:rPr lang="it-IT" altLang="en-US" sz="2000" dirty="0"/>
              <a:t>Python access to RDBMS </a:t>
            </a: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15365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C5CF70A-5BE2-40CB-81BB-9E54EAEF5D92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Extract, Transform and Load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  <a:latin typeface="Elephant" panose="02020904090505020303" pitchFamily="18" charset="0"/>
              </a:rPr>
              <a:t>ETL (extract transform and load) </a:t>
            </a:r>
            <a:r>
              <a:rPr lang="en-US" altLang="en-US" sz="2400" dirty="0"/>
              <a:t>is the process of extracting, transforming and loading data from heterogeneous sources in a data base/warehouse.</a:t>
            </a:r>
          </a:p>
          <a:p>
            <a:pPr lvl="1" eaLnBrk="1" hangingPunct="1"/>
            <a:r>
              <a:rPr lang="it-IT" altLang="en-US" sz="2000" dirty="0" err="1"/>
              <a:t>Typically</a:t>
            </a:r>
            <a:r>
              <a:rPr lang="it-IT" altLang="en-US" sz="2000" dirty="0"/>
              <a:t> </a:t>
            </a:r>
            <a:r>
              <a:rPr lang="it-IT" altLang="en-US" sz="2000" dirty="0" err="1"/>
              <a:t>supported</a:t>
            </a:r>
            <a:r>
              <a:rPr lang="it-IT" altLang="en-US" sz="2000" dirty="0"/>
              <a:t> by (</a:t>
            </a:r>
            <a:r>
              <a:rPr lang="it-IT" altLang="en-US" sz="2000" dirty="0" err="1">
                <a:solidFill>
                  <a:srgbClr val="0070C0"/>
                </a:solidFill>
                <a:latin typeface="Elephant" panose="02020904090505020303" pitchFamily="18" charset="0"/>
              </a:rPr>
              <a:t>visual</a:t>
            </a:r>
            <a:r>
              <a:rPr lang="it-IT" altLang="en-US" sz="2000" dirty="0"/>
              <a:t>) </a:t>
            </a:r>
            <a:r>
              <a:rPr lang="it-IT" altLang="en-US" sz="2000" dirty="0" err="1"/>
              <a:t>tools</a:t>
            </a:r>
            <a:endParaRPr lang="it-IT" altLang="en-US" sz="2000" dirty="0"/>
          </a:p>
          <a:p>
            <a:endParaRPr lang="it-IT" altLang="en-US" sz="2400" dirty="0"/>
          </a:p>
          <a:p>
            <a:r>
              <a:rPr lang="it-IT" altLang="en-US" sz="2400" dirty="0" err="1"/>
              <a:t>We</a:t>
            </a:r>
            <a:r>
              <a:rPr lang="it-IT" altLang="en-US" sz="2400" dirty="0"/>
              <a:t> </a:t>
            </a:r>
            <a:r>
              <a:rPr lang="it-IT" altLang="en-US" sz="2400" dirty="0" err="1"/>
              <a:t>will</a:t>
            </a:r>
            <a:r>
              <a:rPr lang="it-IT" altLang="en-US" sz="2400" dirty="0"/>
              <a:t> </a:t>
            </a:r>
            <a:r>
              <a:rPr lang="it-IT" altLang="en-US" sz="2400" dirty="0" err="1"/>
              <a:t>study</a:t>
            </a:r>
            <a:r>
              <a:rPr lang="it-IT" altLang="en-US" sz="2400" dirty="0"/>
              <a:t>:</a:t>
            </a:r>
          </a:p>
          <a:p>
            <a:pPr lvl="1" eaLnBrk="1" hangingPunct="1"/>
            <a:r>
              <a:rPr lang="it-IT" altLang="en-US" sz="2000" dirty="0"/>
              <a:t>SQL Server 2019 Integration Services</a:t>
            </a:r>
            <a:endParaRPr lang="it-IT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en-US" sz="1100" dirty="0"/>
          </a:p>
          <a:p>
            <a:endParaRPr lang="en-US" altLang="en-US" sz="2400" dirty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2119F7C-094D-42B7-8D92-44DFBA099B6C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pic>
        <p:nvPicPr>
          <p:cNvPr id="163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9475"/>
            <a:ext cx="35052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/>
              <a:t>Extract, Transform and Load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en-US" sz="2400"/>
              <a:t>Incremental and real-time ETL</a:t>
            </a:r>
          </a:p>
          <a:p>
            <a:pPr lvl="1" eaLnBrk="1" hangingPunct="1"/>
            <a:r>
              <a:rPr lang="it-IT" altLang="en-US" sz="2000"/>
              <a:t>Complex Event Processing (CEP)</a:t>
            </a:r>
            <a:endParaRPr lang="en-US" altLang="en-US" sz="240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485889E-C537-4185-8EB5-BF51C45081AC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20541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Data warehouse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it-IT" altLang="en-US" sz="2800" dirty="0">
                <a:solidFill>
                  <a:srgbClr val="157573"/>
                </a:solidFill>
              </a:rPr>
              <a:t>“A </a:t>
            </a:r>
            <a:r>
              <a:rPr lang="it-IT" altLang="en-US" sz="2400" dirty="0">
                <a:solidFill>
                  <a:srgbClr val="0070C0"/>
                </a:solidFill>
                <a:latin typeface="Elephant" panose="02020904090505020303" pitchFamily="18" charset="0"/>
              </a:rPr>
              <a:t>data </a:t>
            </a:r>
            <a:r>
              <a:rPr lang="it-IT" altLang="en-US" sz="2400" dirty="0" err="1">
                <a:solidFill>
                  <a:srgbClr val="0070C0"/>
                </a:solidFill>
                <a:latin typeface="Elephant" panose="02020904090505020303" pitchFamily="18" charset="0"/>
              </a:rPr>
              <a:t>warehouse</a:t>
            </a:r>
            <a:r>
              <a:rPr lang="it-IT" altLang="en-US" sz="2400" dirty="0">
                <a:solidFill>
                  <a:srgbClr val="0070C0"/>
                </a:solidFill>
                <a:latin typeface="Elephant" panose="02020904090505020303" pitchFamily="18" charset="0"/>
              </a:rPr>
              <a:t> </a:t>
            </a:r>
            <a:r>
              <a:rPr lang="it-IT" altLang="en-US" sz="2800" dirty="0" err="1">
                <a:solidFill>
                  <a:srgbClr val="157573"/>
                </a:solidFill>
              </a:rPr>
              <a:t>is</a:t>
            </a:r>
            <a:r>
              <a:rPr lang="it-IT" altLang="en-US" sz="2800" dirty="0">
                <a:solidFill>
                  <a:srgbClr val="157573"/>
                </a:solidFill>
              </a:rPr>
              <a:t> a</a:t>
            </a:r>
            <a:r>
              <a:rPr lang="it-IT" altLang="en-US" sz="2800" dirty="0"/>
              <a:t> </a:t>
            </a:r>
            <a:r>
              <a:rPr lang="it-IT" altLang="en-US" sz="2800" u="sng" dirty="0" err="1">
                <a:solidFill>
                  <a:schemeClr val="hlink"/>
                </a:solidFill>
              </a:rPr>
              <a:t>subject-oriented</a:t>
            </a:r>
            <a:r>
              <a:rPr lang="it-IT" altLang="en-US" sz="2800" dirty="0"/>
              <a:t>,</a:t>
            </a:r>
            <a:r>
              <a:rPr lang="it-IT" altLang="en-US" sz="2800" u="sng" dirty="0">
                <a:solidFill>
                  <a:schemeClr val="hlink"/>
                </a:solidFill>
              </a:rPr>
              <a:t> </a:t>
            </a:r>
            <a:r>
              <a:rPr lang="it-IT" altLang="en-US" sz="2800" u="sng" dirty="0" err="1">
                <a:solidFill>
                  <a:schemeClr val="hlink"/>
                </a:solidFill>
              </a:rPr>
              <a:t>integrated</a:t>
            </a:r>
            <a:r>
              <a:rPr lang="it-IT" altLang="en-US" sz="2800" dirty="0"/>
              <a:t>, </a:t>
            </a:r>
            <a:r>
              <a:rPr lang="it-IT" altLang="en-US" sz="2800" u="sng" dirty="0">
                <a:solidFill>
                  <a:schemeClr val="hlink"/>
                </a:solidFill>
              </a:rPr>
              <a:t>time-</a:t>
            </a:r>
            <a:r>
              <a:rPr lang="it-IT" altLang="en-US" sz="2800" u="sng" dirty="0" err="1">
                <a:solidFill>
                  <a:schemeClr val="hlink"/>
                </a:solidFill>
              </a:rPr>
              <a:t>variant</a:t>
            </a:r>
            <a:r>
              <a:rPr lang="it-IT" altLang="en-US" sz="2800" dirty="0"/>
              <a:t>, </a:t>
            </a:r>
            <a:r>
              <a:rPr lang="it-IT" altLang="en-US" sz="2800" dirty="0">
                <a:solidFill>
                  <a:srgbClr val="157573"/>
                </a:solidFill>
              </a:rPr>
              <a:t>and </a:t>
            </a:r>
            <a:r>
              <a:rPr lang="it-IT" altLang="en-US" sz="2800" u="sng" dirty="0" err="1">
                <a:solidFill>
                  <a:schemeClr val="hlink"/>
                </a:solidFill>
              </a:rPr>
              <a:t>nonvolatile</a:t>
            </a:r>
            <a:r>
              <a:rPr lang="it-IT" altLang="en-US" sz="2800" dirty="0"/>
              <a:t> </a:t>
            </a:r>
            <a:r>
              <a:rPr lang="it-IT" altLang="en-US" sz="2800" dirty="0" err="1">
                <a:solidFill>
                  <a:srgbClr val="157573"/>
                </a:solidFill>
              </a:rPr>
              <a:t>collection</a:t>
            </a:r>
            <a:r>
              <a:rPr lang="it-IT" altLang="en-US" sz="2800" dirty="0">
                <a:solidFill>
                  <a:srgbClr val="157573"/>
                </a:solidFill>
              </a:rPr>
              <a:t> of data in </a:t>
            </a:r>
            <a:r>
              <a:rPr lang="it-IT" altLang="en-US" sz="2800" dirty="0" err="1">
                <a:solidFill>
                  <a:srgbClr val="157573"/>
                </a:solidFill>
              </a:rPr>
              <a:t>support</a:t>
            </a:r>
            <a:r>
              <a:rPr lang="it-IT" altLang="en-US" sz="2800" dirty="0">
                <a:solidFill>
                  <a:srgbClr val="157573"/>
                </a:solidFill>
              </a:rPr>
              <a:t> of </a:t>
            </a:r>
            <a:r>
              <a:rPr lang="it-IT" altLang="en-US" sz="2800" dirty="0" err="1">
                <a:solidFill>
                  <a:srgbClr val="157573"/>
                </a:solidFill>
              </a:rPr>
              <a:t>management’s</a:t>
            </a:r>
            <a:r>
              <a:rPr lang="it-IT" altLang="en-US" sz="2800" dirty="0">
                <a:solidFill>
                  <a:srgbClr val="157573"/>
                </a:solidFill>
              </a:rPr>
              <a:t> </a:t>
            </a:r>
            <a:r>
              <a:rPr lang="it-IT" altLang="en-US" sz="2800" dirty="0" err="1">
                <a:solidFill>
                  <a:srgbClr val="157573"/>
                </a:solidFill>
              </a:rPr>
              <a:t>decision-making</a:t>
            </a:r>
            <a:r>
              <a:rPr lang="it-IT" altLang="en-US" sz="2800" dirty="0">
                <a:solidFill>
                  <a:srgbClr val="157573"/>
                </a:solidFill>
              </a:rPr>
              <a:t> </a:t>
            </a:r>
            <a:r>
              <a:rPr lang="it-IT" altLang="en-US" sz="2800" dirty="0" err="1">
                <a:solidFill>
                  <a:srgbClr val="157573"/>
                </a:solidFill>
              </a:rPr>
              <a:t>process</a:t>
            </a:r>
            <a:r>
              <a:rPr lang="it-IT" altLang="en-US" sz="2800" dirty="0">
                <a:solidFill>
                  <a:srgbClr val="157573"/>
                </a:solidFill>
              </a:rPr>
              <a:t>.” 				</a:t>
            </a:r>
            <a:r>
              <a:rPr lang="it-IT" altLang="en-US" sz="2000" dirty="0">
                <a:solidFill>
                  <a:srgbClr val="157573"/>
                </a:solidFill>
              </a:rPr>
              <a:t>											</a:t>
            </a:r>
            <a:r>
              <a:rPr lang="it-IT" altLang="en-US" sz="2000" dirty="0"/>
              <a:t>W.H. </a:t>
            </a:r>
            <a:r>
              <a:rPr lang="it-IT" altLang="en-US" sz="2000" dirty="0" err="1"/>
              <a:t>Inmon</a:t>
            </a:r>
            <a:endParaRPr lang="it-IT" alt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en-US" sz="16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it-IT" altLang="en-US" sz="2800" dirty="0"/>
              <a:t>Data </a:t>
            </a:r>
            <a:r>
              <a:rPr lang="it-IT" altLang="en-US" sz="2800" dirty="0" err="1"/>
              <a:t>warehousing</a:t>
            </a:r>
            <a:r>
              <a:rPr lang="it-IT" altLang="en-US" sz="2800" dirty="0"/>
              <a:t>: the </a:t>
            </a:r>
            <a:r>
              <a:rPr lang="it-IT" altLang="en-US" sz="2800" dirty="0" err="1"/>
              <a:t>process</a:t>
            </a:r>
            <a:r>
              <a:rPr lang="it-IT" altLang="en-US" sz="2800" dirty="0"/>
              <a:t> of building and </a:t>
            </a:r>
            <a:r>
              <a:rPr lang="it-IT" altLang="en-US" sz="2800" dirty="0" err="1"/>
              <a:t>using</a:t>
            </a:r>
            <a:r>
              <a:rPr lang="it-IT" altLang="en-US" sz="2800" dirty="0"/>
              <a:t> a </a:t>
            </a:r>
            <a:r>
              <a:rPr lang="it-IT" altLang="en-US" sz="2800" dirty="0" err="1"/>
              <a:t>datawarehouse</a:t>
            </a:r>
            <a:endParaRPr lang="it-IT" altLang="en-US" sz="2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it-IT" altLang="en-US" sz="160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en-US" sz="2400" dirty="0"/>
          </a:p>
        </p:txBody>
      </p:sp>
      <p:sp>
        <p:nvSpPr>
          <p:cNvPr id="1843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C38DFB3-C63B-4B0B-8A2A-FAAB9EB43C0A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en-US"/>
              <a:t>Data warehouse servers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4495800"/>
          </a:xfrm>
        </p:spPr>
        <p:txBody>
          <a:bodyPr/>
          <a:lstStyle/>
          <a:p>
            <a:r>
              <a:rPr lang="it-IT" altLang="en-US" sz="2400" dirty="0"/>
              <a:t>Relational DBMS (</a:t>
            </a:r>
            <a:r>
              <a:rPr lang="it-IT" altLang="en-US" sz="2000" dirty="0">
                <a:solidFill>
                  <a:srgbClr val="0070C0"/>
                </a:solidFill>
                <a:latin typeface="Elephant" panose="02020904090505020303" pitchFamily="18" charset="0"/>
              </a:rPr>
              <a:t>RDBMS</a:t>
            </a:r>
            <a:r>
              <a:rPr lang="it-IT" altLang="en-US" sz="2400" dirty="0"/>
              <a:t>)</a:t>
            </a:r>
          </a:p>
          <a:p>
            <a:pPr lvl="1"/>
            <a:r>
              <a:rPr lang="it-IT" altLang="en-US" sz="2000" dirty="0"/>
              <a:t>With specialized index and optmizations</a:t>
            </a:r>
          </a:p>
          <a:p>
            <a:pPr lvl="2"/>
            <a:r>
              <a:rPr lang="it-IT" altLang="en-US" sz="1800" dirty="0"/>
              <a:t>star-join query, bitmap index, partitioning, materialized views</a:t>
            </a:r>
          </a:p>
          <a:p>
            <a:pPr lvl="1"/>
            <a:r>
              <a:rPr lang="it-IT" altLang="en-US" sz="2000" dirty="0"/>
              <a:t>We will study:</a:t>
            </a:r>
          </a:p>
          <a:p>
            <a:pPr lvl="2"/>
            <a:r>
              <a:rPr lang="it-IT" altLang="en-US" sz="1800" dirty="0"/>
              <a:t>SQL Server 2019 with analytic SQL</a:t>
            </a:r>
          </a:p>
          <a:p>
            <a:pPr lvl="2"/>
            <a:endParaRPr lang="it-IT" altLang="en-US" sz="1800" dirty="0"/>
          </a:p>
          <a:p>
            <a:r>
              <a:rPr lang="it-IT" altLang="en-US" sz="2400" dirty="0"/>
              <a:t>MapReduce engine</a:t>
            </a:r>
          </a:p>
          <a:p>
            <a:pPr lvl="1"/>
            <a:r>
              <a:rPr lang="it-IT" altLang="en-US" sz="2000" dirty="0"/>
              <a:t>Big data challenge </a:t>
            </a:r>
          </a:p>
          <a:p>
            <a:pPr lvl="2"/>
            <a:r>
              <a:rPr lang="it-IT" altLang="en-US" sz="1800" dirty="0"/>
              <a:t>Architect (low-cost) data platform</a:t>
            </a:r>
          </a:p>
          <a:p>
            <a:pPr lvl="1"/>
            <a:r>
              <a:rPr lang="it-IT" altLang="en-US" sz="2000" dirty="0"/>
              <a:t>Covered by 687AA «Distributed Data Analysis &amp; Mining»</a:t>
            </a:r>
          </a:p>
          <a:p>
            <a:endParaRPr lang="it-IT" altLang="en-US" sz="2400" dirty="0"/>
          </a:p>
        </p:txBody>
      </p:sp>
      <p:sp>
        <p:nvSpPr>
          <p:cNvPr id="19460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of Data Science</a:t>
            </a:r>
          </a:p>
        </p:txBody>
      </p:sp>
      <p:sp>
        <p:nvSpPr>
          <p:cNvPr id="19461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66C7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249C054-07ED-4042-8FFA-7A74D9A38008}" type="slidenum">
              <a:rPr lang="en-US" altLang="it-IT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it-IT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2" descr="http://www.cbsolution.net/ontarget/rsrc/2010-03/mapreduc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901950"/>
            <a:ext cx="3175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it-IT"/>
              <a:t>Which DBMS for DW?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B89E75-5FB9-454B-8DB9-6A571487B9C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Immagine 3" descr="magicQuadrantDMSA_th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37" y="1371600"/>
            <a:ext cx="5457763" cy="54577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2400" y="1752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Gartner</a:t>
            </a:r>
            <a:r>
              <a:rPr lang="it-IT" dirty="0"/>
              <a:t> </a:t>
            </a:r>
            <a:r>
              <a:rPr lang="it-IT" dirty="0" err="1"/>
              <a:t>names</a:t>
            </a:r>
            <a:r>
              <a:rPr lang="it-IT" dirty="0"/>
              <a:t> Microsoft a leader in the Magic </a:t>
            </a:r>
            <a:r>
              <a:rPr lang="it-IT" dirty="0" err="1"/>
              <a:t>Quadrant</a:t>
            </a:r>
            <a:r>
              <a:rPr lang="it-IT" dirty="0"/>
              <a:t> </a:t>
            </a:r>
            <a:r>
              <a:rPr lang="it-IT" b="1" dirty="0"/>
              <a:t>for Data Management Solutions for Analytics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it-IT" dirty="0" err="1"/>
              <a:t>Which</a:t>
            </a:r>
            <a:r>
              <a:rPr lang="it-IT" altLang="it-IT" dirty="0"/>
              <a:t> BI </a:t>
            </a:r>
            <a:r>
              <a:rPr lang="it-IT" altLang="it-IT" dirty="0" err="1"/>
              <a:t>platform</a:t>
            </a:r>
            <a:r>
              <a:rPr lang="it-IT" altLang="it-IT" dirty="0"/>
              <a:t>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B89E75-5FB9-454B-8DB9-6A571487B9C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D269E8-A8BE-4E96-937D-04684C626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Lab of Data Science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1000" y="1752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2019 Magic </a:t>
            </a:r>
            <a:r>
              <a:rPr lang="it-IT" sz="2000" dirty="0" err="1"/>
              <a:t>Quadrant</a:t>
            </a:r>
            <a:r>
              <a:rPr lang="it-IT" sz="2000" dirty="0"/>
              <a:t> </a:t>
            </a:r>
            <a:r>
              <a:rPr lang="it-IT" sz="2000" b="1" dirty="0"/>
              <a:t>for Analytics and Business Intelligence </a:t>
            </a:r>
            <a:r>
              <a:rPr lang="it-IT" sz="2000" b="1" dirty="0" err="1"/>
              <a:t>Platforms</a:t>
            </a:r>
            <a:endParaRPr lang="it-IT" sz="2000" b="1" dirty="0"/>
          </a:p>
        </p:txBody>
      </p:sp>
      <p:pic>
        <p:nvPicPr>
          <p:cNvPr id="3" name="Immagine 2" descr="DAA5EB724EFF417BAD06BD4A362A0519.ash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19200"/>
            <a:ext cx="5486400" cy="54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9110</TotalTime>
  <Words>593</Words>
  <Application>Microsoft Macintosh PowerPoint</Application>
  <PresentationFormat>On-screen Show (4:3)</PresentationFormat>
  <Paragraphs>123</Paragraphs>
  <Slides>17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Elephant</vt:lpstr>
      <vt:lpstr>Tw Cen MT</vt:lpstr>
      <vt:lpstr>Wingdings</vt:lpstr>
      <vt:lpstr>Wingdings 2</vt:lpstr>
      <vt:lpstr>Median</vt:lpstr>
      <vt:lpstr>Visio</vt:lpstr>
      <vt:lpstr>LabORATORY OF Data Science</vt:lpstr>
      <vt:lpstr>BI Architecture</vt:lpstr>
      <vt:lpstr>Data sources</vt:lpstr>
      <vt:lpstr>Extract, Transform and Load</vt:lpstr>
      <vt:lpstr>Extract, Transform and Load</vt:lpstr>
      <vt:lpstr>Data warehouse</vt:lpstr>
      <vt:lpstr>Data warehouse servers</vt:lpstr>
      <vt:lpstr>Which DBMS for DW?</vt:lpstr>
      <vt:lpstr>Which BI platform?</vt:lpstr>
      <vt:lpstr>BI Architecture</vt:lpstr>
      <vt:lpstr>Mid-tier servers</vt:lpstr>
      <vt:lpstr>Mid-tier servers</vt:lpstr>
      <vt:lpstr>Mid-tier servers</vt:lpstr>
      <vt:lpstr>Mid-tier servers</vt:lpstr>
      <vt:lpstr>BI Architecture</vt:lpstr>
      <vt:lpstr>Front-end applications</vt:lpstr>
      <vt:lpstr>Front-end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Discrimination-aware Data Mining</dc:title>
  <dc:creator>Salvatore Ruggieri</dc:creator>
  <cp:lastModifiedBy>Anna Monreale</cp:lastModifiedBy>
  <cp:revision>532</cp:revision>
  <dcterms:created xsi:type="dcterms:W3CDTF">2006-08-16T00:00:00Z</dcterms:created>
  <dcterms:modified xsi:type="dcterms:W3CDTF">2020-09-13T22:11:27Z</dcterms:modified>
</cp:coreProperties>
</file>