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307" r:id="rId3"/>
    <p:sldId id="293" r:id="rId4"/>
    <p:sldId id="308" r:id="rId5"/>
    <p:sldId id="309" r:id="rId6"/>
    <p:sldId id="311" r:id="rId7"/>
    <p:sldId id="312" r:id="rId8"/>
    <p:sldId id="313" r:id="rId9"/>
    <p:sldId id="314" r:id="rId10"/>
    <p:sldId id="316" r:id="rId11"/>
    <p:sldId id="260" r:id="rId12"/>
    <p:sldId id="317" r:id="rId13"/>
    <p:sldId id="318" r:id="rId14"/>
    <p:sldId id="321" r:id="rId15"/>
    <p:sldId id="319" r:id="rId16"/>
    <p:sldId id="322" r:id="rId17"/>
    <p:sldId id="320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3B9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7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C42F56-DA49-8745-B0C7-F3684F45BF99}" type="datetimeFigureOut">
              <a:rPr lang="en-US" smtClean="0"/>
              <a:t>03/10/17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1F62F8-7A87-7649-93A9-340513FAA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1163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B2736-D042-784F-BAFB-D4726779FC17}" type="datetimeFigureOut">
              <a:rPr lang="en-US" smtClean="0"/>
              <a:t>03/10/17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1524FF-B902-8A4F-9ACB-AF2C96526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277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03/10/17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182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03/10/17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986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03/10/17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879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03/10/17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529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03/10/17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1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03/10/17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486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03/10/17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426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03/10/17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402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03/10/17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382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03/10/17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622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03/10/17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232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36022-4CC6-8C46-A7BD-574656B43A8E}" type="datetimeFigureOut">
              <a:rPr lang="en-US" smtClean="0"/>
              <a:t>03/10/17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0F401-F686-0642-B73B-1C6B2A2A9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073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Sorting atomic items</a:t>
            </a:r>
            <a:br>
              <a:rPr lang="en-US" dirty="0" smtClean="0">
                <a:latin typeface="Comic Sans MS"/>
                <a:cs typeface="Comic Sans MS"/>
              </a:rPr>
            </a:b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1378" y="30099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Chapter 5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7750" y="4508500"/>
            <a:ext cx="727075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mic Sans MS"/>
                <a:cs typeface="Comic Sans MS"/>
              </a:rPr>
              <a:t>Lower bounds</a:t>
            </a:r>
            <a:endParaRPr lang="en-US" sz="32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040274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807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Comic Sans MS"/>
                <a:cs typeface="Comic Sans MS"/>
              </a:rPr>
              <a:t>Lower bound </a:t>
            </a:r>
            <a:r>
              <a:rPr lang="en-US" sz="3600" dirty="0" smtClean="0">
                <a:latin typeface="Comic Sans MS"/>
                <a:cs typeface="Comic Sans MS"/>
              </a:rPr>
              <a:t>sorting in 2 level model</a:t>
            </a:r>
            <a:endParaRPr lang="en-US" sz="3600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864" y="1145527"/>
            <a:ext cx="8686800" cy="57124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>
                <a:latin typeface="Comic Sans MS"/>
                <a:cs typeface="Comic Sans MS"/>
              </a:rPr>
              <a:t>t height of the tree</a:t>
            </a:r>
          </a:p>
          <a:p>
            <a:pPr marL="0" indent="0">
              <a:buNone/>
            </a:pPr>
            <a:r>
              <a:rPr lang="en-US" sz="2400" dirty="0" smtClean="0">
                <a:latin typeface="Comic Sans MS"/>
                <a:cs typeface="Comic Sans MS"/>
              </a:rPr>
              <a:t>t ≥ n/B required to</a:t>
            </a:r>
          </a:p>
          <a:p>
            <a:pPr marL="0" indent="0">
              <a:buNone/>
            </a:pPr>
            <a:r>
              <a:rPr lang="en-US" sz="2400" dirty="0" smtClean="0">
                <a:latin typeface="Comic Sans MS"/>
                <a:cs typeface="Comic Sans MS"/>
              </a:rPr>
              <a:t>access S. </a:t>
            </a:r>
          </a:p>
          <a:p>
            <a:pPr marL="0" indent="0">
              <a:buNone/>
            </a:pPr>
            <a:r>
              <a:rPr lang="en-US" sz="2400" dirty="0" smtClean="0">
                <a:latin typeface="Comic Sans MS"/>
                <a:cs typeface="Comic Sans MS"/>
              </a:rPr>
              <a:t>                                                              </a:t>
            </a:r>
            <a:r>
              <a:rPr lang="en-US" sz="2400" dirty="0">
                <a:latin typeface="Comic Sans MS"/>
                <a:cs typeface="Comic Sans MS"/>
              </a:rPr>
              <a:t>n/B </a:t>
            </a:r>
            <a:r>
              <a:rPr lang="en-US" sz="2400" dirty="0" smtClean="0">
                <a:latin typeface="Comic Sans MS"/>
                <a:cs typeface="Comic Sans MS"/>
              </a:rPr>
              <a:t>levels; fan-out</a:t>
            </a:r>
          </a:p>
          <a:p>
            <a:pPr marL="0" indent="0">
              <a:buNone/>
            </a:pPr>
            <a:r>
              <a:rPr lang="en-US" sz="2400" dirty="0">
                <a:latin typeface="Comic Sans MS"/>
                <a:cs typeface="Comic Sans MS"/>
              </a:rPr>
              <a:t>	</a:t>
            </a:r>
            <a:r>
              <a:rPr lang="en-US" sz="2400" dirty="0" smtClean="0">
                <a:latin typeface="Comic Sans MS"/>
                <a:cs typeface="Comic Sans MS"/>
              </a:rPr>
              <a:t>												    M  B!</a:t>
            </a:r>
            <a:endParaRPr lang="en-US" sz="2400" baseline="30000" dirty="0" smtClean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2400" dirty="0">
                <a:latin typeface="Comic Sans MS"/>
                <a:cs typeface="Comic Sans MS"/>
              </a:rPr>
              <a:t> </a:t>
            </a:r>
            <a:r>
              <a:rPr lang="en-US" sz="2400" dirty="0" smtClean="0">
                <a:latin typeface="Comic Sans MS"/>
                <a:cs typeface="Comic Sans MS"/>
              </a:rPr>
              <a:t>                                                                           B</a:t>
            </a:r>
          </a:p>
          <a:p>
            <a:pPr marL="0" indent="0">
              <a:buNone/>
            </a:pPr>
            <a:endParaRPr lang="en-US" sz="2400" dirty="0" smtClean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2400" dirty="0">
                <a:latin typeface="Comic Sans MS"/>
                <a:cs typeface="Comic Sans MS"/>
              </a:rPr>
              <a:t> </a:t>
            </a:r>
            <a:r>
              <a:rPr lang="en-US" sz="2400" dirty="0" smtClean="0">
                <a:latin typeface="Comic Sans MS"/>
                <a:cs typeface="Comic Sans MS"/>
              </a:rPr>
              <a:t>                                                         </a:t>
            </a:r>
          </a:p>
          <a:p>
            <a:pPr marL="0" indent="0">
              <a:buNone/>
            </a:pPr>
            <a:r>
              <a:rPr lang="en-US" sz="2400" dirty="0" smtClean="0">
                <a:latin typeface="Comic Sans MS"/>
                <a:cs typeface="Comic Sans MS"/>
              </a:rPr>
              <a:t>												t</a:t>
            </a:r>
            <a:r>
              <a:rPr lang="en-US" sz="2400" dirty="0">
                <a:latin typeface="Comic Sans MS"/>
                <a:cs typeface="Comic Sans MS"/>
              </a:rPr>
              <a:t>-n/B levels: fan-</a:t>
            </a:r>
            <a:r>
              <a:rPr lang="en-US" sz="2400" dirty="0" smtClean="0">
                <a:latin typeface="Comic Sans MS"/>
                <a:cs typeface="Comic Sans MS"/>
              </a:rPr>
              <a:t>out</a:t>
            </a:r>
          </a:p>
          <a:p>
            <a:pPr marL="0" indent="0">
              <a:buNone/>
            </a:pPr>
            <a:endParaRPr lang="en-US" sz="2400" dirty="0" smtClean="0"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2400" dirty="0"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2400" dirty="0" smtClean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2400" dirty="0" smtClean="0">
                <a:latin typeface="Comic Sans MS"/>
                <a:cs typeface="Comic Sans MS"/>
              </a:rPr>
              <a:t>The number of leaves  is    M  </a:t>
            </a:r>
            <a:r>
              <a:rPr lang="en-US" sz="2400" baseline="30000" dirty="0" smtClean="0">
                <a:latin typeface="Comic Sans MS"/>
                <a:cs typeface="Comic Sans MS"/>
              </a:rPr>
              <a:t>t </a:t>
            </a:r>
            <a:r>
              <a:rPr lang="en-US" sz="2400" dirty="0" smtClean="0">
                <a:latin typeface="Comic Sans MS"/>
                <a:cs typeface="Comic Sans MS"/>
              </a:rPr>
              <a:t>(B!)</a:t>
            </a:r>
            <a:r>
              <a:rPr lang="en-US" sz="2400" baseline="30000" dirty="0" smtClean="0">
                <a:latin typeface="Comic Sans MS"/>
                <a:cs typeface="Comic Sans MS"/>
              </a:rPr>
              <a:t>n/B</a:t>
            </a:r>
            <a:r>
              <a:rPr lang="en-US" sz="2400" dirty="0" smtClean="0">
                <a:latin typeface="Comic Sans MS"/>
                <a:cs typeface="Comic Sans MS"/>
              </a:rPr>
              <a:t> </a:t>
            </a:r>
            <a:endParaRPr lang="en-US" sz="2400" baseline="30000" dirty="0" smtClean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2400" dirty="0">
                <a:latin typeface="Comic Sans MS"/>
                <a:cs typeface="Comic Sans MS"/>
              </a:rPr>
              <a:t> </a:t>
            </a:r>
            <a:r>
              <a:rPr lang="en-US" sz="2400" dirty="0" smtClean="0">
                <a:latin typeface="Comic Sans MS"/>
                <a:cs typeface="Comic Sans MS"/>
              </a:rPr>
              <a:t>                                          B    </a:t>
            </a:r>
          </a:p>
        </p:txBody>
      </p:sp>
      <p:sp>
        <p:nvSpPr>
          <p:cNvPr id="4" name="Oval 3"/>
          <p:cNvSpPr/>
          <p:nvPr/>
        </p:nvSpPr>
        <p:spPr>
          <a:xfrm>
            <a:off x="3810213" y="1597981"/>
            <a:ext cx="409701" cy="40973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994579" y="2007719"/>
            <a:ext cx="430185" cy="4302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4024068" y="3204953"/>
            <a:ext cx="409701" cy="40973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4269888" y="2385477"/>
            <a:ext cx="409701" cy="40973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11" idx="4"/>
            <a:endCxn id="10" idx="0"/>
          </p:cNvCxnSpPr>
          <p:nvPr/>
        </p:nvCxnSpPr>
        <p:spPr>
          <a:xfrm flipH="1">
            <a:off x="4228919" y="2795215"/>
            <a:ext cx="245820" cy="4097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10" idx="4"/>
          </p:cNvCxnSpPr>
          <p:nvPr/>
        </p:nvCxnSpPr>
        <p:spPr>
          <a:xfrm rot="16200000" flipH="1">
            <a:off x="3618786" y="4224824"/>
            <a:ext cx="1670937" cy="450670"/>
          </a:xfrm>
          <a:prstGeom prst="bentConnector3">
            <a:avLst>
              <a:gd name="adj1" fmla="val 63487"/>
            </a:avLst>
          </a:prstGeom>
          <a:ln>
            <a:solidFill>
              <a:schemeClr val="accent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4474739" y="5356081"/>
            <a:ext cx="409701" cy="40973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655521" y="1265807"/>
            <a:ext cx="3339058" cy="45000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024068" y="1265807"/>
            <a:ext cx="4006059" cy="45000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55521" y="5765819"/>
            <a:ext cx="737460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ight Brace 4"/>
          <p:cNvSpPr/>
          <p:nvPr/>
        </p:nvSpPr>
        <p:spPr>
          <a:xfrm>
            <a:off x="5091596" y="1597981"/>
            <a:ext cx="129347" cy="2435099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iley Face 6"/>
          <p:cNvSpPr/>
          <p:nvPr/>
        </p:nvSpPr>
        <p:spPr>
          <a:xfrm>
            <a:off x="8918664" y="3527475"/>
            <a:ext cx="45719" cy="87216"/>
          </a:xfrm>
          <a:prstGeom prst="smileyFac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70706153" y="419769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ight Brace 8"/>
          <p:cNvSpPr/>
          <p:nvPr/>
        </p:nvSpPr>
        <p:spPr>
          <a:xfrm>
            <a:off x="5091596" y="4197696"/>
            <a:ext cx="129347" cy="1469781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uble Bracket 17"/>
          <p:cNvSpPr/>
          <p:nvPr/>
        </p:nvSpPr>
        <p:spPr>
          <a:xfrm>
            <a:off x="6490902" y="2587997"/>
            <a:ext cx="440922" cy="763105"/>
          </a:xfrm>
          <a:prstGeom prst="bracketPair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Double Bracket 19"/>
          <p:cNvSpPr/>
          <p:nvPr/>
        </p:nvSpPr>
        <p:spPr>
          <a:xfrm>
            <a:off x="6645034" y="4838817"/>
            <a:ext cx="480848" cy="828660"/>
          </a:xfrm>
          <a:prstGeom prst="bracketPair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Double Bracket 21"/>
          <p:cNvSpPr/>
          <p:nvPr/>
        </p:nvSpPr>
        <p:spPr>
          <a:xfrm>
            <a:off x="4091830" y="6019711"/>
            <a:ext cx="421588" cy="666099"/>
          </a:xfrm>
          <a:prstGeom prst="bracketPair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645034" y="4802083"/>
            <a:ext cx="9328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M</a:t>
            </a:r>
          </a:p>
          <a:p>
            <a:r>
              <a:rPr lang="en-US" sz="2400" dirty="0" smtClean="0">
                <a:latin typeface="Comic Sans MS"/>
                <a:cs typeface="Comic Sans MS"/>
              </a:rPr>
              <a:t>B</a:t>
            </a:r>
            <a:endParaRPr lang="en-US" sz="2400" dirty="0">
              <a:latin typeface="Comic Sans MS"/>
              <a:cs typeface="Comic Sans M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383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8762"/>
            <a:ext cx="8229600" cy="68824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Sorting: lower bound</a:t>
            </a: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</a:br>
            <a:endParaRPr lang="en-US" dirty="0">
              <a:latin typeface="Comic Sans MS"/>
              <a:cs typeface="Comic Sans MS"/>
            </a:endParaRPr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idx="1"/>
          </p:nvPr>
        </p:nvPicPr>
        <p:blipFill>
          <a:blip r:embed="rId2"/>
          <a:srcRect l="6238" r="6238"/>
          <a:stretch>
            <a:fillRect/>
          </a:stretch>
        </p:blipFill>
        <p:spPr>
          <a:xfrm>
            <a:off x="457200" y="1268256"/>
            <a:ext cx="8229600" cy="4525963"/>
          </a:xfrm>
        </p:spPr>
      </p:pic>
      <p:sp>
        <p:nvSpPr>
          <p:cNvPr id="14" name="TextBox 13"/>
          <p:cNvSpPr txBox="1"/>
          <p:nvPr/>
        </p:nvSpPr>
        <p:spPr>
          <a:xfrm>
            <a:off x="0" y="5864553"/>
            <a:ext cx="868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Comic Sans MS"/>
                <a:cs typeface="Comic Sans MS"/>
              </a:rPr>
              <a:t>   </a:t>
            </a:r>
            <a:r>
              <a:rPr lang="en-US" sz="2800" i="1" dirty="0" smtClean="0">
                <a:solidFill>
                  <a:srgbClr val="FF0000"/>
                </a:solidFill>
                <a:latin typeface="Comic Sans MS"/>
                <a:cs typeface="Comic Sans MS"/>
              </a:rPr>
              <a:t>t  = </a:t>
            </a:r>
            <a:r>
              <a:rPr lang="en-US" sz="2800" dirty="0" err="1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Ω</a:t>
            </a:r>
            <a:r>
              <a:rPr lang="en-US" sz="2800" dirty="0" smtClean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Comic Sans MS"/>
                <a:cs typeface="Comic Sans MS"/>
              </a:rPr>
              <a:t>(N/B)</a:t>
            </a:r>
            <a:r>
              <a:rPr lang="en-US" sz="2800" dirty="0" err="1">
                <a:solidFill>
                  <a:srgbClr val="FF0000"/>
                </a:solidFill>
                <a:latin typeface="Comic Sans MS"/>
                <a:cs typeface="Comic Sans MS"/>
              </a:rPr>
              <a:t>log</a:t>
            </a:r>
            <a:r>
              <a:rPr lang="en-US" sz="2800" baseline="-25000" dirty="0" err="1">
                <a:solidFill>
                  <a:srgbClr val="FF0000"/>
                </a:solidFill>
                <a:latin typeface="Comic Sans MS"/>
                <a:cs typeface="Comic Sans MS"/>
              </a:rPr>
              <a:t>M</a:t>
            </a:r>
            <a:r>
              <a:rPr lang="en-US" sz="2800" baseline="-25000" dirty="0">
                <a:solidFill>
                  <a:srgbClr val="FF0000"/>
                </a:solidFill>
                <a:latin typeface="Comic Sans MS"/>
                <a:cs typeface="Comic Sans MS"/>
              </a:rPr>
              <a:t>/B</a:t>
            </a:r>
            <a:r>
              <a:rPr lang="en-US" sz="2800" dirty="0">
                <a:solidFill>
                  <a:srgbClr val="FF0000"/>
                </a:solidFill>
                <a:latin typeface="Comic Sans MS"/>
                <a:cs typeface="Comic Sans MS"/>
              </a:rPr>
              <a:t>(</a:t>
            </a:r>
            <a:r>
              <a:rPr lang="en-US" sz="2800" baseline="-2500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Comic Sans MS"/>
                <a:cs typeface="Comic Sans MS"/>
              </a:rPr>
              <a:t>N/B</a:t>
            </a:r>
            <a:r>
              <a:rPr lang="en-US" sz="2800" dirty="0" smtClean="0">
                <a:solidFill>
                  <a:srgbClr val="FF0000"/>
                </a:solidFill>
                <a:latin typeface="Comic Sans MS"/>
                <a:cs typeface="Comic Sans MS"/>
              </a:rPr>
              <a:t>)</a:t>
            </a:r>
            <a:r>
              <a:rPr lang="en-US" sz="2800" dirty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= </a:t>
            </a:r>
            <a:r>
              <a:rPr lang="en-US" sz="2800" dirty="0" err="1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Ω</a:t>
            </a:r>
            <a:r>
              <a:rPr lang="en-US" sz="2800" dirty="0" smtClean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Comic Sans MS"/>
                <a:cs typeface="Comic Sans MS"/>
              </a:rPr>
              <a:t>(N/B)</a:t>
            </a:r>
            <a:r>
              <a:rPr lang="en-US" sz="2800" dirty="0" err="1">
                <a:solidFill>
                  <a:srgbClr val="FF0000"/>
                </a:solidFill>
                <a:latin typeface="Comic Sans MS"/>
                <a:cs typeface="Comic Sans MS"/>
              </a:rPr>
              <a:t>log</a:t>
            </a:r>
            <a:r>
              <a:rPr lang="en-US" sz="2800" baseline="-25000" dirty="0" err="1">
                <a:solidFill>
                  <a:srgbClr val="FF0000"/>
                </a:solidFill>
                <a:latin typeface="Comic Sans MS"/>
                <a:cs typeface="Comic Sans MS"/>
              </a:rPr>
              <a:t>M</a:t>
            </a:r>
            <a:r>
              <a:rPr lang="en-US" sz="2800" baseline="-25000" dirty="0">
                <a:solidFill>
                  <a:srgbClr val="FF0000"/>
                </a:solidFill>
                <a:latin typeface="Comic Sans MS"/>
                <a:cs typeface="Comic Sans MS"/>
              </a:rPr>
              <a:t>/B</a:t>
            </a:r>
            <a:r>
              <a:rPr lang="en-US" sz="2800" dirty="0">
                <a:solidFill>
                  <a:srgbClr val="FF0000"/>
                </a:solidFill>
                <a:latin typeface="Comic Sans MS"/>
                <a:cs typeface="Comic Sans MS"/>
              </a:rPr>
              <a:t>(</a:t>
            </a:r>
            <a:r>
              <a:rPr lang="en-US" sz="2800" baseline="-2500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Comic Sans MS"/>
                <a:cs typeface="Comic Sans MS"/>
              </a:rPr>
              <a:t>N</a:t>
            </a:r>
            <a:r>
              <a:rPr lang="en-US" sz="2800" dirty="0" smtClean="0">
                <a:solidFill>
                  <a:srgbClr val="FF0000"/>
                </a:solidFill>
                <a:latin typeface="Comic Sans MS"/>
                <a:cs typeface="Comic Sans MS"/>
              </a:rPr>
              <a:t>/M)</a:t>
            </a:r>
            <a:endParaRPr lang="en-US" sz="2800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endParaRPr lang="en-US" sz="28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40680570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8762"/>
            <a:ext cx="8229600" cy="688248"/>
          </a:xfrm>
        </p:spPr>
        <p:txBody>
          <a:bodyPr>
            <a:noAutofit/>
          </a:bodyPr>
          <a:lstStyle/>
          <a:p>
            <a:r>
              <a:rPr lang="en-US" sz="3200" dirty="0">
                <a:latin typeface="Comic Sans MS"/>
                <a:cs typeface="Comic Sans MS"/>
              </a:rPr>
              <a:t>L</a:t>
            </a:r>
            <a:r>
              <a:rPr lang="en-US" sz="3200" dirty="0" smtClean="0">
                <a:latin typeface="Comic Sans MS"/>
                <a:cs typeface="Comic Sans MS"/>
              </a:rPr>
              <a:t>ower bound for the </a:t>
            </a:r>
            <a:r>
              <a:rPr lang="en-US" sz="3200" dirty="0" smtClean="0">
                <a:solidFill>
                  <a:srgbClr val="FF0000"/>
                </a:solidFill>
                <a:latin typeface="Comic Sans MS"/>
                <a:cs typeface="Comic Sans MS"/>
              </a:rPr>
              <a:t>D disks model</a:t>
            </a:r>
            <a:endParaRPr lang="en-US" sz="3200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024" y="130701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Comic Sans MS"/>
                <a:cs typeface="Comic Sans MS"/>
              </a:rPr>
              <a:t>Parallel D disks model : </a:t>
            </a:r>
            <a:r>
              <a:rPr lang="en-US" sz="2800" dirty="0" smtClean="0">
                <a:solidFill>
                  <a:srgbClr val="FF0000"/>
                </a:solidFill>
                <a:latin typeface="Comic Sans MS"/>
                <a:cs typeface="Comic Sans MS"/>
              </a:rPr>
              <a:t>computer + D disks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Comic Sans MS"/>
                <a:cs typeface="Comic Sans MS"/>
              </a:rPr>
              <a:t>Input/output are from disks</a:t>
            </a:r>
          </a:p>
          <a:p>
            <a:pPr marL="0" indent="0">
              <a:buNone/>
            </a:pPr>
            <a:endParaRPr lang="en-US" sz="2800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2800" dirty="0" smtClean="0">
              <a:latin typeface="Comic Sans MS"/>
              <a:cs typeface="Comic Sans MS"/>
            </a:endParaRPr>
          </a:p>
          <a:p>
            <a:endParaRPr lang="en-US" sz="2800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2800" dirty="0" smtClean="0">
              <a:latin typeface="Comic Sans MS"/>
              <a:cs typeface="Comic Sans M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4322" y="3050133"/>
            <a:ext cx="4199429" cy="3116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5508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8762"/>
            <a:ext cx="8229600" cy="688248"/>
          </a:xfrm>
        </p:spPr>
        <p:txBody>
          <a:bodyPr>
            <a:noAutofit/>
          </a:bodyPr>
          <a:lstStyle/>
          <a:p>
            <a:r>
              <a:rPr lang="en-US" sz="3200" dirty="0">
                <a:latin typeface="Comic Sans MS"/>
                <a:cs typeface="Comic Sans MS"/>
              </a:rPr>
              <a:t>L</a:t>
            </a:r>
            <a:r>
              <a:rPr lang="en-US" sz="3200" dirty="0" smtClean="0">
                <a:latin typeface="Comic Sans MS"/>
                <a:cs typeface="Comic Sans MS"/>
              </a:rPr>
              <a:t>ower bound for the </a:t>
            </a:r>
            <a:r>
              <a:rPr lang="en-US" sz="3200" dirty="0" smtClean="0">
                <a:solidFill>
                  <a:srgbClr val="FF0000"/>
                </a:solidFill>
                <a:latin typeface="Comic Sans MS"/>
                <a:cs typeface="Comic Sans MS"/>
              </a:rPr>
              <a:t>D disks model</a:t>
            </a:r>
            <a:endParaRPr lang="en-US" sz="3200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024" y="1307010"/>
            <a:ext cx="8229600" cy="53119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  <a:latin typeface="Comic Sans MS"/>
                <a:cs typeface="Comic Sans MS"/>
              </a:rPr>
              <a:t>I/O operation</a:t>
            </a:r>
            <a:r>
              <a:rPr lang="en-US" sz="2400" dirty="0">
                <a:latin typeface="Comic Sans MS"/>
                <a:cs typeface="Comic Sans MS"/>
              </a:rPr>
              <a:t>: 1 block of B data is fetched to the core memory of size M from each one disk. DB data are fetched in parallel</a:t>
            </a:r>
            <a:r>
              <a:rPr lang="en-US" sz="2400" dirty="0" smtClean="0">
                <a:latin typeface="Comic Sans MS"/>
                <a:cs typeface="Comic Sans MS"/>
              </a:rPr>
              <a:t>.</a:t>
            </a:r>
          </a:p>
          <a:p>
            <a:pPr marL="0" indent="0">
              <a:buNone/>
            </a:pPr>
            <a:endParaRPr lang="en-US" sz="2400" dirty="0">
              <a:latin typeface="Comic Sans MS"/>
              <a:cs typeface="Comic Sans MS"/>
            </a:endParaRPr>
          </a:p>
          <a:p>
            <a:r>
              <a:rPr lang="en-US" sz="2400" dirty="0">
                <a:latin typeface="Comic Sans MS"/>
                <a:cs typeface="Comic Sans MS"/>
              </a:rPr>
              <a:t>Evaluate the number of parallel I/O’s</a:t>
            </a:r>
          </a:p>
          <a:p>
            <a:pPr marL="0" indent="0">
              <a:buNone/>
            </a:pPr>
            <a:endParaRPr lang="en-US" sz="2000" dirty="0"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2400" dirty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2400" dirty="0" smtClean="0">
                <a:latin typeface="Comic Sans MS"/>
                <a:cs typeface="Comic Sans MS"/>
              </a:rPr>
              <a:t>The previous bound can be easily extended to D disks.</a:t>
            </a:r>
          </a:p>
          <a:p>
            <a:pPr marL="0" indent="0">
              <a:buNone/>
            </a:pPr>
            <a:r>
              <a:rPr lang="en-US" sz="2400" dirty="0" smtClean="0">
                <a:latin typeface="Comic Sans MS"/>
                <a:cs typeface="Comic Sans MS"/>
              </a:rPr>
              <a:t>A comparison-based Sorting algorithm must execute:</a:t>
            </a:r>
          </a:p>
          <a:p>
            <a:pPr marL="0" indent="0">
              <a:buNone/>
            </a:pPr>
            <a:r>
              <a:rPr lang="en-US" sz="2400" dirty="0" smtClean="0">
                <a:latin typeface="Comic Sans MS"/>
                <a:cs typeface="Comic Sans MS"/>
              </a:rPr>
              <a:t>	</a:t>
            </a:r>
          </a:p>
          <a:p>
            <a:pPr marL="0" indent="0">
              <a:buNone/>
            </a:pPr>
            <a:r>
              <a:rPr lang="en-US" sz="2400" dirty="0">
                <a:latin typeface="Comic Sans MS"/>
                <a:ea typeface="Lucida Grande"/>
                <a:cs typeface="Comic Sans MS"/>
              </a:rPr>
              <a:t> </a:t>
            </a:r>
            <a:r>
              <a:rPr lang="en-US" sz="2400" dirty="0" smtClean="0">
                <a:latin typeface="Comic Sans MS"/>
                <a:ea typeface="Lucida Grande"/>
                <a:cs typeface="Comic Sans MS"/>
              </a:rPr>
              <a:t>              </a:t>
            </a:r>
            <a:r>
              <a:rPr lang="en-US" sz="2400" dirty="0" err="1" smtClean="0">
                <a:latin typeface="Lucida Grande"/>
                <a:ea typeface="Lucida Grande"/>
                <a:cs typeface="Lucida Grande"/>
              </a:rPr>
              <a:t>Ω</a:t>
            </a:r>
            <a:r>
              <a:rPr lang="en-US" sz="2400" dirty="0" smtClean="0">
                <a:latin typeface="Comic Sans MS"/>
                <a:cs typeface="Comic Sans MS"/>
              </a:rPr>
              <a:t>((n/DB) </a:t>
            </a:r>
            <a:r>
              <a:rPr lang="en-US" sz="2400" dirty="0" err="1" smtClean="0">
                <a:latin typeface="Comic Sans MS"/>
                <a:cs typeface="Comic Sans MS"/>
              </a:rPr>
              <a:t>log</a:t>
            </a:r>
            <a:r>
              <a:rPr lang="en-US" sz="2400" baseline="-25000" dirty="0" err="1" smtClean="0">
                <a:latin typeface="Comic Sans MS"/>
                <a:cs typeface="Comic Sans MS"/>
              </a:rPr>
              <a:t>M</a:t>
            </a:r>
            <a:r>
              <a:rPr lang="en-US" sz="2400" baseline="-25000" dirty="0" smtClean="0">
                <a:latin typeface="Comic Sans MS"/>
                <a:cs typeface="Comic Sans MS"/>
              </a:rPr>
              <a:t>/B </a:t>
            </a:r>
            <a:r>
              <a:rPr lang="en-US" sz="2400" dirty="0" smtClean="0">
                <a:latin typeface="Comic Sans MS"/>
                <a:cs typeface="Comic Sans MS"/>
              </a:rPr>
              <a:t>(n/DB))  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I/O operations</a:t>
            </a:r>
          </a:p>
          <a:p>
            <a:pPr marL="0" indent="0">
              <a:buNone/>
            </a:pPr>
            <a:endParaRPr lang="en-US" sz="2400" dirty="0" smtClean="0"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2400" dirty="0" smtClean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5561601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8762"/>
            <a:ext cx="8229600" cy="688248"/>
          </a:xfrm>
        </p:spPr>
        <p:txBody>
          <a:bodyPr>
            <a:noAutofit/>
          </a:bodyPr>
          <a:lstStyle/>
          <a:p>
            <a:r>
              <a:rPr lang="en-US" sz="3200" dirty="0">
                <a:latin typeface="Comic Sans MS"/>
                <a:cs typeface="Comic Sans MS"/>
              </a:rPr>
              <a:t>L</a:t>
            </a:r>
            <a:r>
              <a:rPr lang="en-US" sz="3200" dirty="0" smtClean="0">
                <a:latin typeface="Comic Sans MS"/>
                <a:cs typeface="Comic Sans MS"/>
              </a:rPr>
              <a:t>ower bound for the </a:t>
            </a:r>
            <a:r>
              <a:rPr lang="en-US" sz="3200" dirty="0" smtClean="0">
                <a:solidFill>
                  <a:srgbClr val="FF0000"/>
                </a:solidFill>
                <a:latin typeface="Comic Sans MS"/>
                <a:cs typeface="Comic Sans MS"/>
              </a:rPr>
              <a:t>D disks model</a:t>
            </a:r>
            <a:endParaRPr lang="en-US" sz="3200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024" y="1307010"/>
            <a:ext cx="8229600" cy="531193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Observation</a:t>
            </a:r>
            <a:r>
              <a:rPr lang="en-US" sz="2400" dirty="0">
                <a:latin typeface="Comic Sans MS"/>
                <a:cs typeface="Comic Sans MS"/>
              </a:rPr>
              <a:t>: D does not appear in the base of log. If this would be the case, it will increase the bound, so penalizing the sorting algorithm which uses D disks!</a:t>
            </a:r>
          </a:p>
          <a:p>
            <a:pPr marL="0" indent="0">
              <a:buNone/>
            </a:pPr>
            <a:r>
              <a:rPr lang="en-US" sz="2400" dirty="0" err="1">
                <a:solidFill>
                  <a:srgbClr val="FF0000"/>
                </a:solidFill>
                <a:latin typeface="Comic Sans MS"/>
                <a:cs typeface="Comic Sans MS"/>
              </a:rPr>
              <a:t>MergeSort</a:t>
            </a:r>
            <a:r>
              <a:rPr lang="en-US" sz="2400" dirty="0">
                <a:latin typeface="Comic Sans MS"/>
                <a:cs typeface="Comic Sans MS"/>
              </a:rPr>
              <a:t> is optimal for 1 disks but it is not for D disks. </a:t>
            </a:r>
          </a:p>
          <a:p>
            <a:pPr marL="0" indent="0">
              <a:buNone/>
            </a:pPr>
            <a:endParaRPr lang="en-US" sz="2400" dirty="0" smtClean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2400" dirty="0" smtClean="0">
                <a:latin typeface="Comic Sans MS"/>
                <a:cs typeface="Comic Sans MS"/>
              </a:rPr>
              <a:t>The </a:t>
            </a:r>
            <a:r>
              <a:rPr lang="en-US" sz="2400" dirty="0">
                <a:solidFill>
                  <a:srgbClr val="FF0000"/>
                </a:solidFill>
                <a:latin typeface="Comic Sans MS"/>
                <a:cs typeface="Comic Sans MS"/>
              </a:rPr>
              <a:t>merging</a:t>
            </a:r>
            <a:r>
              <a:rPr lang="en-US" sz="2400" dirty="0">
                <a:latin typeface="Comic Sans MS"/>
                <a:cs typeface="Comic Sans MS"/>
              </a:rPr>
              <a:t> should be O(n/DB) I/O’s, that is at each step D pages are fetched one per disk, with an I/O. </a:t>
            </a:r>
          </a:p>
          <a:p>
            <a:pPr marL="0" indent="0">
              <a:buNone/>
            </a:pPr>
            <a:r>
              <a:rPr lang="en-US" sz="2400" dirty="0">
                <a:latin typeface="Comic Sans MS"/>
                <a:cs typeface="Comic Sans MS"/>
              </a:rPr>
              <a:t>Merging is not parallel: after a comparison more than B items have to be possibly fetched from the same disk.</a:t>
            </a:r>
          </a:p>
          <a:p>
            <a:pPr marL="0" indent="0">
              <a:buNone/>
            </a:pPr>
            <a:endParaRPr lang="en-US" sz="2400" dirty="0" smtClean="0"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2400" dirty="0" smtClean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857301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8762"/>
            <a:ext cx="8229600" cy="688248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Comic Sans MS"/>
                <a:cs typeface="Comic Sans MS"/>
              </a:rPr>
              <a:t>Sorting in the </a:t>
            </a:r>
            <a:r>
              <a:rPr lang="en-US" sz="3200" dirty="0" smtClean="0">
                <a:solidFill>
                  <a:srgbClr val="FF0000"/>
                </a:solidFill>
                <a:latin typeface="Comic Sans MS"/>
                <a:cs typeface="Comic Sans MS"/>
              </a:rPr>
              <a:t>D disks model</a:t>
            </a:r>
            <a:endParaRPr lang="en-US" sz="3200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024" y="1307010"/>
            <a:ext cx="8229600" cy="5311931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Disk Striping technique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: data layout on disks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Look to the D disks as a single disk 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B’=DB.</a:t>
            </a:r>
          </a:p>
          <a:p>
            <a:r>
              <a:rPr lang="en-US" sz="2400" dirty="0" smtClean="0">
                <a:latin typeface="Comic Sans MS"/>
                <a:cs typeface="Comic Sans MS"/>
              </a:rPr>
              <a:t>The </a:t>
            </a:r>
            <a:r>
              <a:rPr lang="en-US" sz="2400" dirty="0" err="1" smtClean="0">
                <a:latin typeface="Comic Sans MS"/>
                <a:cs typeface="Comic Sans MS"/>
              </a:rPr>
              <a:t>bandwith</a:t>
            </a:r>
            <a:r>
              <a:rPr lang="en-US" sz="2400" dirty="0" smtClean="0">
                <a:latin typeface="Comic Sans MS"/>
                <a:cs typeface="Comic Sans MS"/>
              </a:rPr>
              <a:t> of I/O’s increases but design efficient </a:t>
            </a:r>
            <a:r>
              <a:rPr lang="en-US" sz="2400" dirty="0" err="1" smtClean="0">
                <a:latin typeface="Comic Sans MS"/>
                <a:cs typeface="Comic Sans MS"/>
              </a:rPr>
              <a:t>alg</a:t>
            </a:r>
            <a:r>
              <a:rPr lang="en-US" sz="2400" dirty="0" smtClean="0">
                <a:latin typeface="Comic Sans MS"/>
                <a:cs typeface="Comic Sans MS"/>
              </a:rPr>
              <a:t> . is more difficult.</a:t>
            </a:r>
          </a:p>
          <a:p>
            <a:pPr marL="0" indent="0">
              <a:buNone/>
            </a:pPr>
            <a:r>
              <a:rPr lang="en-US" sz="2400" dirty="0">
                <a:latin typeface="Comic Sans MS"/>
                <a:ea typeface="Lucida Grande"/>
                <a:cs typeface="Comic Sans MS"/>
              </a:rPr>
              <a:t> </a:t>
            </a:r>
            <a:r>
              <a:rPr lang="en-US" sz="2400" dirty="0" smtClean="0">
                <a:latin typeface="Comic Sans MS"/>
                <a:ea typeface="Lucida Grande"/>
                <a:cs typeface="Comic Sans MS"/>
              </a:rPr>
              <a:t>         </a:t>
            </a:r>
            <a:r>
              <a:rPr lang="en-US" sz="2400" dirty="0" smtClean="0">
                <a:latin typeface="Lucida Grande"/>
                <a:ea typeface="Lucida Grande"/>
                <a:cs typeface="Lucida Grande"/>
              </a:rPr>
              <a:t>O</a:t>
            </a:r>
            <a:r>
              <a:rPr lang="en-US" sz="2400" dirty="0" smtClean="0">
                <a:latin typeface="Comic Sans MS"/>
                <a:cs typeface="Comic Sans MS"/>
              </a:rPr>
              <a:t>(</a:t>
            </a:r>
            <a:r>
              <a:rPr lang="en-US" sz="2400" dirty="0">
                <a:latin typeface="Comic Sans MS"/>
                <a:cs typeface="Comic Sans MS"/>
              </a:rPr>
              <a:t>(n</a:t>
            </a:r>
            <a:r>
              <a:rPr lang="en-US" sz="2400" dirty="0" smtClean="0">
                <a:latin typeface="Comic Sans MS"/>
                <a:cs typeface="Comic Sans MS"/>
              </a:rPr>
              <a:t>/B’) </a:t>
            </a:r>
            <a:r>
              <a:rPr lang="en-US" sz="2400" dirty="0" err="1">
                <a:latin typeface="Comic Sans MS"/>
                <a:cs typeface="Comic Sans MS"/>
              </a:rPr>
              <a:t>log</a:t>
            </a:r>
            <a:r>
              <a:rPr lang="en-US" sz="2400" baseline="-25000" dirty="0" err="1">
                <a:latin typeface="Comic Sans MS"/>
                <a:cs typeface="Comic Sans MS"/>
              </a:rPr>
              <a:t>M</a:t>
            </a:r>
            <a:r>
              <a:rPr lang="en-US" sz="2400" baseline="-25000" dirty="0">
                <a:latin typeface="Comic Sans MS"/>
                <a:cs typeface="Comic Sans MS"/>
              </a:rPr>
              <a:t>/</a:t>
            </a:r>
            <a:r>
              <a:rPr lang="en-US" sz="2400" baseline="-25000" dirty="0" smtClean="0">
                <a:latin typeface="Comic Sans MS"/>
                <a:cs typeface="Comic Sans MS"/>
              </a:rPr>
              <a:t>B’ </a:t>
            </a:r>
            <a:r>
              <a:rPr lang="en-US" sz="2400" dirty="0">
                <a:latin typeface="Comic Sans MS"/>
                <a:cs typeface="Comic Sans MS"/>
              </a:rPr>
              <a:t>(n</a:t>
            </a:r>
            <a:r>
              <a:rPr lang="en-US" sz="2400" dirty="0" smtClean="0">
                <a:latin typeface="Comic Sans MS"/>
                <a:cs typeface="Comic Sans MS"/>
              </a:rPr>
              <a:t>/M)</a:t>
            </a:r>
            <a:r>
              <a:rPr lang="en-US" sz="2400" dirty="0">
                <a:latin typeface="Comic Sans MS"/>
                <a:cs typeface="Comic Sans MS"/>
              </a:rPr>
              <a:t>) 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= </a:t>
            </a:r>
            <a:r>
              <a:rPr lang="en-US" sz="2400" dirty="0">
                <a:solidFill>
                  <a:srgbClr val="FF0000"/>
                </a:solidFill>
                <a:latin typeface="Comic Sans MS"/>
                <a:ea typeface="Lucida Grande"/>
                <a:cs typeface="Comic Sans MS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O</a:t>
            </a:r>
            <a:r>
              <a:rPr lang="en-US" sz="2400" dirty="0">
                <a:solidFill>
                  <a:srgbClr val="FF0000"/>
                </a:solidFill>
                <a:latin typeface="Comic Sans MS"/>
                <a:cs typeface="Comic Sans MS"/>
              </a:rPr>
              <a:t>((n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/DB) </a:t>
            </a:r>
            <a:r>
              <a:rPr lang="en-US" sz="2400" dirty="0" err="1">
                <a:solidFill>
                  <a:srgbClr val="FF0000"/>
                </a:solidFill>
                <a:latin typeface="Comic Sans MS"/>
                <a:cs typeface="Comic Sans MS"/>
              </a:rPr>
              <a:t>log</a:t>
            </a:r>
            <a:r>
              <a:rPr lang="en-US" sz="2400" baseline="-25000" dirty="0" err="1">
                <a:solidFill>
                  <a:srgbClr val="FF0000"/>
                </a:solidFill>
                <a:latin typeface="Comic Sans MS"/>
                <a:cs typeface="Comic Sans MS"/>
              </a:rPr>
              <a:t>M</a:t>
            </a:r>
            <a:r>
              <a:rPr lang="en-US" sz="2400" baseline="-25000" dirty="0" smtClean="0">
                <a:solidFill>
                  <a:srgbClr val="FF0000"/>
                </a:solidFill>
                <a:latin typeface="Comic Sans MS"/>
                <a:cs typeface="Comic Sans MS"/>
              </a:rPr>
              <a:t>/DB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(</a:t>
            </a:r>
            <a:r>
              <a:rPr lang="en-US" sz="2400" dirty="0">
                <a:solidFill>
                  <a:srgbClr val="FF0000"/>
                </a:solidFill>
                <a:latin typeface="Comic Sans MS"/>
                <a:cs typeface="Comic Sans MS"/>
              </a:rPr>
              <a:t>n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/M)</a:t>
            </a:r>
            <a:r>
              <a:rPr lang="en-US" sz="2400" dirty="0">
                <a:solidFill>
                  <a:srgbClr val="FF0000"/>
                </a:solidFill>
                <a:latin typeface="Comic Sans MS"/>
                <a:cs typeface="Comic Sans MS"/>
              </a:rPr>
              <a:t>)</a:t>
            </a:r>
            <a:endParaRPr lang="en-US" sz="2400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2400" dirty="0" smtClean="0">
              <a:latin typeface="Comic Sans MS"/>
              <a:cs typeface="Comic Sans MS"/>
            </a:endParaRPr>
          </a:p>
          <a:p>
            <a:r>
              <a:rPr lang="en-US" sz="2400" dirty="0" smtClean="0">
                <a:latin typeface="Comic Sans MS"/>
                <a:cs typeface="Comic Sans MS"/>
              </a:rPr>
              <a:t>Observe: the base of log. increases and disk striping is more and more inefficient as D increases. </a:t>
            </a:r>
          </a:p>
          <a:p>
            <a:r>
              <a:rPr lang="en-US" sz="2400" dirty="0" smtClean="0">
                <a:latin typeface="Comic Sans MS"/>
                <a:cs typeface="Comic Sans MS"/>
              </a:rPr>
              <a:t>Merge is as before.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Problem: </a:t>
            </a:r>
            <a:r>
              <a:rPr lang="en-US" sz="2400" dirty="0" smtClean="0">
                <a:latin typeface="Comic Sans MS"/>
                <a:cs typeface="Comic Sans MS"/>
              </a:rPr>
              <a:t>the independency of disks is not exploited they are used as a monolithic system. Very difficult to exploit it!</a:t>
            </a:r>
          </a:p>
        </p:txBody>
      </p:sp>
    </p:spTree>
    <p:extLst>
      <p:ext uri="{BB962C8B-B14F-4D97-AF65-F5344CB8AC3E}">
        <p14:creationId xmlns:p14="http://schemas.microsoft.com/office/powerpoint/2010/main" val="17764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8762"/>
            <a:ext cx="8229600" cy="688248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Comic Sans MS"/>
                <a:cs typeface="Comic Sans MS"/>
              </a:rPr>
              <a:t>Sort in the </a:t>
            </a:r>
            <a:r>
              <a:rPr lang="en-US" sz="3200" dirty="0" smtClean="0">
                <a:solidFill>
                  <a:srgbClr val="FF0000"/>
                </a:solidFill>
                <a:latin typeface="Comic Sans MS"/>
                <a:cs typeface="Comic Sans MS"/>
              </a:rPr>
              <a:t>D disks model</a:t>
            </a:r>
            <a:endParaRPr lang="en-US" sz="3200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024" y="1307010"/>
            <a:ext cx="8229600" cy="531193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2400" dirty="0" smtClean="0">
                <a:latin typeface="Comic Sans MS"/>
                <a:cs typeface="Comic Sans MS"/>
              </a:rPr>
              <a:t>We must design a different algorithm.</a:t>
            </a:r>
          </a:p>
          <a:p>
            <a:pPr marL="0" indent="0">
              <a:buNone/>
            </a:pPr>
            <a:r>
              <a:rPr lang="en-US" sz="2400" dirty="0" smtClean="0">
                <a:latin typeface="Comic Sans MS"/>
                <a:cs typeface="Comic Sans MS"/>
              </a:rPr>
              <a:t>In the following:</a:t>
            </a:r>
          </a:p>
          <a:p>
            <a:pPr marL="0" indent="0">
              <a:buNone/>
            </a:pPr>
            <a:endParaRPr lang="en-US" sz="2400" dirty="0" smtClean="0">
              <a:latin typeface="Comic Sans MS"/>
              <a:cs typeface="Comic Sans MS"/>
            </a:endParaRPr>
          </a:p>
          <a:p>
            <a:r>
              <a:rPr lang="en-US" sz="2400" dirty="0" smtClean="0">
                <a:latin typeface="Comic Sans MS"/>
                <a:cs typeface="Comic Sans MS"/>
              </a:rPr>
              <a:t>Greed Sort: 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elegant</a:t>
            </a:r>
            <a:r>
              <a:rPr lang="en-US" sz="2400" dirty="0" smtClean="0">
                <a:latin typeface="Comic Sans MS"/>
                <a:cs typeface="Comic Sans MS"/>
              </a:rPr>
              <a:t> and complex 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new algorithm </a:t>
            </a:r>
          </a:p>
          <a:p>
            <a:pPr marL="0" indent="0">
              <a:buNone/>
            </a:pPr>
            <a:r>
              <a:rPr lang="en-US" sz="2400" dirty="0">
                <a:latin typeface="Comic Sans MS"/>
                <a:cs typeface="Comic Sans MS"/>
              </a:rPr>
              <a:t> </a:t>
            </a:r>
            <a:r>
              <a:rPr lang="en-US" sz="2400" dirty="0" smtClean="0">
                <a:latin typeface="Comic Sans MS"/>
                <a:cs typeface="Comic Sans MS"/>
              </a:rPr>
              <a:t>   achieving a close to optimal upper bound.</a:t>
            </a:r>
          </a:p>
          <a:p>
            <a:pPr marL="0" indent="0">
              <a:buNone/>
            </a:pPr>
            <a:endParaRPr lang="en-US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4290639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8762"/>
            <a:ext cx="8229600" cy="688248"/>
          </a:xfrm>
        </p:spPr>
        <p:txBody>
          <a:bodyPr>
            <a:noAutofit/>
          </a:bodyPr>
          <a:lstStyle/>
          <a:p>
            <a:r>
              <a:rPr lang="en-US" sz="3200" dirty="0">
                <a:latin typeface="Comic Sans MS"/>
                <a:cs typeface="Comic Sans MS"/>
              </a:rPr>
              <a:t>L</a:t>
            </a:r>
            <a:r>
              <a:rPr lang="en-US" sz="3200" dirty="0" smtClean="0">
                <a:latin typeface="Comic Sans MS"/>
                <a:cs typeface="Comic Sans MS"/>
              </a:rPr>
              <a:t>ower bound for Permuting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024" y="1307010"/>
            <a:ext cx="8229600" cy="5311931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4500" dirty="0" smtClean="0">
                <a:latin typeface="Comic Sans MS"/>
                <a:cs typeface="Comic Sans MS"/>
              </a:rPr>
              <a:t>1</a:t>
            </a:r>
            <a:r>
              <a:rPr lang="en-US" sz="4500" dirty="0" smtClean="0">
                <a:solidFill>
                  <a:srgbClr val="FF0000"/>
                </a:solidFill>
                <a:latin typeface="Comic Sans MS"/>
                <a:cs typeface="Comic Sans MS"/>
              </a:rPr>
              <a:t> disk model:</a:t>
            </a:r>
          </a:p>
          <a:p>
            <a:pPr marL="0" indent="0">
              <a:buNone/>
            </a:pPr>
            <a:r>
              <a:rPr lang="en-US" sz="4500" dirty="0" smtClean="0">
                <a:latin typeface="Comic Sans MS"/>
                <a:cs typeface="Comic Sans MS"/>
              </a:rPr>
              <a:t>If B log (M/B) ≤ </a:t>
            </a:r>
            <a:r>
              <a:rPr lang="en-US" sz="4500" dirty="0" err="1" smtClean="0">
                <a:latin typeface="Comic Sans MS"/>
                <a:cs typeface="Comic Sans MS"/>
              </a:rPr>
              <a:t>logn</a:t>
            </a:r>
            <a:r>
              <a:rPr lang="en-US" sz="4500" dirty="0" smtClean="0">
                <a:latin typeface="Comic Sans MS"/>
                <a:cs typeface="Comic Sans MS"/>
              </a:rPr>
              <a:t> then    </a:t>
            </a:r>
            <a:r>
              <a:rPr lang="en-US" sz="4500" dirty="0" err="1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Ω</a:t>
            </a:r>
            <a:r>
              <a:rPr lang="en-US" sz="450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en-US" sz="4500" dirty="0" smtClean="0">
                <a:solidFill>
                  <a:srgbClr val="FF0000"/>
                </a:solidFill>
                <a:latin typeface="Comic Sans MS"/>
                <a:cs typeface="Comic Sans MS"/>
              </a:rPr>
              <a:t>(n)</a:t>
            </a:r>
          </a:p>
          <a:p>
            <a:pPr marL="0" indent="0">
              <a:buNone/>
            </a:pPr>
            <a:r>
              <a:rPr lang="en-US" sz="4500" dirty="0" smtClean="0">
                <a:solidFill>
                  <a:srgbClr val="FF0000"/>
                </a:solidFill>
                <a:latin typeface="Comic Sans MS"/>
                <a:cs typeface="Comic Sans MS"/>
              </a:rPr>
              <a:t>        </a:t>
            </a:r>
            <a:r>
              <a:rPr lang="en-US" sz="4500" dirty="0" smtClean="0">
                <a:solidFill>
                  <a:srgbClr val="000000"/>
                </a:solidFill>
                <a:latin typeface="Comic Sans MS"/>
                <a:cs typeface="Comic Sans MS"/>
              </a:rPr>
              <a:t>otherwise </a:t>
            </a:r>
            <a:r>
              <a:rPr lang="en-US" sz="4500" dirty="0" smtClean="0">
                <a:solidFill>
                  <a:srgbClr val="FF0000"/>
                </a:solidFill>
                <a:latin typeface="Comic Sans MS"/>
                <a:cs typeface="Comic Sans MS"/>
              </a:rPr>
              <a:t>                   </a:t>
            </a:r>
            <a:r>
              <a:rPr lang="en-US" sz="4500" dirty="0" err="1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Ω</a:t>
            </a:r>
            <a:r>
              <a:rPr lang="en-US" sz="450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en-US" sz="4500" dirty="0" smtClean="0">
                <a:solidFill>
                  <a:srgbClr val="FF0000"/>
                </a:solidFill>
                <a:latin typeface="Comic Sans MS"/>
                <a:cs typeface="Comic Sans MS"/>
              </a:rPr>
              <a:t>(n/</a:t>
            </a:r>
            <a:r>
              <a:rPr lang="en-US" sz="4500" dirty="0">
                <a:solidFill>
                  <a:srgbClr val="FF0000"/>
                </a:solidFill>
                <a:latin typeface="Comic Sans MS"/>
                <a:cs typeface="Comic Sans MS"/>
              </a:rPr>
              <a:t>B)</a:t>
            </a:r>
            <a:r>
              <a:rPr lang="en-US" sz="4500" dirty="0" err="1">
                <a:solidFill>
                  <a:srgbClr val="FF0000"/>
                </a:solidFill>
                <a:latin typeface="Comic Sans MS"/>
                <a:cs typeface="Comic Sans MS"/>
              </a:rPr>
              <a:t>log</a:t>
            </a:r>
            <a:r>
              <a:rPr lang="en-US" sz="4500" baseline="-25000" dirty="0" err="1">
                <a:solidFill>
                  <a:srgbClr val="FF0000"/>
                </a:solidFill>
                <a:latin typeface="Comic Sans MS"/>
                <a:cs typeface="Comic Sans MS"/>
              </a:rPr>
              <a:t>M</a:t>
            </a:r>
            <a:r>
              <a:rPr lang="en-US" sz="4500" baseline="-25000" dirty="0">
                <a:solidFill>
                  <a:srgbClr val="FF0000"/>
                </a:solidFill>
                <a:latin typeface="Comic Sans MS"/>
                <a:cs typeface="Comic Sans MS"/>
              </a:rPr>
              <a:t>/B</a:t>
            </a:r>
            <a:r>
              <a:rPr lang="en-US" sz="4500" dirty="0">
                <a:solidFill>
                  <a:srgbClr val="FF0000"/>
                </a:solidFill>
                <a:latin typeface="Comic Sans MS"/>
                <a:cs typeface="Comic Sans MS"/>
              </a:rPr>
              <a:t>(</a:t>
            </a:r>
            <a:r>
              <a:rPr lang="en-US" sz="4500" baseline="-2500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en-US" sz="4500" dirty="0" smtClean="0">
                <a:solidFill>
                  <a:srgbClr val="FF0000"/>
                </a:solidFill>
                <a:latin typeface="Comic Sans MS"/>
                <a:cs typeface="Comic Sans MS"/>
              </a:rPr>
              <a:t>n/</a:t>
            </a:r>
            <a:r>
              <a:rPr lang="en-US" sz="4500" dirty="0">
                <a:solidFill>
                  <a:srgbClr val="FF0000"/>
                </a:solidFill>
                <a:latin typeface="Comic Sans MS"/>
                <a:cs typeface="Comic Sans MS"/>
              </a:rPr>
              <a:t>M</a:t>
            </a:r>
            <a:r>
              <a:rPr lang="en-US" sz="4500" dirty="0" smtClean="0">
                <a:solidFill>
                  <a:srgbClr val="FF0000"/>
                </a:solidFill>
                <a:latin typeface="Comic Sans MS"/>
                <a:cs typeface="Comic Sans MS"/>
              </a:rPr>
              <a:t>)      </a:t>
            </a:r>
            <a:r>
              <a:rPr lang="en-US" sz="4500" dirty="0" smtClean="0">
                <a:solidFill>
                  <a:schemeClr val="tx2">
                    <a:lumMod val="75000"/>
                  </a:schemeClr>
                </a:solidFill>
                <a:latin typeface="Comic Sans MS"/>
                <a:cs typeface="Comic Sans MS"/>
              </a:rPr>
              <a:t>NO PROOF  </a:t>
            </a:r>
          </a:p>
          <a:p>
            <a:pPr marL="0" indent="0">
              <a:buNone/>
            </a:pPr>
            <a:endParaRPr lang="en-US" sz="4500" dirty="0" smtClean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4500" dirty="0" smtClean="0">
                <a:latin typeface="Comic Sans MS"/>
                <a:cs typeface="Comic Sans MS"/>
              </a:rPr>
              <a:t>The previous algorithm was </a:t>
            </a:r>
            <a:r>
              <a:rPr lang="en-US" sz="4500" dirty="0" smtClean="0">
                <a:solidFill>
                  <a:srgbClr val="FF0000"/>
                </a:solidFill>
                <a:latin typeface="Comic Sans MS"/>
                <a:cs typeface="Comic Sans MS"/>
              </a:rPr>
              <a:t>optimal!</a:t>
            </a:r>
          </a:p>
          <a:p>
            <a:pPr marL="0" indent="0">
              <a:buNone/>
            </a:pPr>
            <a:endParaRPr lang="en-US" sz="4500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4500" dirty="0" smtClean="0">
                <a:solidFill>
                  <a:srgbClr val="FF0000"/>
                </a:solidFill>
                <a:latin typeface="Comic Sans MS"/>
                <a:cs typeface="Comic Sans MS"/>
              </a:rPr>
              <a:t>D disks model:  </a:t>
            </a:r>
            <a:r>
              <a:rPr lang="en-US" sz="4500" dirty="0" err="1" smtClean="0">
                <a:solidFill>
                  <a:srgbClr val="FF0000"/>
                </a:solidFill>
                <a:latin typeface="Comic Sans MS"/>
                <a:ea typeface="Lucida Grande"/>
                <a:cs typeface="Comic Sans MS"/>
              </a:rPr>
              <a:t>Ω</a:t>
            </a:r>
            <a:r>
              <a:rPr lang="en-US" sz="4500" dirty="0" smtClean="0">
                <a:solidFill>
                  <a:srgbClr val="FF0000"/>
                </a:solidFill>
                <a:latin typeface="Comic Sans MS"/>
                <a:ea typeface="Lucida Grande"/>
                <a:cs typeface="Comic Sans MS"/>
              </a:rPr>
              <a:t>(min {n/D</a:t>
            </a:r>
            <a:r>
              <a:rPr lang="en-US" sz="4500" dirty="0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, </a:t>
            </a:r>
            <a:r>
              <a:rPr lang="en-US" sz="4500" dirty="0" smtClean="0">
                <a:solidFill>
                  <a:srgbClr val="FF0000"/>
                </a:solidFill>
                <a:latin typeface="Comic Sans MS"/>
                <a:cs typeface="Comic Sans MS"/>
              </a:rPr>
              <a:t>(n/DB</a:t>
            </a:r>
            <a:r>
              <a:rPr lang="en-US" sz="4500" dirty="0">
                <a:solidFill>
                  <a:srgbClr val="FF0000"/>
                </a:solidFill>
                <a:latin typeface="Comic Sans MS"/>
                <a:cs typeface="Comic Sans MS"/>
              </a:rPr>
              <a:t>)</a:t>
            </a:r>
            <a:r>
              <a:rPr lang="en-US" sz="4500" dirty="0" err="1">
                <a:solidFill>
                  <a:srgbClr val="FF0000"/>
                </a:solidFill>
                <a:latin typeface="Comic Sans MS"/>
                <a:cs typeface="Comic Sans MS"/>
              </a:rPr>
              <a:t>log</a:t>
            </a:r>
            <a:r>
              <a:rPr lang="en-US" sz="4500" baseline="-25000" dirty="0" err="1">
                <a:solidFill>
                  <a:srgbClr val="FF0000"/>
                </a:solidFill>
                <a:latin typeface="Comic Sans MS"/>
                <a:cs typeface="Comic Sans MS"/>
              </a:rPr>
              <a:t>M</a:t>
            </a:r>
            <a:r>
              <a:rPr lang="en-US" sz="4500" baseline="-25000" dirty="0">
                <a:solidFill>
                  <a:srgbClr val="FF0000"/>
                </a:solidFill>
                <a:latin typeface="Comic Sans MS"/>
                <a:cs typeface="Comic Sans MS"/>
              </a:rPr>
              <a:t>/B</a:t>
            </a:r>
            <a:r>
              <a:rPr lang="en-US" sz="4500" dirty="0">
                <a:solidFill>
                  <a:srgbClr val="FF0000"/>
                </a:solidFill>
                <a:latin typeface="Comic Sans MS"/>
                <a:cs typeface="Comic Sans MS"/>
              </a:rPr>
              <a:t>(</a:t>
            </a:r>
            <a:r>
              <a:rPr lang="en-US" sz="4500" baseline="-2500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en-US" sz="4500" dirty="0" smtClean="0">
                <a:solidFill>
                  <a:srgbClr val="FF0000"/>
                </a:solidFill>
                <a:latin typeface="Comic Sans MS"/>
                <a:cs typeface="Comic Sans MS"/>
              </a:rPr>
              <a:t>n/DB)})</a:t>
            </a:r>
          </a:p>
          <a:p>
            <a:pPr marL="0" indent="0">
              <a:buNone/>
            </a:pPr>
            <a:endParaRPr lang="en-US" sz="4000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4500" dirty="0" smtClean="0">
                <a:latin typeface="Comic Sans MS"/>
                <a:cs typeface="Comic Sans MS"/>
              </a:rPr>
              <a:t>The bounds for sorting and permuting are the same except for the case: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4500" dirty="0" smtClean="0">
                <a:latin typeface="Comic Sans MS"/>
                <a:cs typeface="Comic Sans MS"/>
              </a:rPr>
              <a:t>Blog(</a:t>
            </a:r>
            <a:r>
              <a:rPr lang="en-US" sz="4500" dirty="0">
                <a:latin typeface="Comic Sans MS"/>
                <a:cs typeface="Comic Sans MS"/>
              </a:rPr>
              <a:t>M/B) ≤ </a:t>
            </a:r>
            <a:r>
              <a:rPr lang="en-US" sz="4500" dirty="0" err="1" smtClean="0">
                <a:latin typeface="Comic Sans MS"/>
                <a:cs typeface="Comic Sans MS"/>
              </a:rPr>
              <a:t>logn</a:t>
            </a:r>
            <a:r>
              <a:rPr lang="en-US" sz="4500" dirty="0" smtClean="0">
                <a:latin typeface="Comic Sans MS"/>
                <a:cs typeface="Comic Sans MS"/>
              </a:rPr>
              <a:t>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4500" dirty="0" smtClean="0">
                <a:latin typeface="Comic Sans MS"/>
                <a:cs typeface="Comic Sans MS"/>
              </a:rPr>
              <a:t>This inequality holds for n = </a:t>
            </a:r>
            <a:r>
              <a:rPr lang="en-US" sz="4500" dirty="0" err="1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Ω</a:t>
            </a:r>
            <a:r>
              <a:rPr lang="en-US" sz="4500" dirty="0" smtClean="0">
                <a:solidFill>
                  <a:srgbClr val="000000"/>
                </a:solidFill>
                <a:latin typeface="Comic Sans MS"/>
                <a:cs typeface="Comic Sans MS"/>
              </a:rPr>
              <a:t> (2</a:t>
            </a:r>
            <a:r>
              <a:rPr lang="en-US" sz="4500" baseline="30000" dirty="0" smtClean="0">
                <a:solidFill>
                  <a:srgbClr val="000000"/>
                </a:solidFill>
                <a:latin typeface="Comic Sans MS"/>
                <a:cs typeface="Comic Sans MS"/>
              </a:rPr>
              <a:t>8</a:t>
            </a:r>
            <a:r>
              <a:rPr lang="en-US" sz="4500" dirty="0" smtClean="0">
                <a:solidFill>
                  <a:srgbClr val="000000"/>
                </a:solidFill>
                <a:latin typeface="Comic Sans MS"/>
                <a:cs typeface="Comic Sans MS"/>
              </a:rPr>
              <a:t>)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4500" dirty="0" smtClean="0">
                <a:solidFill>
                  <a:srgbClr val="000000"/>
                </a:solidFill>
                <a:latin typeface="Comic Sans MS"/>
                <a:cs typeface="Comic Sans MS"/>
              </a:rPr>
              <a:t>(since B and M are few k bytes and few Gigabytes respectively and </a:t>
            </a:r>
            <a:r>
              <a:rPr lang="en-US" sz="4500" dirty="0">
                <a:latin typeface="Comic Sans MS"/>
                <a:cs typeface="Comic Sans MS"/>
              </a:rPr>
              <a:t>log (M/B</a:t>
            </a:r>
            <a:r>
              <a:rPr lang="en-US" sz="4500" dirty="0" smtClean="0">
                <a:latin typeface="Comic Sans MS"/>
                <a:cs typeface="Comic Sans MS"/>
              </a:rPr>
              <a:t>) </a:t>
            </a:r>
            <a:r>
              <a:rPr lang="en-US" sz="4500" dirty="0" smtClean="0">
                <a:solidFill>
                  <a:srgbClr val="000000"/>
                </a:solidFill>
                <a:latin typeface="Comic Sans MS"/>
                <a:cs typeface="Comic Sans MS"/>
              </a:rPr>
              <a:t>can be neglected) 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4500" dirty="0" smtClean="0">
                <a:solidFill>
                  <a:srgbClr val="FF0000"/>
                </a:solidFill>
                <a:latin typeface="Comic Sans MS"/>
                <a:cs typeface="Comic Sans MS"/>
              </a:rPr>
              <a:t>This </a:t>
            </a:r>
            <a:r>
              <a:rPr lang="en-US" sz="4500" smtClean="0">
                <a:solidFill>
                  <a:srgbClr val="FF0000"/>
                </a:solidFill>
                <a:latin typeface="Comic Sans MS"/>
                <a:cs typeface="Comic Sans MS"/>
              </a:rPr>
              <a:t>situation is </a:t>
            </a:r>
            <a:r>
              <a:rPr lang="en-US" sz="4500" dirty="0" smtClean="0">
                <a:solidFill>
                  <a:srgbClr val="FF0000"/>
                </a:solidFill>
                <a:latin typeface="Comic Sans MS"/>
                <a:cs typeface="Comic Sans MS"/>
              </a:rPr>
              <a:t>unreasonable!</a:t>
            </a:r>
            <a:endParaRPr lang="en-US" sz="4000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4000" dirty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4500" dirty="0" smtClean="0">
                <a:solidFill>
                  <a:srgbClr val="000000"/>
                </a:solidFill>
                <a:latin typeface="Comic Sans MS"/>
                <a:cs typeface="Comic Sans MS"/>
              </a:rPr>
              <a:t>In practice, </a:t>
            </a:r>
            <a:r>
              <a:rPr lang="en-US" sz="4500" dirty="0" smtClean="0">
                <a:solidFill>
                  <a:srgbClr val="FF0000"/>
                </a:solidFill>
                <a:latin typeface="Comic Sans MS"/>
                <a:cs typeface="Comic Sans MS"/>
              </a:rPr>
              <a:t>Sorting =  Permuting</a:t>
            </a:r>
            <a:endParaRPr lang="en-US" sz="4500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3300" dirty="0"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2400" dirty="0">
                <a:latin typeface="Comic Sans MS"/>
                <a:cs typeface="Comic Sans MS"/>
              </a:rPr>
              <a:t>	</a:t>
            </a:r>
            <a:endParaRPr lang="en-US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645289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214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Sorting and permuting</a:t>
            </a: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</a:b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Comic Sans MS"/>
                <a:cs typeface="Comic Sans MS"/>
              </a:rPr>
              <a:t>In</a:t>
            </a:r>
            <a:r>
              <a:rPr lang="en-US" sz="2400" dirty="0">
                <a:solidFill>
                  <a:srgbClr val="FF0000"/>
                </a:solidFill>
                <a:latin typeface="Comic Sans MS"/>
                <a:cs typeface="Comic Sans MS"/>
              </a:rPr>
              <a:t> RAM </a:t>
            </a:r>
            <a:r>
              <a:rPr lang="en-US" sz="2400" dirty="0">
                <a:latin typeface="Comic Sans MS"/>
                <a:cs typeface="Comic Sans MS"/>
              </a:rPr>
              <a:t>model Sorting includes Permuting since we need to determine the sorted permutation and then permute the items. Sorting is </a:t>
            </a:r>
            <a:r>
              <a:rPr lang="en-US" sz="2400" dirty="0" err="1">
                <a:latin typeface="Lucida Grande"/>
                <a:ea typeface="Lucida Grande"/>
                <a:cs typeface="Lucida Grande"/>
              </a:rPr>
              <a:t>Θ</a:t>
            </a:r>
            <a:r>
              <a:rPr lang="en-US" sz="2400" dirty="0">
                <a:latin typeface="Lucida Grande"/>
                <a:ea typeface="Lucida Grande"/>
                <a:cs typeface="Lucida Grande"/>
              </a:rPr>
              <a:t>(</a:t>
            </a:r>
            <a:r>
              <a:rPr lang="en-US" sz="2400" dirty="0" err="1">
                <a:latin typeface="Lucida Grande"/>
                <a:ea typeface="Lucida Grande"/>
                <a:cs typeface="Lucida Grande"/>
              </a:rPr>
              <a:t>nlogn</a:t>
            </a:r>
            <a:r>
              <a:rPr lang="en-US" sz="2400" dirty="0">
                <a:latin typeface="Lucida Grande"/>
                <a:ea typeface="Lucida Grande"/>
                <a:cs typeface="Lucida Grande"/>
              </a:rPr>
              <a:t>) </a:t>
            </a:r>
            <a:r>
              <a:rPr lang="en-US" sz="2400" dirty="0">
                <a:latin typeface="Comic Sans MS"/>
                <a:ea typeface="Lucida Grande"/>
                <a:cs typeface="Comic Sans MS"/>
              </a:rPr>
              <a:t>while permuting is </a:t>
            </a:r>
            <a:r>
              <a:rPr lang="en-US" sz="2400" dirty="0" err="1">
                <a:latin typeface="Lucida Grande"/>
                <a:ea typeface="Lucida Grande"/>
                <a:cs typeface="Lucida Grande"/>
              </a:rPr>
              <a:t>Θ</a:t>
            </a:r>
            <a:r>
              <a:rPr lang="en-US" sz="2400" dirty="0">
                <a:latin typeface="Lucida Grande"/>
                <a:ea typeface="Lucida Grande"/>
                <a:cs typeface="Lucida Grande"/>
              </a:rPr>
              <a:t>(n). </a:t>
            </a:r>
          </a:p>
          <a:p>
            <a:pPr marL="0" indent="0">
              <a:buNone/>
            </a:pPr>
            <a:endParaRPr lang="en-US" sz="2400" dirty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2400" dirty="0" smtClean="0">
                <a:latin typeface="Comic Sans MS"/>
                <a:cs typeface="Comic Sans MS"/>
              </a:rPr>
              <a:t>In disk model 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Sorting</a:t>
            </a:r>
            <a:r>
              <a:rPr lang="en-US" sz="2400" dirty="0" smtClean="0">
                <a:latin typeface="Comic Sans MS"/>
                <a:cs typeface="Comic Sans MS"/>
              </a:rPr>
              <a:t> problem is equivalent to 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Permuting</a:t>
            </a:r>
            <a:r>
              <a:rPr lang="en-US" sz="2400" dirty="0" smtClean="0">
                <a:latin typeface="Comic Sans MS"/>
                <a:cs typeface="Comic Sans MS"/>
              </a:rPr>
              <a:t> problem by the point of view of I/O complexity.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  <a:latin typeface="Comic Sans MS"/>
                <a:ea typeface="Lucida Grande"/>
                <a:cs typeface="Comic Sans MS"/>
              </a:rPr>
              <a:t>Moving</a:t>
            </a:r>
            <a:r>
              <a:rPr lang="en-US" sz="2400" dirty="0" smtClean="0">
                <a:latin typeface="Comic Sans MS"/>
                <a:ea typeface="Lucida Grande"/>
                <a:cs typeface="Comic Sans MS"/>
              </a:rPr>
              <a:t> elements is difficult as Sorting in this model. It is the real bottleneck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ea typeface="Lucida Grande"/>
                <a:cs typeface="Comic Sans MS"/>
              </a:rPr>
              <a:t>: I/O </a:t>
            </a:r>
            <a:r>
              <a:rPr lang="en-US" sz="2400" dirty="0" err="1" smtClean="0">
                <a:solidFill>
                  <a:srgbClr val="FF0000"/>
                </a:solidFill>
                <a:latin typeface="Comic Sans MS"/>
                <a:ea typeface="Lucida Grande"/>
                <a:cs typeface="Comic Sans MS"/>
              </a:rPr>
              <a:t>bottelneck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ea typeface="Lucida Grande"/>
                <a:cs typeface="Comic Sans MS"/>
              </a:rPr>
              <a:t>.</a:t>
            </a:r>
          </a:p>
          <a:p>
            <a:pPr marL="0" indent="0">
              <a:buNone/>
            </a:pPr>
            <a:endParaRPr lang="en-US" sz="2400" dirty="0">
              <a:solidFill>
                <a:srgbClr val="FF0000"/>
              </a:solidFill>
              <a:latin typeface="Comic Sans MS"/>
              <a:ea typeface="Lucida Grande"/>
              <a:cs typeface="Comic Sans MS"/>
            </a:endParaRPr>
          </a:p>
          <a:p>
            <a:pPr marL="0" indent="0">
              <a:buNone/>
            </a:pPr>
            <a:r>
              <a:rPr lang="en-US" sz="2400" dirty="0" smtClean="0">
                <a:latin typeface="Comic Sans MS"/>
                <a:ea typeface="Lucida Grande"/>
                <a:cs typeface="Comic Sans MS"/>
              </a:rPr>
              <a:t>How to use Sort to Permute</a:t>
            </a:r>
            <a:endParaRPr lang="en-US" sz="24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71426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807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Use Sort to Permute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8833"/>
            <a:ext cx="8686800" cy="54688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  <a:latin typeface="Comic Sans MS"/>
                <a:cs typeface="Comic Sans MS"/>
              </a:rPr>
              <a:t>Permute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en-US" sz="2400" dirty="0" smtClean="0">
                <a:latin typeface="Comic Sans MS"/>
                <a:cs typeface="Comic Sans MS"/>
              </a:rPr>
              <a:t>Sequence 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S</a:t>
            </a:r>
            <a:r>
              <a:rPr lang="en-US" sz="2400" dirty="0" smtClean="0">
                <a:latin typeface="Comic Sans MS"/>
                <a:cs typeface="Comic Sans MS"/>
              </a:rPr>
              <a:t>, S[1,n] according </a:t>
            </a:r>
            <a:r>
              <a:rPr lang="en-US" sz="2400" dirty="0" err="1" smtClean="0">
                <a:latin typeface="Comic Sans MS"/>
                <a:ea typeface="Lucida Grande"/>
                <a:cs typeface="Comic Sans MS"/>
              </a:rPr>
              <a:t>Π</a:t>
            </a:r>
            <a:r>
              <a:rPr lang="en-US" sz="2400" dirty="0" smtClean="0">
                <a:latin typeface="Comic Sans MS"/>
                <a:ea typeface="Lucida Grande"/>
                <a:cs typeface="Comic Sans MS"/>
              </a:rPr>
              <a:t>[1,n], i.e.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Output S[</a:t>
            </a:r>
            <a:r>
              <a:rPr lang="en-US" sz="2400" dirty="0" err="1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Π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(1)], </a:t>
            </a:r>
            <a:r>
              <a:rPr lang="en-US" sz="2400" dirty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S[</a:t>
            </a:r>
            <a:r>
              <a:rPr lang="en-US" sz="2400" dirty="0" err="1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Π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(2)], …</a:t>
            </a:r>
            <a:r>
              <a:rPr lang="en-US" sz="2400" dirty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S[</a:t>
            </a:r>
            <a:r>
              <a:rPr lang="en-US" sz="2400" dirty="0" err="1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Π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(n)]</a:t>
            </a:r>
          </a:p>
          <a:p>
            <a:pPr marL="0" indent="0">
              <a:buNone/>
            </a:pPr>
            <a:endParaRPr lang="en-US" sz="2400" dirty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RAM model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: jump on the memory to read </a:t>
            </a:r>
            <a:r>
              <a:rPr lang="en-US" sz="2400" dirty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S[</a:t>
            </a:r>
            <a:r>
              <a:rPr lang="en-US" sz="2400" dirty="0" err="1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Π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i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)] then O(n).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Same algorithm on 2-level model: O(n) I/O’s: 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Too much!</a:t>
            </a:r>
          </a:p>
          <a:p>
            <a:pPr marL="0" indent="0">
              <a:buNone/>
            </a:pPr>
            <a:endParaRPr lang="en-US" sz="2400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Use Sort and Scan to Permute;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  <a:latin typeface="Comic Sans MS"/>
                <a:cs typeface="Comic Sans MS"/>
              </a:rPr>
              <a:t>	</a:t>
            </a:r>
            <a:r>
              <a:rPr lang="en-US" sz="2400" dirty="0" smtClean="0">
                <a:latin typeface="Comic Sans MS"/>
                <a:cs typeface="Comic Sans MS"/>
              </a:rPr>
              <a:t>1) Create sequence P of pairs &lt;</a:t>
            </a:r>
            <a:r>
              <a:rPr lang="en-US" sz="2400" dirty="0" err="1" smtClean="0">
                <a:latin typeface="Comic Sans MS"/>
                <a:cs typeface="Comic Sans MS"/>
              </a:rPr>
              <a:t>i</a:t>
            </a:r>
            <a:r>
              <a:rPr lang="en-US" sz="2400" dirty="0" smtClean="0">
                <a:latin typeface="Comic Sans MS"/>
                <a:cs typeface="Comic Sans MS"/>
              </a:rPr>
              <a:t> , </a:t>
            </a:r>
            <a:r>
              <a:rPr lang="en-US" sz="2400" dirty="0" err="1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Π</a:t>
            </a:r>
            <a:r>
              <a:rPr lang="en-US" sz="2400" dirty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dirty="0" err="1">
                <a:solidFill>
                  <a:srgbClr val="000000"/>
                </a:solidFill>
                <a:latin typeface="Comic Sans MS"/>
                <a:cs typeface="Comic Sans MS"/>
              </a:rPr>
              <a:t>i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)&gt;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Comic Sans MS"/>
                <a:cs typeface="Comic Sans MS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2) Sort according </a:t>
            </a:r>
            <a:r>
              <a:rPr lang="en-US" sz="2400" dirty="0" err="1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Π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 component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Comic Sans MS"/>
                <a:cs typeface="Comic Sans MS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3) Parallel scan of of S and P and change </a:t>
            </a:r>
            <a:r>
              <a:rPr lang="en-US" sz="2400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i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 with S[</a:t>
            </a:r>
            <a:r>
              <a:rPr lang="en-US" sz="2400" dirty="0" err="1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Π</a:t>
            </a:r>
            <a:r>
              <a:rPr lang="en-US" sz="2400" dirty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dirty="0" err="1">
                <a:solidFill>
                  <a:srgbClr val="000000"/>
                </a:solidFill>
                <a:latin typeface="Comic Sans MS"/>
                <a:cs typeface="Comic Sans MS"/>
              </a:rPr>
              <a:t>i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)]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  <a:latin typeface="Comic Sans MS"/>
                <a:cs typeface="Comic Sans MS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4) Sort P on the first component</a:t>
            </a:r>
            <a:endParaRPr lang="en-US" sz="2400" dirty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2400" dirty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24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173783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807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Use Sort to Permute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8833"/>
            <a:ext cx="8686800" cy="54688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S:   a, b, c, d   </a:t>
            </a:r>
            <a:r>
              <a:rPr lang="en-US" sz="2400" dirty="0" err="1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Π</a:t>
            </a:r>
            <a:r>
              <a:rPr lang="en-US" sz="2400" dirty="0">
                <a:solidFill>
                  <a:srgbClr val="000000"/>
                </a:solidFill>
                <a:latin typeface="Comic Sans MS"/>
                <a:cs typeface="Comic Sans MS"/>
              </a:rPr>
              <a:t> :   2, 4, 1, 3 </a:t>
            </a:r>
            <a:endParaRPr lang="en-US" sz="24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RESULT:   b, d, a, c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Comic Sans MS"/>
                <a:cs typeface="Comic Sans MS"/>
              </a:rPr>
              <a:t>Create P.</a:t>
            </a:r>
          </a:p>
          <a:p>
            <a:pPr marL="0" indent="0">
              <a:buNone/>
            </a:pPr>
            <a:r>
              <a:rPr lang="en-US" sz="2400" dirty="0">
                <a:latin typeface="Comic Sans MS"/>
                <a:cs typeface="Comic Sans MS"/>
              </a:rPr>
              <a:t> </a:t>
            </a:r>
            <a:r>
              <a:rPr lang="en-US" sz="2400" dirty="0" smtClean="0">
                <a:latin typeface="Comic Sans MS"/>
                <a:cs typeface="Comic Sans MS"/>
              </a:rPr>
              <a:t>   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P:  &lt;1, 2&gt; &lt;2,4&gt; &lt;3, 1&gt; &lt;4, 3&gt;</a:t>
            </a:r>
          </a:p>
          <a:p>
            <a:pPr marL="0" indent="0">
              <a:buNone/>
            </a:pPr>
            <a:r>
              <a:rPr lang="en-US" sz="2400" dirty="0" smtClean="0">
                <a:latin typeface="Comic Sans MS"/>
                <a:cs typeface="Comic Sans MS"/>
              </a:rPr>
              <a:t>2. Sort on </a:t>
            </a:r>
            <a:r>
              <a:rPr lang="en-US" sz="2400" dirty="0" err="1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Π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component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	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P:  &lt;3, </a:t>
            </a:r>
            <a:r>
              <a:rPr lang="en-US" sz="2400" dirty="0">
                <a:solidFill>
                  <a:srgbClr val="FF0000"/>
                </a:solidFill>
                <a:latin typeface="Comic Sans MS"/>
                <a:cs typeface="Comic Sans MS"/>
              </a:rPr>
              <a:t>1&gt; 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&lt;1, </a:t>
            </a:r>
            <a:r>
              <a:rPr lang="en-US" sz="2400" dirty="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&gt; &lt;4, </a:t>
            </a:r>
            <a:r>
              <a:rPr lang="en-US" sz="2400" dirty="0">
                <a:solidFill>
                  <a:srgbClr val="FF0000"/>
                </a:solidFill>
                <a:latin typeface="Comic Sans MS"/>
                <a:cs typeface="Comic Sans MS"/>
              </a:rPr>
              <a:t>3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&gt; &lt;2, </a:t>
            </a:r>
            <a:r>
              <a:rPr lang="en-US" sz="2400" dirty="0">
                <a:solidFill>
                  <a:srgbClr val="FF0000"/>
                </a:solidFill>
                <a:latin typeface="Comic Sans MS"/>
                <a:cs typeface="Comic Sans MS"/>
              </a:rPr>
              <a:t>4&gt; </a:t>
            </a:r>
            <a:endParaRPr lang="en-US" sz="2400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2400" dirty="0" smtClean="0">
                <a:latin typeface="Comic Sans MS"/>
                <a:cs typeface="Comic Sans MS"/>
              </a:rPr>
              <a:t>3 Parallel scan of S and P to substitute in P to </a:t>
            </a:r>
            <a:r>
              <a:rPr lang="en-US" sz="2400" dirty="0" err="1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Π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[</a:t>
            </a:r>
            <a:r>
              <a:rPr lang="en-US" sz="2400" dirty="0" err="1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i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] ,</a:t>
            </a:r>
            <a:r>
              <a:rPr lang="en-US" sz="2400" dirty="0" smtClean="0">
                <a:latin typeface="Comic Sans MS"/>
                <a:cs typeface="Comic Sans MS"/>
              </a:rPr>
              <a:t>S[</a:t>
            </a:r>
            <a:r>
              <a:rPr lang="en-US" sz="2400" dirty="0" err="1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Π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(</a:t>
            </a:r>
            <a:r>
              <a:rPr lang="en-US" sz="2400" dirty="0" err="1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i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)]</a:t>
            </a:r>
            <a:endParaRPr lang="en-US" sz="2400" dirty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2400" dirty="0" smtClean="0">
                <a:latin typeface="Comic Sans MS"/>
                <a:cs typeface="Comic Sans MS"/>
              </a:rPr>
              <a:t>   	 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S</a:t>
            </a:r>
            <a:r>
              <a:rPr lang="en-US" sz="2400" dirty="0">
                <a:solidFill>
                  <a:srgbClr val="000000"/>
                </a:solidFill>
                <a:latin typeface="Comic Sans MS"/>
                <a:cs typeface="Comic Sans MS"/>
              </a:rPr>
              <a:t>:   a, b, c, d </a:t>
            </a:r>
            <a:endParaRPr lang="en-US" sz="24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Comic Sans MS"/>
                <a:cs typeface="Comic Sans MS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omic Sans MS"/>
                <a:cs typeface="Comic Sans MS"/>
              </a:rPr>
              <a:t>P: </a:t>
            </a:r>
            <a:r>
              <a:rPr lang="en-US" sz="2400" dirty="0">
                <a:latin typeface="Comic Sans MS"/>
                <a:cs typeface="Comic Sans MS"/>
              </a:rPr>
              <a:t> </a:t>
            </a:r>
            <a:r>
              <a:rPr lang="en-US" sz="2400" dirty="0" smtClean="0">
                <a:latin typeface="Comic Sans MS"/>
                <a:cs typeface="Comic Sans MS"/>
              </a:rPr>
              <a:t>&lt;3, </a:t>
            </a:r>
            <a:r>
              <a:rPr lang="en-US" sz="2400" dirty="0">
                <a:latin typeface="Comic Sans MS"/>
                <a:cs typeface="Comic Sans MS"/>
              </a:rPr>
              <a:t>1&gt; </a:t>
            </a:r>
            <a:r>
              <a:rPr lang="en-US" sz="2400" dirty="0" smtClean="0">
                <a:latin typeface="Comic Sans MS"/>
                <a:cs typeface="Comic Sans MS"/>
              </a:rPr>
              <a:t>&lt;1, </a:t>
            </a:r>
            <a:r>
              <a:rPr lang="en-US" sz="2400" dirty="0">
                <a:latin typeface="Comic Sans MS"/>
                <a:cs typeface="Comic Sans MS"/>
              </a:rPr>
              <a:t>2&gt; </a:t>
            </a:r>
            <a:r>
              <a:rPr lang="en-US" sz="2400" dirty="0" smtClean="0">
                <a:latin typeface="Comic Sans MS"/>
                <a:cs typeface="Comic Sans MS"/>
              </a:rPr>
              <a:t>&lt;4, </a:t>
            </a:r>
            <a:r>
              <a:rPr lang="en-US" sz="2400" dirty="0">
                <a:latin typeface="Comic Sans MS"/>
                <a:cs typeface="Comic Sans MS"/>
              </a:rPr>
              <a:t>3</a:t>
            </a:r>
            <a:r>
              <a:rPr lang="en-US" sz="2400" dirty="0" smtClean="0">
                <a:latin typeface="Comic Sans MS"/>
                <a:cs typeface="Comic Sans MS"/>
              </a:rPr>
              <a:t>&gt; &lt;</a:t>
            </a:r>
            <a:r>
              <a:rPr lang="en-US" sz="2400" dirty="0" smtClean="0">
                <a:latin typeface="Comic Sans MS"/>
                <a:cs typeface="Comic Sans MS"/>
              </a:rPr>
              <a:t>2, </a:t>
            </a:r>
            <a:r>
              <a:rPr lang="en-US" sz="2400" dirty="0">
                <a:latin typeface="Comic Sans MS"/>
                <a:cs typeface="Comic Sans MS"/>
              </a:rPr>
              <a:t>4&gt; </a:t>
            </a:r>
            <a:endParaRPr lang="en-US" sz="2400" dirty="0" smtClean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2400" dirty="0">
                <a:latin typeface="Comic Sans MS"/>
                <a:cs typeface="Comic Sans MS"/>
              </a:rPr>
              <a:t>	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 P: &lt;3, a&gt; &lt;1, b&gt; &lt;4, c&gt; &lt;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2, 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d&gt;</a:t>
            </a:r>
          </a:p>
          <a:p>
            <a:pPr marL="0" indent="0">
              <a:buNone/>
            </a:pPr>
            <a:r>
              <a:rPr lang="en-US" sz="2400" dirty="0" smtClean="0">
                <a:latin typeface="Comic Sans MS"/>
                <a:cs typeface="Comic Sans MS"/>
              </a:rPr>
              <a:t>4 Sort on the first component</a:t>
            </a:r>
          </a:p>
          <a:p>
            <a:pPr marL="0" indent="0">
              <a:buNone/>
            </a:pPr>
            <a:r>
              <a:rPr lang="en-US" sz="2400" dirty="0">
                <a:latin typeface="Comic Sans MS"/>
                <a:cs typeface="Comic Sans MS"/>
              </a:rPr>
              <a:t>	</a:t>
            </a:r>
            <a:r>
              <a:rPr lang="en-US" sz="2400" dirty="0" smtClean="0">
                <a:latin typeface="Comic Sans MS"/>
                <a:cs typeface="Comic Sans MS"/>
              </a:rPr>
              <a:t>P: &lt;1, 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b</a:t>
            </a:r>
            <a:r>
              <a:rPr lang="en-US" sz="2400" dirty="0" smtClean="0">
                <a:latin typeface="Comic Sans MS"/>
                <a:cs typeface="Comic Sans MS"/>
              </a:rPr>
              <a:t>&gt; &lt;2, 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d</a:t>
            </a:r>
            <a:r>
              <a:rPr lang="en-US" sz="2400" dirty="0" smtClean="0">
                <a:latin typeface="Comic Sans MS"/>
                <a:cs typeface="Comic Sans MS"/>
              </a:rPr>
              <a:t>&gt; &lt;3, 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a</a:t>
            </a:r>
            <a:r>
              <a:rPr lang="en-US" sz="2400" dirty="0" smtClean="0">
                <a:latin typeface="Comic Sans MS"/>
                <a:cs typeface="Comic Sans MS"/>
              </a:rPr>
              <a:t>&gt; &lt;4,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c</a:t>
            </a:r>
            <a:r>
              <a:rPr lang="en-US" sz="2400" dirty="0" smtClean="0">
                <a:latin typeface="Comic Sans MS"/>
                <a:cs typeface="Comic Sans MS"/>
              </a:rPr>
              <a:t>&gt;      </a:t>
            </a:r>
            <a:endParaRPr lang="en-US" sz="2400" dirty="0"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24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752761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807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Use Sort to Permute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8833"/>
            <a:ext cx="8686800" cy="54688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Algorithm uses 2 Scan and 2 Sort. Hence:</a:t>
            </a:r>
          </a:p>
          <a:p>
            <a:pPr marL="0" indent="0">
              <a:buNone/>
            </a:pPr>
            <a:endParaRPr lang="en-US" sz="2400" dirty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O(min{n, (</a:t>
            </a:r>
            <a:r>
              <a:rPr lang="en-US" sz="2400" dirty="0">
                <a:solidFill>
                  <a:srgbClr val="FF0000"/>
                </a:solidFill>
                <a:latin typeface="Comic Sans MS"/>
                <a:cs typeface="Comic Sans MS"/>
              </a:rPr>
              <a:t>n/B) log(n/M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)})  </a:t>
            </a:r>
            <a:r>
              <a:rPr lang="en-US" sz="2400" dirty="0" smtClean="0">
                <a:latin typeface="Comic Sans MS"/>
                <a:cs typeface="Comic Sans MS"/>
              </a:rPr>
              <a:t>I/O’s</a:t>
            </a:r>
          </a:p>
          <a:p>
            <a:pPr marL="0" indent="0">
              <a:buNone/>
            </a:pPr>
            <a:endParaRPr lang="en-US" sz="2400" dirty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This bound and that for Sorting are optimal for I/O’s.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The bounds are equal whenever n = </a:t>
            </a:r>
            <a:r>
              <a:rPr lang="en-US" sz="2400" dirty="0" err="1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Ω</a:t>
            </a:r>
            <a:r>
              <a:rPr lang="en-US" sz="2400" dirty="0">
                <a:solidFill>
                  <a:srgbClr val="000000"/>
                </a:solidFill>
                <a:latin typeface="Comic Sans MS"/>
                <a:cs typeface="Comic Sans MS"/>
              </a:rPr>
              <a:t>(n/B) log(n/M)</a:t>
            </a:r>
          </a:p>
          <a:p>
            <a:pPr marL="0" indent="0">
              <a:buNone/>
            </a:pPr>
            <a:endParaRPr lang="en-US" sz="2400" dirty="0"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2400" dirty="0">
              <a:latin typeface="Comic Sans MS"/>
              <a:cs typeface="Comic Sans M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66151"/>
            <a:ext cx="9144000" cy="1823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198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807"/>
            <a:ext cx="8229600" cy="1143000"/>
          </a:xfrm>
        </p:spPr>
        <p:txBody>
          <a:bodyPr/>
          <a:lstStyle/>
          <a:p>
            <a:r>
              <a:rPr lang="en-US" dirty="0">
                <a:latin typeface="Comic Sans MS"/>
                <a:cs typeface="Comic Sans MS"/>
              </a:rPr>
              <a:t>Lower bound for sorting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864" y="1145527"/>
            <a:ext cx="8686800" cy="54688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RAM model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: Comparison tree to prove lower bound.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Node: comparison. Leaf: solution. Root-to-leaf path </a:t>
            </a:r>
            <a:r>
              <a:rPr lang="en-US" sz="240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t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: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execution of the alg. on  specific data. </a:t>
            </a:r>
            <a:endParaRPr lang="en-US" sz="2400" dirty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2400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2400" dirty="0">
              <a:latin typeface="Comic Sans MS"/>
              <a:cs typeface="Comic Sans MS"/>
            </a:endParaRPr>
          </a:p>
        </p:txBody>
      </p:sp>
      <p:pic>
        <p:nvPicPr>
          <p:cNvPr id="4" name="Picture 3" descr="lowerBound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36" y="2798833"/>
            <a:ext cx="5981625" cy="381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566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807"/>
            <a:ext cx="8229600" cy="1143000"/>
          </a:xfrm>
        </p:spPr>
        <p:txBody>
          <a:bodyPr/>
          <a:lstStyle/>
          <a:p>
            <a:r>
              <a:rPr lang="en-US" dirty="0">
                <a:latin typeface="Comic Sans MS"/>
                <a:cs typeface="Comic Sans MS"/>
              </a:rPr>
              <a:t>Lower bound for sorting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864" y="1145527"/>
            <a:ext cx="8686800" cy="54688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Sorting: 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binary tree. The possible solutions (n! for sorting) must be allocated on the leaves. 2</a:t>
            </a:r>
            <a:r>
              <a:rPr lang="en-US" sz="2400" baseline="30000" dirty="0" smtClean="0">
                <a:solidFill>
                  <a:srgbClr val="000000"/>
                </a:solidFill>
                <a:latin typeface="Comic Sans MS"/>
                <a:cs typeface="Comic Sans MS"/>
              </a:rPr>
              <a:t>t 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≥ n!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T≥ log(n!)    </a:t>
            </a:r>
            <a:r>
              <a:rPr lang="en-US" sz="2800" dirty="0" smtClean="0">
                <a:solidFill>
                  <a:srgbClr val="FF0000"/>
                </a:solidFill>
                <a:latin typeface="Comic Sans MS"/>
                <a:cs typeface="Comic Sans MS"/>
              </a:rPr>
              <a:t>t= </a:t>
            </a:r>
            <a:r>
              <a:rPr lang="en-US" sz="2800" dirty="0" err="1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Ω</a:t>
            </a:r>
            <a:r>
              <a:rPr lang="en-US" sz="280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Comic Sans MS"/>
                <a:cs typeface="Comic Sans MS"/>
              </a:rPr>
              <a:t>(</a:t>
            </a:r>
            <a:r>
              <a:rPr lang="en-US" sz="28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nlogn</a:t>
            </a:r>
            <a:r>
              <a:rPr lang="en-US" sz="2800" dirty="0" smtClean="0">
                <a:solidFill>
                  <a:srgbClr val="FF0000"/>
                </a:solidFill>
                <a:latin typeface="Comic Sans MS"/>
                <a:cs typeface="Comic Sans MS"/>
              </a:rPr>
              <a:t>)</a:t>
            </a:r>
            <a:endParaRPr lang="en-US" sz="2800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2400" dirty="0">
              <a:latin typeface="Comic Sans MS"/>
              <a:cs typeface="Comic Sans MS"/>
            </a:endParaRPr>
          </a:p>
        </p:txBody>
      </p:sp>
      <p:pic>
        <p:nvPicPr>
          <p:cNvPr id="4" name="Picture 3" descr="lowerBound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36" y="2798833"/>
            <a:ext cx="5981625" cy="381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180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807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Comic Sans MS"/>
                <a:cs typeface="Comic Sans MS"/>
              </a:rPr>
              <a:t>Lower bound </a:t>
            </a:r>
            <a:r>
              <a:rPr lang="en-US" sz="3600" dirty="0" smtClean="0">
                <a:latin typeface="Comic Sans MS"/>
                <a:cs typeface="Comic Sans MS"/>
              </a:rPr>
              <a:t>sorting in 2 level model</a:t>
            </a:r>
            <a:endParaRPr lang="en-US" sz="3600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864" y="1145527"/>
            <a:ext cx="8686800" cy="546883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600" dirty="0" smtClean="0">
                <a:solidFill>
                  <a:srgbClr val="FF0000"/>
                </a:solidFill>
                <a:latin typeface="Comic Sans MS"/>
                <a:cs typeface="Comic Sans MS"/>
              </a:rPr>
              <a:t>Comparison tree.</a:t>
            </a:r>
          </a:p>
          <a:p>
            <a:pPr marL="0" indent="0">
              <a:buNone/>
            </a:pPr>
            <a:r>
              <a:rPr lang="en-US" sz="2600" dirty="0" smtClean="0">
                <a:latin typeface="Comic Sans MS"/>
                <a:cs typeface="Comic Sans MS"/>
              </a:rPr>
              <a:t>Account for I/O operations.</a:t>
            </a:r>
          </a:p>
          <a:p>
            <a:pPr marL="0" indent="0">
              <a:buNone/>
            </a:pPr>
            <a:r>
              <a:rPr lang="en-US" sz="2600" dirty="0" smtClean="0">
                <a:latin typeface="Comic Sans MS"/>
                <a:cs typeface="Comic Sans MS"/>
              </a:rPr>
              <a:t>Operations in internal memory can be used for free.</a:t>
            </a:r>
          </a:p>
          <a:p>
            <a:pPr marL="0" indent="0">
              <a:buNone/>
            </a:pPr>
            <a:r>
              <a:rPr lang="en-US" sz="2600" dirty="0" smtClean="0">
                <a:latin typeface="Comic Sans MS"/>
                <a:cs typeface="Comic Sans MS"/>
              </a:rPr>
              <a:t>Every node of the decision tree corresponds to one I/O.</a:t>
            </a:r>
          </a:p>
          <a:p>
            <a:pPr marL="0" indent="0">
              <a:buNone/>
            </a:pPr>
            <a:r>
              <a:rPr lang="en-US" sz="2600" dirty="0" smtClean="0">
                <a:latin typeface="Comic Sans MS"/>
                <a:cs typeface="Comic Sans MS"/>
              </a:rPr>
              <a:t>The fan-out corresponds to the result of the comparisons after an I/O:</a:t>
            </a:r>
          </a:p>
          <a:p>
            <a:pPr marL="0" indent="0">
              <a:buNone/>
            </a:pPr>
            <a:endParaRPr lang="en-US" sz="2400" dirty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2400" dirty="0" smtClean="0">
                <a:latin typeface="Comic Sans MS"/>
                <a:cs typeface="Comic Sans MS"/>
              </a:rPr>
              <a:t>  M                                                           B</a:t>
            </a:r>
          </a:p>
          <a:p>
            <a:pPr marL="0" indent="0">
              <a:buNone/>
            </a:pPr>
            <a:endParaRPr lang="en-US" sz="2400" dirty="0" smtClean="0"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2400" dirty="0" smtClean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2600" dirty="0" smtClean="0">
                <a:latin typeface="Comic Sans MS"/>
                <a:cs typeface="Comic Sans MS"/>
              </a:rPr>
              <a:t>A block of B new elements is fetched to M. M-B elements are old , B are new.</a:t>
            </a:r>
          </a:p>
          <a:p>
            <a:pPr marL="0" indent="0">
              <a:buNone/>
            </a:pPr>
            <a:r>
              <a:rPr lang="en-US" sz="2600" dirty="0" smtClean="0">
                <a:latin typeface="Comic Sans MS"/>
                <a:cs typeface="Comic Sans MS"/>
              </a:rPr>
              <a:t>The B elements can occupy   M    positions of M .</a:t>
            </a:r>
          </a:p>
          <a:p>
            <a:pPr marL="0" indent="0">
              <a:buNone/>
            </a:pPr>
            <a:r>
              <a:rPr lang="en-US" sz="2400" dirty="0">
                <a:latin typeface="Comic Sans MS"/>
                <a:cs typeface="Comic Sans MS"/>
              </a:rPr>
              <a:t> </a:t>
            </a:r>
            <a:r>
              <a:rPr lang="en-US" sz="2400" dirty="0" smtClean="0">
                <a:latin typeface="Comic Sans MS"/>
                <a:cs typeface="Comic Sans MS"/>
              </a:rPr>
              <a:t>                                                 B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95406" y="3851543"/>
            <a:ext cx="3093238" cy="6146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432296" y="3851543"/>
            <a:ext cx="1167646" cy="6146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uble Bracket 8"/>
          <p:cNvSpPr/>
          <p:nvPr/>
        </p:nvSpPr>
        <p:spPr>
          <a:xfrm>
            <a:off x="4301854" y="5674880"/>
            <a:ext cx="573580" cy="939478"/>
          </a:xfrm>
          <a:prstGeom prst="bracketPair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760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807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Comic Sans MS"/>
                <a:cs typeface="Comic Sans MS"/>
              </a:rPr>
              <a:t>Lower bound </a:t>
            </a:r>
            <a:r>
              <a:rPr lang="en-US" sz="3600" dirty="0" smtClean="0">
                <a:latin typeface="Comic Sans MS"/>
                <a:cs typeface="Comic Sans MS"/>
              </a:rPr>
              <a:t>sorting in 2 level model</a:t>
            </a:r>
            <a:endParaRPr lang="en-US" sz="3600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864" y="1145527"/>
            <a:ext cx="8686800" cy="54688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smtClean="0">
                <a:latin typeface="Comic Sans MS"/>
                <a:cs typeface="Comic Sans MS"/>
              </a:rPr>
              <a:t>An I/O operations can generate </a:t>
            </a:r>
            <a:r>
              <a:rPr lang="en-US" sz="2400" dirty="0" smtClean="0">
                <a:latin typeface="Comic Sans MS"/>
                <a:cs typeface="Comic Sans MS"/>
              </a:rPr>
              <a:t>M    different results.</a:t>
            </a:r>
          </a:p>
          <a:p>
            <a:pPr marL="0" indent="0">
              <a:buNone/>
            </a:pPr>
            <a:r>
              <a:rPr lang="en-US" sz="2400" dirty="0" smtClean="0">
                <a:latin typeface="Comic Sans MS"/>
                <a:cs typeface="Comic Sans MS"/>
              </a:rPr>
              <a:t>                                                        B</a:t>
            </a:r>
          </a:p>
          <a:p>
            <a:pPr marL="0" indent="0">
              <a:buNone/>
            </a:pPr>
            <a:r>
              <a:rPr lang="en-US" sz="2400" dirty="0" smtClean="0">
                <a:latin typeface="Comic Sans MS"/>
                <a:cs typeface="Comic Sans MS"/>
              </a:rPr>
              <a:t>Un addition, we have to consider B! different permutations of B. (the other M-B items have already been considered in previous I/O operations).</a:t>
            </a:r>
          </a:p>
          <a:p>
            <a:pPr marL="0" indent="0">
              <a:buNone/>
            </a:pPr>
            <a:endParaRPr lang="en-US" sz="2400" dirty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2400" dirty="0" smtClean="0">
                <a:latin typeface="Comic Sans MS"/>
                <a:cs typeface="Comic Sans MS"/>
              </a:rPr>
              <a:t>In total     M   B! possible orderings generated by an I/O </a:t>
            </a:r>
          </a:p>
          <a:p>
            <a:pPr marL="0" indent="0">
              <a:buNone/>
            </a:pPr>
            <a:r>
              <a:rPr lang="en-US" sz="2400" dirty="0" smtClean="0">
                <a:latin typeface="Comic Sans MS"/>
                <a:cs typeface="Comic Sans MS"/>
              </a:rPr>
              <a:t>                  B</a:t>
            </a:r>
            <a:endParaRPr lang="en-US" sz="2400" dirty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2400" dirty="0" smtClean="0">
                <a:latin typeface="Comic Sans MS"/>
                <a:cs typeface="Comic Sans MS"/>
              </a:rPr>
              <a:t>operation and by the internal comparisons. </a:t>
            </a:r>
          </a:p>
          <a:p>
            <a:pPr marL="0" indent="0">
              <a:buNone/>
            </a:pPr>
            <a:endParaRPr lang="en-US" sz="2400" dirty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2400" dirty="0" smtClean="0">
                <a:latin typeface="Comic Sans MS"/>
                <a:cs typeface="Comic Sans MS"/>
              </a:rPr>
              <a:t>            M  B! is the fan-out of each node.</a:t>
            </a:r>
          </a:p>
          <a:p>
            <a:pPr marL="0" indent="0">
              <a:buNone/>
            </a:pPr>
            <a:r>
              <a:rPr lang="en-US" sz="2400" dirty="0">
                <a:latin typeface="Comic Sans MS"/>
                <a:cs typeface="Comic Sans MS"/>
              </a:rPr>
              <a:t> </a:t>
            </a:r>
            <a:r>
              <a:rPr lang="en-US" sz="2400" dirty="0" smtClean="0">
                <a:latin typeface="Comic Sans MS"/>
                <a:cs typeface="Comic Sans MS"/>
              </a:rPr>
              <a:t>           B</a:t>
            </a:r>
          </a:p>
        </p:txBody>
      </p:sp>
      <p:sp>
        <p:nvSpPr>
          <p:cNvPr id="9" name="Double Bracket 8"/>
          <p:cNvSpPr/>
          <p:nvPr/>
        </p:nvSpPr>
        <p:spPr>
          <a:xfrm>
            <a:off x="5285135" y="1145527"/>
            <a:ext cx="573580" cy="939478"/>
          </a:xfrm>
          <a:prstGeom prst="bracketPair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uble Bracket 6"/>
          <p:cNvSpPr/>
          <p:nvPr/>
        </p:nvSpPr>
        <p:spPr>
          <a:xfrm>
            <a:off x="1800207" y="3592463"/>
            <a:ext cx="573580" cy="939478"/>
          </a:xfrm>
          <a:prstGeom prst="bracketPair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uble Bracket 7"/>
          <p:cNvSpPr/>
          <p:nvPr/>
        </p:nvSpPr>
        <p:spPr>
          <a:xfrm>
            <a:off x="1226627" y="5333852"/>
            <a:ext cx="573580" cy="939478"/>
          </a:xfrm>
          <a:prstGeom prst="bracketPair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210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1465</TotalTime>
  <Words>1156</Words>
  <Application>Microsoft Macintosh PowerPoint</Application>
  <PresentationFormat>On-screen Show (4:3)</PresentationFormat>
  <Paragraphs>150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Sorting atomic items </vt:lpstr>
      <vt:lpstr>Sorting and permuting </vt:lpstr>
      <vt:lpstr>Use Sort to Permute</vt:lpstr>
      <vt:lpstr>Use Sort to Permute</vt:lpstr>
      <vt:lpstr>Use Sort to Permute</vt:lpstr>
      <vt:lpstr>Lower bound for sorting</vt:lpstr>
      <vt:lpstr>Lower bound for sorting</vt:lpstr>
      <vt:lpstr>Lower bound sorting in 2 level model</vt:lpstr>
      <vt:lpstr>Lower bound sorting in 2 level model</vt:lpstr>
      <vt:lpstr>Lower bound sorting in 2 level model</vt:lpstr>
      <vt:lpstr>Sorting: lower bound </vt:lpstr>
      <vt:lpstr>Lower bound for the D disks model</vt:lpstr>
      <vt:lpstr>Lower bound for the D disks model</vt:lpstr>
      <vt:lpstr>Lower bound for the D disks model</vt:lpstr>
      <vt:lpstr>Sorting in the D disks model</vt:lpstr>
      <vt:lpstr>Sort in the D disks model</vt:lpstr>
      <vt:lpstr>Lower bound for Permuting</vt:lpstr>
    </vt:vector>
  </TitlesOfParts>
  <Company>Dipartimento di informatica Università di Pisa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 Ranking</dc:title>
  <dc:creator>Linda Pagli</dc:creator>
  <cp:lastModifiedBy>Linda Pagli</cp:lastModifiedBy>
  <cp:revision>103</cp:revision>
  <cp:lastPrinted>2017-02-07T11:09:34Z</cp:lastPrinted>
  <dcterms:created xsi:type="dcterms:W3CDTF">2017-01-24T16:57:38Z</dcterms:created>
  <dcterms:modified xsi:type="dcterms:W3CDTF">2017-10-03T11:11:29Z</dcterms:modified>
</cp:coreProperties>
</file>