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7" r:id="rId3"/>
    <p:sldId id="293" r:id="rId4"/>
    <p:sldId id="308" r:id="rId5"/>
    <p:sldId id="309" r:id="rId6"/>
    <p:sldId id="311" r:id="rId7"/>
    <p:sldId id="312" r:id="rId8"/>
    <p:sldId id="313" r:id="rId9"/>
    <p:sldId id="314" r:id="rId10"/>
    <p:sldId id="316" r:id="rId11"/>
    <p:sldId id="260" r:id="rId12"/>
    <p:sldId id="317" r:id="rId13"/>
    <p:sldId id="318" r:id="rId14"/>
    <p:sldId id="321" r:id="rId15"/>
    <p:sldId id="319" r:id="rId16"/>
    <p:sldId id="322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03/10/17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Sorting atomic items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Lower bounds</a:t>
            </a:r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027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Lower bound </a:t>
            </a:r>
            <a:r>
              <a:rPr lang="en-US" sz="3600" dirty="0" smtClean="0">
                <a:latin typeface="Comic Sans MS"/>
                <a:cs typeface="Comic Sans MS"/>
              </a:rPr>
              <a:t>sorting in 2 level model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64" y="1145527"/>
            <a:ext cx="8686800" cy="57124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 height of the tree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 ≥ n/B required to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access S.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                                                         </a:t>
            </a:r>
            <a:r>
              <a:rPr lang="en-US" sz="2400" dirty="0">
                <a:latin typeface="Comic Sans MS"/>
                <a:cs typeface="Comic Sans MS"/>
              </a:rPr>
              <a:t>n/B </a:t>
            </a:r>
            <a:r>
              <a:rPr lang="en-US" sz="2400" dirty="0" smtClean="0">
                <a:latin typeface="Comic Sans MS"/>
                <a:cs typeface="Comic Sans MS"/>
              </a:rPr>
              <a:t>levels; fan-out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												    M  B!</a:t>
            </a:r>
            <a:endParaRPr lang="en-US" sz="2400" baseline="30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                                                B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        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												t</a:t>
            </a:r>
            <a:r>
              <a:rPr lang="en-US" sz="2400" dirty="0">
                <a:latin typeface="Comic Sans MS"/>
                <a:cs typeface="Comic Sans MS"/>
              </a:rPr>
              <a:t>-n/B levels: fan-</a:t>
            </a:r>
            <a:r>
              <a:rPr lang="en-US" sz="2400" dirty="0" smtClean="0">
                <a:latin typeface="Comic Sans MS"/>
                <a:cs typeface="Comic Sans MS"/>
              </a:rPr>
              <a:t>out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number of leaves  is    M  </a:t>
            </a:r>
            <a:r>
              <a:rPr lang="en-US" sz="2400" baseline="30000" dirty="0" smtClean="0">
                <a:latin typeface="Comic Sans MS"/>
                <a:cs typeface="Comic Sans MS"/>
              </a:rPr>
              <a:t>t </a:t>
            </a:r>
            <a:r>
              <a:rPr lang="en-US" sz="2400" dirty="0" smtClean="0">
                <a:latin typeface="Comic Sans MS"/>
                <a:cs typeface="Comic Sans MS"/>
              </a:rPr>
              <a:t>(B!)</a:t>
            </a:r>
            <a:r>
              <a:rPr lang="en-US" sz="2400" baseline="30000" dirty="0" smtClean="0">
                <a:latin typeface="Comic Sans MS"/>
                <a:cs typeface="Comic Sans MS"/>
              </a:rPr>
              <a:t>n/B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endParaRPr lang="en-US" sz="2400" baseline="30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               B    </a:t>
            </a:r>
          </a:p>
        </p:txBody>
      </p:sp>
      <p:sp>
        <p:nvSpPr>
          <p:cNvPr id="4" name="Oval 3"/>
          <p:cNvSpPr/>
          <p:nvPr/>
        </p:nvSpPr>
        <p:spPr>
          <a:xfrm>
            <a:off x="3810213" y="1597981"/>
            <a:ext cx="409701" cy="4097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94579" y="2007719"/>
            <a:ext cx="430185" cy="4302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024068" y="3204953"/>
            <a:ext cx="409701" cy="4097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269888" y="2385477"/>
            <a:ext cx="409701" cy="4097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1" idx="4"/>
            <a:endCxn id="10" idx="0"/>
          </p:cNvCxnSpPr>
          <p:nvPr/>
        </p:nvCxnSpPr>
        <p:spPr>
          <a:xfrm flipH="1">
            <a:off x="4228919" y="2795215"/>
            <a:ext cx="245820" cy="4097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0" idx="4"/>
          </p:cNvCxnSpPr>
          <p:nvPr/>
        </p:nvCxnSpPr>
        <p:spPr>
          <a:xfrm rot="16200000" flipH="1">
            <a:off x="3618786" y="4224824"/>
            <a:ext cx="1670937" cy="450670"/>
          </a:xfrm>
          <a:prstGeom prst="bentConnector3">
            <a:avLst>
              <a:gd name="adj1" fmla="val 63487"/>
            </a:avLst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474739" y="5356081"/>
            <a:ext cx="409701" cy="4097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55521" y="1265807"/>
            <a:ext cx="3339058" cy="450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24068" y="1265807"/>
            <a:ext cx="4006059" cy="4500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55521" y="5765819"/>
            <a:ext cx="73746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>
            <a:off x="5091596" y="1597981"/>
            <a:ext cx="129347" cy="24350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iley Face 6"/>
          <p:cNvSpPr/>
          <p:nvPr/>
        </p:nvSpPr>
        <p:spPr>
          <a:xfrm>
            <a:off x="8918664" y="3527475"/>
            <a:ext cx="45719" cy="87216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0706153" y="419769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091596" y="4197696"/>
            <a:ext cx="129347" cy="146978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uble Bracket 17"/>
          <p:cNvSpPr/>
          <p:nvPr/>
        </p:nvSpPr>
        <p:spPr>
          <a:xfrm>
            <a:off x="6490902" y="2587997"/>
            <a:ext cx="440922" cy="763105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uble Bracket 19"/>
          <p:cNvSpPr/>
          <p:nvPr/>
        </p:nvSpPr>
        <p:spPr>
          <a:xfrm>
            <a:off x="6645034" y="4838817"/>
            <a:ext cx="480848" cy="828660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uble Bracket 21"/>
          <p:cNvSpPr/>
          <p:nvPr/>
        </p:nvSpPr>
        <p:spPr>
          <a:xfrm>
            <a:off x="4091830" y="6019711"/>
            <a:ext cx="421588" cy="666099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45034" y="4802083"/>
            <a:ext cx="9328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M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B</a:t>
            </a:r>
            <a:endParaRPr lang="en-US" sz="2400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8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Sorting: lower bound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rcRect l="6238" r="6238"/>
          <a:stretch>
            <a:fillRect/>
          </a:stretch>
        </p:blipFill>
        <p:spPr>
          <a:xfrm>
            <a:off x="457200" y="1268256"/>
            <a:ext cx="8229600" cy="4525963"/>
          </a:xfrm>
        </p:spPr>
      </p:pic>
      <p:sp>
        <p:nvSpPr>
          <p:cNvPr id="14" name="TextBox 13"/>
          <p:cNvSpPr txBox="1"/>
          <p:nvPr/>
        </p:nvSpPr>
        <p:spPr>
          <a:xfrm>
            <a:off x="0" y="586455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omic Sans MS"/>
                <a:cs typeface="Comic Sans MS"/>
              </a:rPr>
              <a:t>   </a:t>
            </a:r>
            <a:r>
              <a:rPr lang="en-US" sz="2800" i="1" dirty="0" smtClean="0">
                <a:solidFill>
                  <a:srgbClr val="FF0000"/>
                </a:solidFill>
                <a:latin typeface="Comic Sans MS"/>
                <a:cs typeface="Comic Sans MS"/>
              </a:rPr>
              <a:t>t  = </a:t>
            </a:r>
            <a:r>
              <a:rPr lang="en-US" sz="2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(N/B)</a:t>
            </a:r>
            <a:r>
              <a:rPr lang="en-US" sz="2800" dirty="0" err="1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28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/B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8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N/B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r>
              <a:rPr lang="en-US" sz="2800" dirty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= </a:t>
            </a:r>
            <a:r>
              <a:rPr lang="en-US" sz="2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(N/B)</a:t>
            </a:r>
            <a:r>
              <a:rPr lang="en-US" sz="2800" dirty="0" err="1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28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/B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8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/M)</a:t>
            </a:r>
            <a:endParaRPr lang="en-US" sz="28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68057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/>
                <a:cs typeface="Comic Sans MS"/>
              </a:rPr>
              <a:t>L</a:t>
            </a:r>
            <a:r>
              <a:rPr lang="en-US" sz="3200" dirty="0" smtClean="0">
                <a:latin typeface="Comic Sans MS"/>
                <a:cs typeface="Comic Sans MS"/>
              </a:rPr>
              <a:t>ower bound for the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D disks model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4" y="130701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Parallel D disks model :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computer + D disks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Input/output are from disks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322" y="3050133"/>
            <a:ext cx="4199429" cy="311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50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/>
                <a:cs typeface="Comic Sans MS"/>
              </a:rPr>
              <a:t>L</a:t>
            </a:r>
            <a:r>
              <a:rPr lang="en-US" sz="3200" dirty="0" smtClean="0">
                <a:latin typeface="Comic Sans MS"/>
                <a:cs typeface="Comic Sans MS"/>
              </a:rPr>
              <a:t>ower bound for the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D disks model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4" y="1307010"/>
            <a:ext cx="8229600" cy="5311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I/O operation</a:t>
            </a:r>
            <a:r>
              <a:rPr lang="en-US" sz="2400" dirty="0">
                <a:latin typeface="Comic Sans MS"/>
                <a:cs typeface="Comic Sans MS"/>
              </a:rPr>
              <a:t>: 1 block of B data is fetched to the core memory of size M from each one disk. DB data are fetched in parallel</a:t>
            </a:r>
            <a:r>
              <a:rPr lang="en-US" sz="2400" dirty="0" smtClean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r>
              <a:rPr lang="en-US" sz="2400" dirty="0">
                <a:latin typeface="Comic Sans MS"/>
                <a:cs typeface="Comic Sans MS"/>
              </a:rPr>
              <a:t>Evaluate the number of parallel I/O’s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previous bound can be easily extended to D disks.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A comparison-based Sorting algorithm must execute: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	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            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Ω</a:t>
            </a:r>
            <a:r>
              <a:rPr lang="en-US" sz="2400" dirty="0" smtClean="0">
                <a:latin typeface="Comic Sans MS"/>
                <a:cs typeface="Comic Sans MS"/>
              </a:rPr>
              <a:t>((n/DB) </a:t>
            </a:r>
            <a:r>
              <a:rPr lang="en-US" sz="2400" dirty="0" err="1" smtClean="0">
                <a:latin typeface="Comic Sans MS"/>
                <a:cs typeface="Comic Sans MS"/>
              </a:rPr>
              <a:t>log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M</a:t>
            </a:r>
            <a:r>
              <a:rPr lang="en-US" sz="2400" baseline="-25000" dirty="0" smtClean="0">
                <a:latin typeface="Comic Sans MS"/>
                <a:cs typeface="Comic Sans MS"/>
              </a:rPr>
              <a:t>/B </a:t>
            </a:r>
            <a:r>
              <a:rPr lang="en-US" sz="2400" dirty="0" smtClean="0">
                <a:latin typeface="Comic Sans MS"/>
                <a:cs typeface="Comic Sans MS"/>
              </a:rPr>
              <a:t>(n/DB))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I/O operations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56160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/>
                <a:cs typeface="Comic Sans MS"/>
              </a:rPr>
              <a:t>L</a:t>
            </a:r>
            <a:r>
              <a:rPr lang="en-US" sz="3200" dirty="0" smtClean="0">
                <a:latin typeface="Comic Sans MS"/>
                <a:cs typeface="Comic Sans MS"/>
              </a:rPr>
              <a:t>ower bound for the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D disks model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4" y="1307010"/>
            <a:ext cx="8229600" cy="53119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Observation</a:t>
            </a:r>
            <a:r>
              <a:rPr lang="en-US" sz="2400" dirty="0">
                <a:latin typeface="Comic Sans MS"/>
                <a:cs typeface="Comic Sans MS"/>
              </a:rPr>
              <a:t>: D does not appear in the base of log. If this would be the case, it will increase the bound, so penalizing the sorting algorithm which uses D disks!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MergeSort</a:t>
            </a:r>
            <a:r>
              <a:rPr lang="en-US" sz="2400" dirty="0">
                <a:latin typeface="Comic Sans MS"/>
                <a:cs typeface="Comic Sans MS"/>
              </a:rPr>
              <a:t> is optimal for 1 disks but it is not for D disks. 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merging</a:t>
            </a:r>
            <a:r>
              <a:rPr lang="en-US" sz="2400" dirty="0">
                <a:latin typeface="Comic Sans MS"/>
                <a:cs typeface="Comic Sans MS"/>
              </a:rPr>
              <a:t> should be O(n/DB) I/O’s, that is at each step D pages are fetched one per disk, with an I/O.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Merging is not parallel: after a comparison more than B items have to be possibly fetched from the same disk.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5730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Sorting in the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D disks model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4" y="1307010"/>
            <a:ext cx="8229600" cy="531193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Disk Striping technique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: data layout on disks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Look to the D disks as a single disk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B’=DB.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The </a:t>
            </a:r>
            <a:r>
              <a:rPr lang="en-US" sz="2400" dirty="0" err="1" smtClean="0">
                <a:latin typeface="Comic Sans MS"/>
                <a:cs typeface="Comic Sans MS"/>
              </a:rPr>
              <a:t>bandwith</a:t>
            </a:r>
            <a:r>
              <a:rPr lang="en-US" sz="2400" dirty="0" smtClean="0">
                <a:latin typeface="Comic Sans MS"/>
                <a:cs typeface="Comic Sans MS"/>
              </a:rPr>
              <a:t> of I/O’s increases but design efficient </a:t>
            </a:r>
            <a:r>
              <a:rPr lang="en-US" sz="2400" dirty="0" err="1" smtClean="0">
                <a:latin typeface="Comic Sans MS"/>
                <a:cs typeface="Comic Sans MS"/>
              </a:rPr>
              <a:t>alg</a:t>
            </a:r>
            <a:r>
              <a:rPr lang="en-US" sz="2400" dirty="0" smtClean="0">
                <a:latin typeface="Comic Sans MS"/>
                <a:cs typeface="Comic Sans MS"/>
              </a:rPr>
              <a:t> . is more difficult.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       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O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>
                <a:latin typeface="Comic Sans MS"/>
                <a:cs typeface="Comic Sans MS"/>
              </a:rPr>
              <a:t>(n</a:t>
            </a:r>
            <a:r>
              <a:rPr lang="en-US" sz="2400" dirty="0" smtClean="0">
                <a:latin typeface="Comic Sans MS"/>
                <a:cs typeface="Comic Sans MS"/>
              </a:rPr>
              <a:t>/B’) </a:t>
            </a:r>
            <a:r>
              <a:rPr lang="en-US" sz="2400" dirty="0" err="1"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latin typeface="Comic Sans MS"/>
                <a:cs typeface="Comic Sans MS"/>
              </a:rPr>
              <a:t>M</a:t>
            </a:r>
            <a:r>
              <a:rPr lang="en-US" sz="2400" baseline="-25000" dirty="0">
                <a:latin typeface="Comic Sans MS"/>
                <a:cs typeface="Comic Sans MS"/>
              </a:rPr>
              <a:t>/</a:t>
            </a:r>
            <a:r>
              <a:rPr lang="en-US" sz="2400" baseline="-25000" dirty="0" smtClean="0">
                <a:latin typeface="Comic Sans MS"/>
                <a:cs typeface="Comic Sans MS"/>
              </a:rPr>
              <a:t>B’ </a:t>
            </a:r>
            <a:r>
              <a:rPr lang="en-US" sz="2400" dirty="0">
                <a:latin typeface="Comic Sans MS"/>
                <a:cs typeface="Comic Sans MS"/>
              </a:rPr>
              <a:t>(n</a:t>
            </a:r>
            <a:r>
              <a:rPr lang="en-US" sz="2400" dirty="0" smtClean="0">
                <a:latin typeface="Comic Sans MS"/>
                <a:cs typeface="Comic Sans MS"/>
              </a:rPr>
              <a:t>/M)</a:t>
            </a:r>
            <a:r>
              <a:rPr lang="en-US" sz="2400" dirty="0">
                <a:latin typeface="Comic Sans MS"/>
                <a:cs typeface="Comic Sans MS"/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O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((n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/DB)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400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/DB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/M)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Observe: the base of log. increases and disk striping is more and more inefficient as D increases. 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Merge is as before.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Problem: </a:t>
            </a:r>
            <a:r>
              <a:rPr lang="en-US" sz="2400" dirty="0" smtClean="0">
                <a:latin typeface="Comic Sans MS"/>
                <a:cs typeface="Comic Sans MS"/>
              </a:rPr>
              <a:t>the independency of disks is not exploited they are used as a monolithic system. Very difficult to exploit it!</a:t>
            </a:r>
          </a:p>
        </p:txBody>
      </p:sp>
    </p:spTree>
    <p:extLst>
      <p:ext uri="{BB962C8B-B14F-4D97-AF65-F5344CB8AC3E}">
        <p14:creationId xmlns:p14="http://schemas.microsoft.com/office/powerpoint/2010/main" val="17764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Sort in the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D disks model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4" y="1307010"/>
            <a:ext cx="8229600" cy="53119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We must design a different algorithm.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 the following: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Greed Sort: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elegant</a:t>
            </a:r>
            <a:r>
              <a:rPr lang="en-US" sz="2400" dirty="0" smtClean="0">
                <a:latin typeface="Comic Sans MS"/>
                <a:cs typeface="Comic Sans MS"/>
              </a:rPr>
              <a:t> and complex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new algorithm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achieving a close to optimal upper bound.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90639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762"/>
            <a:ext cx="8229600" cy="68824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/>
                <a:cs typeface="Comic Sans MS"/>
              </a:rPr>
              <a:t>L</a:t>
            </a:r>
            <a:r>
              <a:rPr lang="en-US" sz="3200" dirty="0" smtClean="0">
                <a:latin typeface="Comic Sans MS"/>
                <a:cs typeface="Comic Sans MS"/>
              </a:rPr>
              <a:t>ower bound for Permuting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4" y="1307010"/>
            <a:ext cx="8229600" cy="531193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500" dirty="0" smtClean="0">
                <a:latin typeface="Comic Sans MS"/>
                <a:cs typeface="Comic Sans MS"/>
              </a:rPr>
              <a:t>1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 disk model:</a:t>
            </a:r>
          </a:p>
          <a:p>
            <a:pPr marL="0" indent="0">
              <a:buNone/>
            </a:pPr>
            <a:r>
              <a:rPr lang="en-US" sz="4500" dirty="0" smtClean="0">
                <a:latin typeface="Comic Sans MS"/>
                <a:cs typeface="Comic Sans MS"/>
              </a:rPr>
              <a:t>If B log (M/B) ≤ </a:t>
            </a:r>
            <a:r>
              <a:rPr lang="en-US" sz="4500" dirty="0" err="1" smtClean="0">
                <a:latin typeface="Comic Sans MS"/>
                <a:cs typeface="Comic Sans MS"/>
              </a:rPr>
              <a:t>logn</a:t>
            </a:r>
            <a:r>
              <a:rPr lang="en-US" sz="4500" dirty="0" smtClean="0">
                <a:latin typeface="Comic Sans MS"/>
                <a:cs typeface="Comic Sans MS"/>
              </a:rPr>
              <a:t> then    </a:t>
            </a:r>
            <a:r>
              <a:rPr lang="en-US" sz="4500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</a:p>
          <a:p>
            <a:pPr marL="0" indent="0">
              <a:buNone/>
            </a:pP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</a:t>
            </a:r>
            <a:r>
              <a:rPr lang="en-US" sz="4500" dirty="0" smtClean="0">
                <a:solidFill>
                  <a:srgbClr val="000000"/>
                </a:solidFill>
                <a:latin typeface="Comic Sans MS"/>
                <a:cs typeface="Comic Sans MS"/>
              </a:rPr>
              <a:t>otherwise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</a:t>
            </a:r>
            <a:r>
              <a:rPr lang="en-US" sz="4500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(n/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B)</a:t>
            </a:r>
            <a:r>
              <a:rPr lang="en-US" sz="4500" dirty="0" err="1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45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45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/B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45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n/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)      </a:t>
            </a:r>
            <a:r>
              <a:rPr lang="en-US" sz="4500" dirty="0" smtClean="0">
                <a:solidFill>
                  <a:schemeClr val="tx2">
                    <a:lumMod val="75000"/>
                  </a:schemeClr>
                </a:solidFill>
                <a:latin typeface="Comic Sans MS"/>
                <a:cs typeface="Comic Sans MS"/>
              </a:rPr>
              <a:t>NO PROOF  </a:t>
            </a:r>
          </a:p>
          <a:p>
            <a:pPr marL="0" indent="0">
              <a:buNone/>
            </a:pPr>
            <a:endParaRPr lang="en-US" sz="45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4500" dirty="0" smtClean="0">
                <a:latin typeface="Comic Sans MS"/>
                <a:cs typeface="Comic Sans MS"/>
              </a:rPr>
              <a:t>The previous algorithm was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optimal!</a:t>
            </a:r>
          </a:p>
          <a:p>
            <a:pPr marL="0" indent="0">
              <a:buNone/>
            </a:pPr>
            <a:endParaRPr lang="en-US" sz="45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D disks model:  </a:t>
            </a:r>
            <a:r>
              <a:rPr lang="en-US" sz="45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Ω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(min {n/D</a:t>
            </a:r>
            <a:r>
              <a:rPr lang="en-US" sz="45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,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(n/DB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r>
              <a:rPr lang="en-US" sz="4500" dirty="0" err="1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45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45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/B</a:t>
            </a:r>
            <a:r>
              <a:rPr lang="en-US" sz="4500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45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n/DB)})</a:t>
            </a:r>
          </a:p>
          <a:p>
            <a:pPr marL="0" indent="0">
              <a:buNone/>
            </a:pPr>
            <a:endParaRPr lang="en-US" sz="4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500" dirty="0" smtClean="0">
                <a:latin typeface="Comic Sans MS"/>
                <a:cs typeface="Comic Sans MS"/>
              </a:rPr>
              <a:t>The bounds for sorting and permuting are the same except for the case: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500" dirty="0" smtClean="0">
                <a:latin typeface="Comic Sans MS"/>
                <a:cs typeface="Comic Sans MS"/>
              </a:rPr>
              <a:t>Blog(</a:t>
            </a:r>
            <a:r>
              <a:rPr lang="en-US" sz="4500" dirty="0">
                <a:latin typeface="Comic Sans MS"/>
                <a:cs typeface="Comic Sans MS"/>
              </a:rPr>
              <a:t>M/B) ≤ </a:t>
            </a:r>
            <a:r>
              <a:rPr lang="en-US" sz="4500" dirty="0" err="1" smtClean="0">
                <a:latin typeface="Comic Sans MS"/>
                <a:cs typeface="Comic Sans MS"/>
              </a:rPr>
              <a:t>logn</a:t>
            </a:r>
            <a:r>
              <a:rPr lang="en-US" sz="4500" dirty="0" smtClean="0">
                <a:latin typeface="Comic Sans MS"/>
                <a:cs typeface="Comic Sans MS"/>
              </a:rPr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500" dirty="0" smtClean="0">
                <a:latin typeface="Comic Sans MS"/>
                <a:cs typeface="Comic Sans MS"/>
              </a:rPr>
              <a:t>This inequality holds for n = </a:t>
            </a:r>
            <a:r>
              <a:rPr lang="en-US" sz="45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4500" dirty="0" smtClean="0">
                <a:solidFill>
                  <a:srgbClr val="000000"/>
                </a:solidFill>
                <a:latin typeface="Comic Sans MS"/>
                <a:cs typeface="Comic Sans MS"/>
              </a:rPr>
              <a:t> (2</a:t>
            </a:r>
            <a:r>
              <a:rPr lang="en-US" sz="4500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8</a:t>
            </a:r>
            <a:r>
              <a:rPr lang="en-US" sz="4500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500" dirty="0" smtClean="0">
                <a:solidFill>
                  <a:srgbClr val="000000"/>
                </a:solidFill>
                <a:latin typeface="Comic Sans MS"/>
                <a:cs typeface="Comic Sans MS"/>
              </a:rPr>
              <a:t>(since B and M are few k bytes and few Gigabytes respectively and </a:t>
            </a:r>
            <a:r>
              <a:rPr lang="en-US" sz="4500" dirty="0">
                <a:latin typeface="Comic Sans MS"/>
                <a:cs typeface="Comic Sans MS"/>
              </a:rPr>
              <a:t>log (M/B</a:t>
            </a:r>
            <a:r>
              <a:rPr lang="en-US" sz="4500" dirty="0" smtClean="0">
                <a:latin typeface="Comic Sans MS"/>
                <a:cs typeface="Comic Sans MS"/>
              </a:rPr>
              <a:t>) </a:t>
            </a:r>
            <a:r>
              <a:rPr lang="en-US" sz="4500" dirty="0" smtClean="0">
                <a:solidFill>
                  <a:srgbClr val="000000"/>
                </a:solidFill>
                <a:latin typeface="Comic Sans MS"/>
                <a:cs typeface="Comic Sans MS"/>
              </a:rPr>
              <a:t>can be neglected) 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This </a:t>
            </a:r>
            <a:r>
              <a:rPr lang="en-US" sz="4500" smtClean="0">
                <a:solidFill>
                  <a:srgbClr val="FF0000"/>
                </a:solidFill>
                <a:latin typeface="Comic Sans MS"/>
                <a:cs typeface="Comic Sans MS"/>
              </a:rPr>
              <a:t>situation is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unreasonable!</a:t>
            </a:r>
            <a:endParaRPr lang="en-US" sz="4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500" dirty="0" smtClean="0">
                <a:solidFill>
                  <a:srgbClr val="000000"/>
                </a:solidFill>
                <a:latin typeface="Comic Sans MS"/>
                <a:cs typeface="Comic Sans MS"/>
              </a:rPr>
              <a:t>In practice, </a:t>
            </a:r>
            <a:r>
              <a:rPr lang="en-US" sz="45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Sorting =  Permuting</a:t>
            </a:r>
            <a:endParaRPr lang="en-US" sz="45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33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45289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14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Sorting and permuting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In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RAM </a:t>
            </a:r>
            <a:r>
              <a:rPr lang="en-US" sz="2400" dirty="0">
                <a:latin typeface="Comic Sans MS"/>
                <a:cs typeface="Comic Sans MS"/>
              </a:rPr>
              <a:t>model Sorting includes Permuting since we need to determine the sorted permutation and then permute the items. Sorting is </a:t>
            </a:r>
            <a:r>
              <a:rPr lang="en-US" sz="2400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dirty="0">
                <a:latin typeface="Lucida Grande"/>
                <a:ea typeface="Lucida Grande"/>
                <a:cs typeface="Lucida Grande"/>
              </a:rPr>
              <a:t>(</a:t>
            </a:r>
            <a:r>
              <a:rPr lang="en-US" sz="2400" dirty="0" err="1">
                <a:latin typeface="Lucida Grande"/>
                <a:ea typeface="Lucida Grande"/>
                <a:cs typeface="Lucida Grande"/>
              </a:rPr>
              <a:t>nlogn</a:t>
            </a:r>
            <a:r>
              <a:rPr lang="en-US" sz="2400" dirty="0">
                <a:latin typeface="Lucida Grande"/>
                <a:ea typeface="Lucida Grande"/>
                <a:cs typeface="Lucida Grande"/>
              </a:rPr>
              <a:t>) 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while permuting is </a:t>
            </a:r>
            <a:r>
              <a:rPr lang="en-US" sz="2400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dirty="0">
                <a:latin typeface="Lucida Grande"/>
                <a:ea typeface="Lucida Grande"/>
                <a:cs typeface="Lucida Grande"/>
              </a:rPr>
              <a:t>(n). 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 disk model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Sorting</a:t>
            </a:r>
            <a:r>
              <a:rPr lang="en-US" sz="2400" dirty="0" smtClean="0">
                <a:latin typeface="Comic Sans MS"/>
                <a:cs typeface="Comic Sans MS"/>
              </a:rPr>
              <a:t> problem is equivalent to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Permuting</a:t>
            </a:r>
            <a:r>
              <a:rPr lang="en-US" sz="2400" dirty="0" smtClean="0">
                <a:latin typeface="Comic Sans MS"/>
                <a:cs typeface="Comic Sans MS"/>
              </a:rPr>
              <a:t> problem by the point of view of I/O complexity.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Moving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elements is difficult as Sorting in this model. It is the real bottleneck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: I/O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bottelneck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How to use Sort to Permute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142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Use Sort to Permute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3"/>
            <a:ext cx="86868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Permute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Sequence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2400" dirty="0" smtClean="0">
                <a:latin typeface="Comic Sans MS"/>
                <a:cs typeface="Comic Sans MS"/>
              </a:rPr>
              <a:t>, S[1,n] according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[1,n], i.e.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Output S[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(1)], 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S[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(2)], …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S[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(n)]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RAM model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 jump on the memory to read 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S[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)] then O(n).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Same algorithm on 2-level model: O(n) I/O’s: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Too much!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Use Sort and Scan to Permute;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1) Create sequence P of pairs &lt;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 , 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2) Sort according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component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3) Parallel scan of of S and P and change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with S[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4) Sort P on the first component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7378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Use Sort to Permute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3"/>
            <a:ext cx="86868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S:   a, b, c, d   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:   2, 4, 1, 3 </a:t>
            </a: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RESULT:   b, d, a, 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mic Sans MS"/>
                <a:cs typeface="Comic Sans MS"/>
              </a:rPr>
              <a:t>Create P.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P:  &lt;1, 2&gt; &lt;2,4&gt; &lt;3, 1&gt; &lt;4, 3&gt;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2. Sort on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component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P:  &lt;3,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1&gt;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&lt;1,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&gt; &lt;4,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&gt; &lt;2,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4&gt; </a:t>
            </a: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3 Parallel scan of S and P to substitute in P to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[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] ,</a:t>
            </a:r>
            <a:r>
              <a:rPr lang="en-US" sz="2400" dirty="0" smtClean="0">
                <a:latin typeface="Comic Sans MS"/>
                <a:cs typeface="Comic Sans MS"/>
              </a:rPr>
              <a:t>S[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)]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	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:   a, b, c, d </a:t>
            </a: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P: 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&lt;3, </a:t>
            </a:r>
            <a:r>
              <a:rPr lang="en-US" sz="2400" dirty="0">
                <a:latin typeface="Comic Sans MS"/>
                <a:cs typeface="Comic Sans MS"/>
              </a:rPr>
              <a:t>1&gt; </a:t>
            </a:r>
            <a:r>
              <a:rPr lang="en-US" sz="2400" dirty="0" smtClean="0">
                <a:latin typeface="Comic Sans MS"/>
                <a:cs typeface="Comic Sans MS"/>
              </a:rPr>
              <a:t>&lt;1, </a:t>
            </a:r>
            <a:r>
              <a:rPr lang="en-US" sz="2400" dirty="0">
                <a:latin typeface="Comic Sans MS"/>
                <a:cs typeface="Comic Sans MS"/>
              </a:rPr>
              <a:t>2&gt; </a:t>
            </a:r>
            <a:r>
              <a:rPr lang="en-US" sz="2400" dirty="0" smtClean="0">
                <a:latin typeface="Comic Sans MS"/>
                <a:cs typeface="Comic Sans MS"/>
              </a:rPr>
              <a:t>&lt;4, </a:t>
            </a:r>
            <a:r>
              <a:rPr lang="en-US" sz="2400" dirty="0">
                <a:latin typeface="Comic Sans MS"/>
                <a:cs typeface="Comic Sans MS"/>
              </a:rPr>
              <a:t>3</a:t>
            </a:r>
            <a:r>
              <a:rPr lang="en-US" sz="2400" dirty="0" smtClean="0">
                <a:latin typeface="Comic Sans MS"/>
                <a:cs typeface="Comic Sans MS"/>
              </a:rPr>
              <a:t>&gt; &lt;</a:t>
            </a:r>
            <a:r>
              <a:rPr lang="en-US" sz="2400" dirty="0" smtClean="0">
                <a:latin typeface="Comic Sans MS"/>
                <a:cs typeface="Comic Sans MS"/>
              </a:rPr>
              <a:t>2, </a:t>
            </a:r>
            <a:r>
              <a:rPr lang="en-US" sz="2400" dirty="0">
                <a:latin typeface="Comic Sans MS"/>
                <a:cs typeface="Comic Sans MS"/>
              </a:rPr>
              <a:t>4&gt; 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P: &lt;3, a&gt; &lt;1, b&gt; &lt;4, c&gt; &lt;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2,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d&gt;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4 Sort on the first component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P: &lt;1,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&gt; &lt;2,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latin typeface="Comic Sans MS"/>
                <a:cs typeface="Comic Sans MS"/>
              </a:rPr>
              <a:t>&gt; &lt;3,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latin typeface="Comic Sans MS"/>
                <a:cs typeface="Comic Sans MS"/>
              </a:rPr>
              <a:t>&gt; &lt;4,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latin typeface="Comic Sans MS"/>
                <a:cs typeface="Comic Sans MS"/>
              </a:rPr>
              <a:t>&gt;      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5276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Use Sort to Permute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3"/>
            <a:ext cx="86868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Algorithm uses 2 Scan and 2 Sort. Hence: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O(min{n, (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n/B) log(n/M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)})  </a:t>
            </a:r>
            <a:r>
              <a:rPr lang="en-US" sz="2400" dirty="0" smtClean="0">
                <a:latin typeface="Comic Sans MS"/>
                <a:cs typeface="Comic Sans MS"/>
              </a:rPr>
              <a:t>I/O’s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This bound and that for Sorting are optimal for I/O’s.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bounds are equal whenever n = </a:t>
            </a:r>
            <a:r>
              <a:rPr lang="en-US" sz="24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(n/B) log(n/M)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6151"/>
            <a:ext cx="9144000" cy="182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9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Lower bound for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64" y="1145527"/>
            <a:ext cx="86868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RAM model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 Comparison tree to prove lower bound.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Node: comparison. Leaf: solution. Root-to-leaf path </a:t>
            </a:r>
            <a:r>
              <a:rPr lang="en-US" sz="24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execution of the alg. on  specific data. 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 descr="lowerBoun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36" y="2798833"/>
            <a:ext cx="5981625" cy="381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6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Lower bound for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64" y="1145527"/>
            <a:ext cx="86868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Sorting: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binary tree. The possible solutions (n! for sorting) must be allocated on the leaves. 2</a:t>
            </a:r>
            <a:r>
              <a:rPr lang="en-US" sz="2400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t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≥ n!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T≥ log(n!)   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t= </a:t>
            </a:r>
            <a:r>
              <a:rPr lang="en-US" sz="28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nlogn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endParaRPr lang="en-US" sz="28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 descr="lowerBoun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36" y="2798833"/>
            <a:ext cx="5981625" cy="381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180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Lower bound </a:t>
            </a:r>
            <a:r>
              <a:rPr lang="en-US" sz="3600" dirty="0" smtClean="0">
                <a:latin typeface="Comic Sans MS"/>
                <a:cs typeface="Comic Sans MS"/>
              </a:rPr>
              <a:t>sorting in 2 level model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64" y="1145527"/>
            <a:ext cx="8686800" cy="54688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mic Sans MS"/>
                <a:cs typeface="Comic Sans MS"/>
              </a:rPr>
              <a:t>Comparison tree.</a:t>
            </a:r>
          </a:p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Account for I/O operations.</a:t>
            </a:r>
          </a:p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Operations in internal memory can be used for free.</a:t>
            </a:r>
          </a:p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Every node of the decision tree corresponds to one I/O.</a:t>
            </a:r>
          </a:p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The fan-out corresponds to the result of the comparisons after an I/O: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M                                                           B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A block of B new elements is fetched to M. M-B elements are old , B are new.</a:t>
            </a:r>
          </a:p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The B elements can occupy   M    positions of M 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                      B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95406" y="3851543"/>
            <a:ext cx="3093238" cy="6146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32296" y="3851543"/>
            <a:ext cx="1167646" cy="6146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uble Bracket 8"/>
          <p:cNvSpPr/>
          <p:nvPr/>
        </p:nvSpPr>
        <p:spPr>
          <a:xfrm>
            <a:off x="4301854" y="5674880"/>
            <a:ext cx="573580" cy="939478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6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Lower bound </a:t>
            </a:r>
            <a:r>
              <a:rPr lang="en-US" sz="3600" dirty="0" smtClean="0">
                <a:latin typeface="Comic Sans MS"/>
                <a:cs typeface="Comic Sans MS"/>
              </a:rPr>
              <a:t>sorting in 2 level model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64" y="1145527"/>
            <a:ext cx="86868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Comic Sans MS"/>
                <a:cs typeface="Comic Sans MS"/>
              </a:rPr>
              <a:t>An I/O operations can generate </a:t>
            </a:r>
            <a:r>
              <a:rPr lang="en-US" sz="2400" dirty="0" smtClean="0">
                <a:latin typeface="Comic Sans MS"/>
                <a:cs typeface="Comic Sans MS"/>
              </a:rPr>
              <a:t>M    different results.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                                                   B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Un addition, we have to consider B! different permutations of B. (the other M-B items have already been considered in previous I/O operations).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 total     M   B! possible orderings generated by an I/O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             B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operation and by the internal comparisons. 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       M  B! is the fan-out of each node.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B</a:t>
            </a:r>
          </a:p>
        </p:txBody>
      </p:sp>
      <p:sp>
        <p:nvSpPr>
          <p:cNvPr id="9" name="Double Bracket 8"/>
          <p:cNvSpPr/>
          <p:nvPr/>
        </p:nvSpPr>
        <p:spPr>
          <a:xfrm>
            <a:off x="5285135" y="1145527"/>
            <a:ext cx="573580" cy="939478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uble Bracket 6"/>
          <p:cNvSpPr/>
          <p:nvPr/>
        </p:nvSpPr>
        <p:spPr>
          <a:xfrm>
            <a:off x="1800207" y="3592463"/>
            <a:ext cx="573580" cy="939478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ket 7"/>
          <p:cNvSpPr/>
          <p:nvPr/>
        </p:nvSpPr>
        <p:spPr>
          <a:xfrm>
            <a:off x="1226627" y="5333852"/>
            <a:ext cx="573580" cy="939478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1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1156</Words>
  <Application>Microsoft Macintosh PowerPoint</Application>
  <PresentationFormat>On-screen Show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Sorting atomic items </vt:lpstr>
      <vt:lpstr>Sorting and permuting </vt:lpstr>
      <vt:lpstr>Use Sort to Permute</vt:lpstr>
      <vt:lpstr>Use Sort to Permute</vt:lpstr>
      <vt:lpstr>Use Sort to Permute</vt:lpstr>
      <vt:lpstr>Lower bound for sorting</vt:lpstr>
      <vt:lpstr>Lower bound for sorting</vt:lpstr>
      <vt:lpstr>Lower bound sorting in 2 level model</vt:lpstr>
      <vt:lpstr>Lower bound sorting in 2 level model</vt:lpstr>
      <vt:lpstr>Lower bound sorting in 2 level model</vt:lpstr>
      <vt:lpstr>Sorting: lower bound </vt:lpstr>
      <vt:lpstr>Lower bound for the D disks model</vt:lpstr>
      <vt:lpstr>Lower bound for the D disks model</vt:lpstr>
      <vt:lpstr>Lower bound for the D disks model</vt:lpstr>
      <vt:lpstr>Sorting in the D disks model</vt:lpstr>
      <vt:lpstr>Sort in the D disks model</vt:lpstr>
      <vt:lpstr>Lower bound for Permuting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 Pagli</cp:lastModifiedBy>
  <cp:revision>103</cp:revision>
  <cp:lastPrinted>2017-02-07T11:09:34Z</cp:lastPrinted>
  <dcterms:created xsi:type="dcterms:W3CDTF">2017-01-24T16:57:38Z</dcterms:created>
  <dcterms:modified xsi:type="dcterms:W3CDTF">2017-10-03T11:11:29Z</dcterms:modified>
</cp:coreProperties>
</file>