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92" r:id="rId5"/>
    <p:sldId id="262" r:id="rId6"/>
    <p:sldId id="293" r:id="rId7"/>
    <p:sldId id="294" r:id="rId8"/>
    <p:sldId id="295" r:id="rId9"/>
    <p:sldId id="297" r:id="rId10"/>
    <p:sldId id="296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26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02/10/17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Sorting atomic items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027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Comic Sans MS"/>
                <a:cs typeface="Comic Sans MS"/>
              </a:rPr>
              <a:t>SnowPlow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002990"/>
            <a:ext cx="8229600" cy="5468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Is divided in phases. Each phase produces a sorted subsequence of size s, M ≤ s ≤2M.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Each phase </a:t>
            </a:r>
            <a:r>
              <a:rPr lang="en-US" sz="2400" dirty="0" smtClean="0">
                <a:latin typeface="Comic Sans MS"/>
                <a:cs typeface="Comic Sans MS"/>
              </a:rPr>
              <a:t>has 4 steps: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mic Sans MS"/>
                <a:cs typeface="Comic Sans MS"/>
              </a:rPr>
              <a:t>Form a min Heap H of the items contained 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in 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mic Sans MS"/>
                <a:cs typeface="Comic Sans MS"/>
              </a:rPr>
              <a:t>At each step, while scanning items from S:</a:t>
            </a:r>
          </a:p>
          <a:p>
            <a:pPr marL="457200" indent="-457200">
              <a:buAutoNum type="arabicPeriod" startAt="3"/>
            </a:pPr>
            <a:r>
              <a:rPr lang="en-US" sz="2400" dirty="0" smtClean="0">
                <a:latin typeface="Comic Sans MS"/>
                <a:cs typeface="Comic Sans MS"/>
              </a:rPr>
              <a:t>- extract min from H and output it;</a:t>
            </a:r>
          </a:p>
          <a:p>
            <a:pPr marL="457200" indent="-457200">
              <a:buAutoNum type="arabicPeriod" startAt="3"/>
            </a:pPr>
            <a:r>
              <a:rPr lang="en-US" sz="2400" dirty="0" smtClean="0">
                <a:latin typeface="Comic Sans MS"/>
                <a:cs typeface="Comic Sans MS"/>
              </a:rPr>
              <a:t>-</a:t>
            </a:r>
            <a:r>
              <a:rPr lang="en-US" sz="2400" b="1" dirty="0" smtClean="0">
                <a:latin typeface="Comic Sans MS"/>
                <a:cs typeface="Comic Sans MS"/>
              </a:rPr>
              <a:t> if </a:t>
            </a:r>
            <a:r>
              <a:rPr lang="en-US" sz="2400" dirty="0" smtClean="0">
                <a:latin typeface="Comic Sans MS"/>
                <a:cs typeface="Comic Sans MS"/>
              </a:rPr>
              <a:t>next &gt; min insert next in H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      else insert next in a auxiliary storage U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.*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 phase terminates when H is empty and U occupies the whole M.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output run is non decreasing.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At the end all the elements in H will be output, hence the number of steps of a phase is ≥ M.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6059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3"/>
          <a:srcRect t="7916" b="7916"/>
          <a:stretch>
            <a:fillRect/>
          </a:stretch>
        </p:blipFill>
        <p:spPr>
          <a:xfrm>
            <a:off x="8167" y="1044174"/>
            <a:ext cx="4592286" cy="2525580"/>
          </a:xfr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7762" y="852509"/>
            <a:ext cx="3569038" cy="25255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Comic Sans MS"/>
                <a:cs typeface="Comic Sans MS"/>
              </a:rPr>
              <a:t>SnowPlow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939" y="3569754"/>
            <a:ext cx="3546183" cy="190893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7762" y="3569754"/>
            <a:ext cx="3148678" cy="1908937"/>
          </a:xfrm>
          <a:prstGeom prst="rect">
            <a:avLst/>
          </a:prstGeom>
        </p:spPr>
      </p:pic>
      <p:cxnSp>
        <p:nvCxnSpPr>
          <p:cNvPr id="13" name="Connettore 1 12"/>
          <p:cNvCxnSpPr/>
          <p:nvPr/>
        </p:nvCxnSpPr>
        <p:spPr>
          <a:xfrm>
            <a:off x="8266440" y="3977041"/>
            <a:ext cx="0" cy="11979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57200" y="5893687"/>
            <a:ext cx="69725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omic Sans MS"/>
                <a:cs typeface="Comic Sans MS"/>
              </a:rPr>
              <a:t>The 4 </a:t>
            </a:r>
            <a:r>
              <a:rPr lang="it-IT" sz="3200" dirty="0" err="1" smtClean="0">
                <a:latin typeface="Comic Sans MS"/>
                <a:cs typeface="Comic Sans MS"/>
              </a:rPr>
              <a:t>steps</a:t>
            </a:r>
            <a:r>
              <a:rPr lang="it-IT" sz="3200" dirty="0" smtClean="0">
                <a:latin typeface="Comic Sans MS"/>
                <a:cs typeface="Comic Sans MS"/>
              </a:rPr>
              <a:t> of a </a:t>
            </a:r>
            <a:r>
              <a:rPr lang="it-IT" sz="3200" dirty="0" err="1" smtClean="0">
                <a:latin typeface="Comic Sans MS"/>
                <a:cs typeface="Comic Sans MS"/>
              </a:rPr>
              <a:t>phase</a:t>
            </a:r>
            <a:r>
              <a:rPr lang="it-IT" sz="3200" dirty="0" smtClean="0">
                <a:latin typeface="Comic Sans MS"/>
                <a:cs typeface="Comic Sans MS"/>
              </a:rPr>
              <a:t>.</a:t>
            </a:r>
            <a:endParaRPr lang="it-IT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39986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Comic Sans MS"/>
                <a:cs typeface="Comic Sans MS"/>
              </a:rPr>
              <a:t>SnowPlow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48833"/>
            <a:ext cx="8229600" cy="546883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SnowPlow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is more efficient than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MergeSort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on average.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Let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τ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be the number of elements read in a phase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 phase ends when H is empty and |U|=M.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M items of the </a:t>
            </a:r>
            <a:r>
              <a:rPr lang="en-US" sz="24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scanned end-up in U.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sz="24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mr-IN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–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M goes to H and written to the output  sorted run 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length of the sorted run at the end of the phase is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M + (</a:t>
            </a:r>
            <a:r>
              <a:rPr lang="en-US" sz="24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mr-IN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–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M).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How much is </a:t>
            </a:r>
            <a:r>
              <a:rPr lang="en-US" sz="24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on average?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Pr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(next &lt; min) =1/2 for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random distribution.</a:t>
            </a: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So on average </a:t>
            </a:r>
            <a:r>
              <a:rPr lang="en-US" sz="24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/2 elements go to H and </a:t>
            </a:r>
            <a:r>
              <a:rPr lang="en-US" sz="24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/2 elements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go to U. So M=</a:t>
            </a:r>
            <a:r>
              <a:rPr lang="en-US" sz="24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/2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and </a:t>
            </a:r>
            <a:r>
              <a:rPr lang="en-US" sz="24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τ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=2M.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63761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Comic Sans MS"/>
                <a:cs typeface="Comic Sans MS"/>
              </a:rPr>
              <a:t>SnowPlow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48833"/>
            <a:ext cx="8229600" cy="546883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SnowPlow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builds O(n/M) sorted runs, each larger than M,  and of length 2M in average.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Using Snowplow for generating sorted runs and a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Merge-based sorting scheme we obtain: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O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((n/B) log(n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/2M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I/O’s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average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.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02280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Multi-way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48833"/>
            <a:ext cx="8229600" cy="546883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Previous algorithms                  binary Merge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Now: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Multi-way Merge.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Binary merge uses 3 blocks: 2 blocks to cache items from S[x] and S[y], 1 block to cache the output items.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But M/B &gt;&gt; 3: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Many more blocks available!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K-way Merging, set k =(M/B)-1 (1 block for the output)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Merge K-runs: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Build </a:t>
            </a:r>
            <a:r>
              <a:rPr lang="en-US" sz="2400" dirty="0" err="1" smtClean="0">
                <a:latin typeface="Comic Sans MS"/>
                <a:cs typeface="Comic Sans MS"/>
              </a:rPr>
              <a:t>minHeap</a:t>
            </a:r>
            <a:r>
              <a:rPr lang="en-US" sz="2400" dirty="0" smtClean="0">
                <a:latin typeface="Comic Sans MS"/>
                <a:cs typeface="Comic Sans MS"/>
              </a:rPr>
              <a:t> H to contain the k minima from the k runs.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Items are represented by pairs : &lt;</a:t>
            </a:r>
            <a:r>
              <a:rPr lang="en-US" sz="2400" dirty="0" err="1" smtClean="0">
                <a:latin typeface="Comic Sans MS"/>
                <a:cs typeface="Comic Sans MS"/>
              </a:rPr>
              <a:t>Ri</a:t>
            </a:r>
            <a:r>
              <a:rPr lang="en-US" sz="2400" dirty="0" smtClean="0">
                <a:latin typeface="Comic Sans MS"/>
                <a:cs typeface="Comic Sans MS"/>
              </a:rPr>
              <a:t>[1],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&gt;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3570144" y="1557275"/>
            <a:ext cx="1102192" cy="0"/>
          </a:xfrm>
          <a:prstGeom prst="straightConnector1">
            <a:avLst/>
          </a:prstGeom>
          <a:ln w="7620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546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4699000" y="3414078"/>
            <a:ext cx="381000" cy="3333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3125" y="2857500"/>
            <a:ext cx="381000" cy="3333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51375" y="2270125"/>
            <a:ext cx="412750" cy="4127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Multi-way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r>
              <a:rPr lang="en-US" dirty="0" smtClean="0">
                <a:latin typeface="Comic Sans MS"/>
                <a:cs typeface="Comic Sans MS"/>
              </a:rPr>
              <a:t>: Example k=3     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rcRect t="18899" b="18899"/>
          <a:stretch>
            <a:fillRect/>
          </a:stretch>
        </p:blipFill>
        <p:spPr>
          <a:xfrm>
            <a:off x="190500" y="2060576"/>
            <a:ext cx="3381375" cy="2305050"/>
          </a:xfrm>
        </p:spPr>
      </p:pic>
      <p:sp>
        <p:nvSpPr>
          <p:cNvPr id="12" name="TextBox 11"/>
          <p:cNvSpPr txBox="1"/>
          <p:nvPr/>
        </p:nvSpPr>
        <p:spPr>
          <a:xfrm>
            <a:off x="4175125" y="2270125"/>
            <a:ext cx="4032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:  11, 18, 44, 63, 87 …</a:t>
            </a:r>
          </a:p>
          <a:p>
            <a:endParaRPr lang="en-US" dirty="0"/>
          </a:p>
          <a:p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:    12, 21, 32, 48, 54, …</a:t>
            </a:r>
          </a:p>
          <a:p>
            <a:endParaRPr lang="en-US" dirty="0"/>
          </a:p>
          <a:p>
            <a:r>
              <a:rPr lang="en-US" dirty="0" smtClean="0"/>
              <a:t>R</a:t>
            </a:r>
            <a:r>
              <a:rPr lang="en-US" baseline="-25000" dirty="0" smtClean="0"/>
              <a:t>3</a:t>
            </a:r>
            <a:r>
              <a:rPr lang="en-US" dirty="0" smtClean="0"/>
              <a:t>:      17, 19, 25, 33, 39, ….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22375" y="1555750"/>
            <a:ext cx="122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Heap   H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22375" y="4699000"/>
            <a:ext cx="74644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At each step:</a:t>
            </a:r>
          </a:p>
          <a:p>
            <a:pPr>
              <a:lnSpc>
                <a:spcPct val="50000"/>
              </a:lnSpc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- Extract min from H</a:t>
            </a:r>
          </a:p>
          <a:p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- Take another item from </a:t>
            </a:r>
            <a:r>
              <a:rPr lang="en-US" sz="2400" dirty="0" err="1" smtClean="0">
                <a:latin typeface="Comic Sans MS"/>
                <a:cs typeface="Comic Sans MS"/>
              </a:rPr>
              <a:t>Ri</a:t>
            </a:r>
            <a:r>
              <a:rPr lang="en-US" sz="2400" dirty="0" smtClean="0">
                <a:latin typeface="Comic Sans MS"/>
                <a:cs typeface="Comic Sans MS"/>
              </a:rPr>
              <a:t> (if not ended)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5125" y="1555750"/>
            <a:ext cx="2789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M= 4B     k=(M/B-1)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3217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5016499" y="1925082"/>
            <a:ext cx="365125" cy="2905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Multi-way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rcRect t="18899" b="18899"/>
          <a:stretch>
            <a:fillRect/>
          </a:stretch>
        </p:blipFill>
        <p:spPr>
          <a:xfrm>
            <a:off x="190500" y="2060576"/>
            <a:ext cx="3381375" cy="2305050"/>
          </a:xfrm>
        </p:spPr>
      </p:pic>
      <p:sp>
        <p:nvSpPr>
          <p:cNvPr id="12" name="TextBox 11"/>
          <p:cNvSpPr txBox="1"/>
          <p:nvPr/>
        </p:nvSpPr>
        <p:spPr>
          <a:xfrm>
            <a:off x="4175125" y="1925082"/>
            <a:ext cx="4032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:   11, 18, 44, 63, 87 …</a:t>
            </a:r>
          </a:p>
          <a:p>
            <a:endParaRPr lang="en-US" dirty="0"/>
          </a:p>
          <a:p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:    12, 21, 32, 48, 54, …</a:t>
            </a:r>
          </a:p>
          <a:p>
            <a:endParaRPr lang="en-US" dirty="0"/>
          </a:p>
          <a:p>
            <a:r>
              <a:rPr lang="en-US" dirty="0" smtClean="0"/>
              <a:t>R</a:t>
            </a:r>
            <a:r>
              <a:rPr lang="en-US" baseline="-25000" dirty="0" smtClean="0"/>
              <a:t>3</a:t>
            </a:r>
            <a:r>
              <a:rPr lang="en-US" dirty="0" smtClean="0"/>
              <a:t>:     17, 19, 25, 33, 39, ….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22375" y="1555750"/>
            <a:ext cx="122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Heap   H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57200" y="1265807"/>
            <a:ext cx="1177925" cy="794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79500" y="2060576"/>
            <a:ext cx="1365250" cy="717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79500" y="2060576"/>
            <a:ext cx="1365250" cy="717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" idx="1"/>
          </p:cNvCxnSpPr>
          <p:nvPr/>
        </p:nvCxnSpPr>
        <p:spPr>
          <a:xfrm flipH="1">
            <a:off x="2603500" y="1967626"/>
            <a:ext cx="2466470" cy="810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127750" y="4254500"/>
            <a:ext cx="730250" cy="635000"/>
          </a:xfrm>
          <a:prstGeom prst="ellipse">
            <a:avLst/>
          </a:prstGeom>
          <a:solidFill>
            <a:srgbClr val="83B9C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9" idx="2"/>
          </p:cNvCxnSpPr>
          <p:nvPr/>
        </p:nvCxnSpPr>
        <p:spPr>
          <a:xfrm flipH="1">
            <a:off x="5381624" y="4572000"/>
            <a:ext cx="746126" cy="8572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10375" y="4667250"/>
            <a:ext cx="825500" cy="8572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016499" y="5429250"/>
            <a:ext cx="730250" cy="635000"/>
          </a:xfrm>
          <a:prstGeom prst="ellipse">
            <a:avLst/>
          </a:prstGeom>
          <a:solidFill>
            <a:srgbClr val="83B9C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318375" y="5429250"/>
            <a:ext cx="730250" cy="635000"/>
          </a:xfrm>
          <a:prstGeom prst="ellipse">
            <a:avLst/>
          </a:prstGeom>
          <a:solidFill>
            <a:srgbClr val="83B9C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881561" y="5492750"/>
            <a:ext cx="10001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17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6127750" y="4304724"/>
            <a:ext cx="11112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7318375" y="5524500"/>
            <a:ext cx="7302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18</a:t>
            </a:r>
            <a:endParaRPr lang="en-US" sz="32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968625" y="4778375"/>
            <a:ext cx="603250" cy="444500"/>
          </a:xfrm>
          <a:prstGeom prst="straightConnector1">
            <a:avLst/>
          </a:prstGeom>
          <a:ln w="76200" cmpd="tri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874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Multi-way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65807"/>
            <a:ext cx="8229600" cy="165519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Merging takes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logk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latin typeface="Comic Sans MS"/>
                <a:cs typeface="Comic Sans MS"/>
              </a:rPr>
              <a:t>time per item.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O(z/B) I/O’s </a:t>
            </a:r>
            <a:r>
              <a:rPr lang="en-US" sz="2400" dirty="0" smtClean="0">
                <a:latin typeface="Comic Sans MS"/>
                <a:cs typeface="Comic Sans MS"/>
              </a:rPr>
              <a:t>to merge k runs of total length z.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runs can be produced e.g. by </a:t>
            </a:r>
            <a:r>
              <a:rPr lang="en-US" sz="2400" dirty="0" err="1" smtClean="0">
                <a:latin typeface="Comic Sans MS"/>
                <a:cs typeface="Comic Sans MS"/>
              </a:rPr>
              <a:t>SnowPlow</a:t>
            </a:r>
            <a:r>
              <a:rPr lang="en-US" sz="2400" dirty="0" smtClean="0">
                <a:latin typeface="Comic Sans MS"/>
                <a:cs typeface="Comic Sans MS"/>
              </a:rPr>
              <a:t> alg.</a:t>
            </a: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25" y="2921000"/>
            <a:ext cx="6921499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3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Multi-way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65807"/>
            <a:ext cx="8229600" cy="165519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How many levels of recursion?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n/(M/B)</a:t>
            </a:r>
            <a:r>
              <a:rPr lang="en-US" sz="2400" baseline="30000" dirty="0" err="1" smtClean="0">
                <a:latin typeface="Comic Sans MS"/>
                <a:cs typeface="Comic Sans MS"/>
              </a:rPr>
              <a:t>i</a:t>
            </a:r>
            <a:r>
              <a:rPr lang="en-US" sz="2400" baseline="300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≤ M    n/M≤(M/B)</a:t>
            </a:r>
            <a:r>
              <a:rPr lang="en-US" sz="2400" baseline="300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    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≥ </a:t>
            </a:r>
            <a:r>
              <a:rPr lang="en-US" sz="2400" dirty="0" err="1" smtClean="0">
                <a:latin typeface="Comic Sans MS"/>
                <a:cs typeface="Comic Sans MS"/>
              </a:rPr>
              <a:t>log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M</a:t>
            </a:r>
            <a:r>
              <a:rPr lang="en-US" sz="2400" baseline="-25000" dirty="0" smtClean="0">
                <a:latin typeface="Comic Sans MS"/>
                <a:cs typeface="Comic Sans MS"/>
              </a:rPr>
              <a:t>/B</a:t>
            </a:r>
            <a:r>
              <a:rPr lang="en-US" sz="2400" dirty="0" smtClean="0">
                <a:latin typeface="Comic Sans MS"/>
                <a:cs typeface="Comic Sans MS"/>
              </a:rPr>
              <a:t>(n/M)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baseline="30000" dirty="0"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Total number of I/O’s =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O((n/B)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4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/B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(n/M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nlogn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latin typeface="Comic Sans MS"/>
                <a:cs typeface="Comic Sans MS"/>
              </a:rPr>
              <a:t>time</a:t>
            </a: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25" y="2921000"/>
            <a:ext cx="6921499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4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Multi-way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65807"/>
            <a:ext cx="8501824" cy="516356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 practice: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number of recursion levels is very small.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Assume B=4KB,  M=4GB,   M/B= 2</a:t>
            </a:r>
            <a:r>
              <a:rPr lang="en-US" sz="2400" baseline="30000" dirty="0" smtClean="0">
                <a:latin typeface="Comic Sans MS"/>
                <a:cs typeface="Comic Sans MS"/>
              </a:rPr>
              <a:t>32</a:t>
            </a:r>
            <a:r>
              <a:rPr lang="en-US" sz="2400" dirty="0" smtClean="0">
                <a:latin typeface="Comic Sans MS"/>
                <a:cs typeface="Comic Sans MS"/>
              </a:rPr>
              <a:t>/2</a:t>
            </a:r>
            <a:r>
              <a:rPr lang="en-US" sz="2400" baseline="30000" dirty="0" smtClean="0">
                <a:latin typeface="Comic Sans MS"/>
                <a:cs typeface="Comic Sans MS"/>
              </a:rPr>
              <a:t>12</a:t>
            </a:r>
            <a:r>
              <a:rPr lang="en-US" sz="2400" dirty="0" smtClean="0">
                <a:latin typeface="Comic Sans MS"/>
                <a:cs typeface="Comic Sans MS"/>
              </a:rPr>
              <a:t>=2</a:t>
            </a:r>
            <a:r>
              <a:rPr lang="en-US" sz="2400" baseline="30000" dirty="0" smtClean="0">
                <a:latin typeface="Comic Sans MS"/>
                <a:cs typeface="Comic Sans MS"/>
              </a:rPr>
              <a:t>20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baseline="30000" dirty="0"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number of levels = </a:t>
            </a:r>
            <a:r>
              <a:rPr lang="en-US" sz="2400" dirty="0" err="1" smtClean="0">
                <a:latin typeface="Comic Sans MS"/>
                <a:cs typeface="Comic Sans MS"/>
              </a:rPr>
              <a:t>log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M</a:t>
            </a:r>
            <a:r>
              <a:rPr lang="en-US" sz="2400" baseline="-25000" dirty="0" smtClean="0">
                <a:latin typeface="Comic Sans MS"/>
                <a:cs typeface="Comic Sans MS"/>
              </a:rPr>
              <a:t>/B</a:t>
            </a:r>
            <a:r>
              <a:rPr lang="en-US" sz="2400" dirty="0" smtClean="0">
                <a:latin typeface="Comic Sans MS"/>
                <a:cs typeface="Comic Sans MS"/>
              </a:rPr>
              <a:t>, is 1/20 less than Binary MS!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baseline="30000" dirty="0"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baseline="30000" smtClean="0">
                <a:latin typeface="Comic Sans MS"/>
                <a:cs typeface="Comic Sans MS"/>
              </a:rPr>
              <a:t>Remember:</a:t>
            </a:r>
            <a:endParaRPr lang="en-US" sz="2400" baseline="30000" dirty="0" smtClean="0">
              <a:latin typeface="Comic Sans MS"/>
              <a:cs typeface="Comic Sans M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latin typeface="Comic Sans MS"/>
                <a:cs typeface="Comic Sans MS"/>
              </a:rPr>
              <a:t>Log</a:t>
            </a:r>
            <a:r>
              <a:rPr lang="en-US" sz="2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2000" dirty="0" err="1" smtClean="0">
                <a:latin typeface="Comic Sans MS"/>
                <a:cs typeface="Comic Sans MS"/>
              </a:rPr>
              <a:t>a</a:t>
            </a:r>
            <a:r>
              <a:rPr lang="en-US" sz="2000" dirty="0" smtClean="0">
                <a:latin typeface="Comic Sans MS"/>
                <a:cs typeface="Comic Sans MS"/>
              </a:rPr>
              <a:t>=</a:t>
            </a:r>
            <a:r>
              <a:rPr lang="en-US" sz="2000" dirty="0" err="1" smtClean="0">
                <a:latin typeface="Comic Sans MS"/>
                <a:cs typeface="Comic Sans MS"/>
              </a:rPr>
              <a:t>log</a:t>
            </a:r>
            <a:r>
              <a:rPr lang="en-US" sz="2000" baseline="-25000" dirty="0" err="1" smtClean="0">
                <a:latin typeface="Comic Sans MS"/>
                <a:cs typeface="Comic Sans MS"/>
              </a:rPr>
              <a:t>c</a:t>
            </a:r>
            <a:r>
              <a:rPr lang="en-US" sz="2000" dirty="0" err="1" smtClean="0">
                <a:latin typeface="Comic Sans MS"/>
                <a:cs typeface="Comic Sans MS"/>
              </a:rPr>
              <a:t>a</a:t>
            </a:r>
            <a:r>
              <a:rPr lang="en-US" sz="2000" dirty="0" smtClean="0"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latin typeface="Comic Sans MS"/>
                <a:cs typeface="Comic Sans MS"/>
              </a:rPr>
              <a:t>log</a:t>
            </a:r>
            <a:r>
              <a:rPr lang="en-US" sz="2000" baseline="-25000" dirty="0" err="1" smtClean="0">
                <a:latin typeface="Comic Sans MS"/>
                <a:cs typeface="Comic Sans MS"/>
              </a:rPr>
              <a:t>c</a:t>
            </a:r>
            <a:r>
              <a:rPr lang="en-US" sz="2000" dirty="0" err="1" smtClean="0">
                <a:latin typeface="Comic Sans MS"/>
                <a:cs typeface="Comic Sans MS"/>
              </a:rPr>
              <a:t>b</a:t>
            </a:r>
            <a:r>
              <a:rPr lang="en-US" sz="2000" dirty="0">
                <a:latin typeface="Comic Sans MS"/>
                <a:cs typeface="Comic Sans MS"/>
              </a:rPr>
              <a:t>       </a:t>
            </a:r>
            <a:r>
              <a:rPr lang="en-US" sz="2000" dirty="0" err="1">
                <a:latin typeface="Comic Sans MS"/>
                <a:cs typeface="Comic Sans MS"/>
              </a:rPr>
              <a:t>log</a:t>
            </a:r>
            <a:r>
              <a:rPr lang="en-US" sz="2000" baseline="-25000" dirty="0" err="1">
                <a:latin typeface="Comic Sans MS"/>
                <a:cs typeface="Comic Sans MS"/>
              </a:rPr>
              <a:t>M</a:t>
            </a:r>
            <a:r>
              <a:rPr lang="en-US" sz="2000" baseline="-25000" dirty="0">
                <a:latin typeface="Comic Sans MS"/>
                <a:cs typeface="Comic Sans MS"/>
              </a:rPr>
              <a:t>/</a:t>
            </a:r>
            <a:r>
              <a:rPr lang="en-US" sz="2000" baseline="-25000" dirty="0" smtClean="0">
                <a:latin typeface="Comic Sans MS"/>
                <a:cs typeface="Comic Sans MS"/>
              </a:rPr>
              <a:t>B </a:t>
            </a:r>
            <a:r>
              <a:rPr lang="en-US" sz="2000" dirty="0" smtClean="0">
                <a:latin typeface="Comic Sans MS"/>
                <a:cs typeface="Comic Sans MS"/>
              </a:rPr>
              <a:t>n/M= log (n/m)/log(M/B)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3788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Sorting on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dirty="0" smtClean="0">
                <a:latin typeface="Comic Sans MS"/>
                <a:cs typeface="Comic Sans MS"/>
              </a:rPr>
              <a:t>2-level memory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Atomic items   </a:t>
            </a:r>
            <a:r>
              <a:rPr lang="en-US" sz="2400" dirty="0" smtClean="0">
                <a:latin typeface="Comic Sans MS"/>
                <a:cs typeface="Comic Sans MS"/>
              </a:rPr>
              <a:t>occupy constant-fixed number of memory cells (no variable length). Usually 4 or 8 bytes.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Sequence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of n atomic items with </a:t>
            </a:r>
            <a:r>
              <a:rPr lang="en-US" sz="2400" dirty="0">
                <a:latin typeface="Comic Sans MS"/>
                <a:cs typeface="Comic Sans MS"/>
              </a:rPr>
              <a:t>n&gt;M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 disk model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Sorting</a:t>
            </a:r>
            <a:r>
              <a:rPr lang="en-US" sz="2400" dirty="0" smtClean="0">
                <a:latin typeface="Comic Sans MS"/>
                <a:cs typeface="Comic Sans MS"/>
              </a:rPr>
              <a:t> problem is equivalent to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Permuting</a:t>
            </a:r>
            <a:r>
              <a:rPr lang="en-US" sz="2400" dirty="0" smtClean="0">
                <a:latin typeface="Comic Sans MS"/>
                <a:cs typeface="Comic Sans MS"/>
              </a:rPr>
              <a:t> problem by the point of view of I/o complexity.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RAM </a:t>
            </a:r>
            <a:r>
              <a:rPr lang="en-US" sz="2400" dirty="0" smtClean="0">
                <a:latin typeface="Comic Sans MS"/>
                <a:cs typeface="Comic Sans MS"/>
              </a:rPr>
              <a:t>model Sorting includes Permuting since we need to determine the sorted permutation and then permute the items. Sorting is </a:t>
            </a:r>
            <a:r>
              <a:rPr lang="en-US" sz="2400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dirty="0">
                <a:latin typeface="Lucida Grande"/>
                <a:ea typeface="Lucida Grande"/>
                <a:cs typeface="Lucida Grande"/>
              </a:rPr>
              <a:t>(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nlogn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)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while permuting is </a:t>
            </a:r>
            <a:r>
              <a:rPr lang="en-US" sz="2400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dirty="0">
                <a:latin typeface="Lucida Grande"/>
                <a:ea typeface="Lucida Grande"/>
                <a:cs typeface="Lucida Grande"/>
              </a:rPr>
              <a:t>(n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). </a:t>
            </a:r>
          </a:p>
          <a:p>
            <a:pPr marL="0" indent="0">
              <a:buNone/>
            </a:pPr>
            <a:endParaRPr lang="en-US" sz="2400" dirty="0">
              <a:latin typeface="Lucida Grande"/>
              <a:ea typeface="Lucida Grande"/>
              <a:cs typeface="Lucida Grand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Moving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elements is difficult as Sorting in this model. It is the real bottleneck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6805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The merge-based sorting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2296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mic Sans MS"/>
                <a:cs typeface="Comic Sans MS"/>
              </a:rPr>
              <a:t>MergeSort</a:t>
            </a:r>
            <a:r>
              <a:rPr lang="en-US" sz="2400" dirty="0" smtClean="0">
                <a:latin typeface="Comic Sans MS"/>
                <a:cs typeface="Comic Sans MS"/>
              </a:rPr>
              <a:t> (S ,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, j)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latin typeface="Comic Sans MS"/>
                <a:cs typeface="Comic Sans MS"/>
              </a:rPr>
              <a:t>If</a:t>
            </a:r>
            <a:r>
              <a:rPr lang="en-US" sz="2400" dirty="0" smtClean="0">
                <a:latin typeface="Comic Sans MS"/>
                <a:cs typeface="Comic Sans MS"/>
              </a:rPr>
              <a:t> 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&lt;j) </a:t>
            </a:r>
            <a:r>
              <a:rPr lang="en-US" sz="2400" b="1" dirty="0" smtClean="0">
                <a:latin typeface="Comic Sans MS"/>
                <a:cs typeface="Comic Sans MS"/>
              </a:rPr>
              <a:t>{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m=(</a:t>
            </a:r>
            <a:r>
              <a:rPr lang="en-US" sz="2400" dirty="0" err="1" smtClean="0">
                <a:latin typeface="Comic Sans MS"/>
                <a:cs typeface="Comic Sans MS"/>
              </a:rPr>
              <a:t>i+j</a:t>
            </a:r>
            <a:r>
              <a:rPr lang="en-US" sz="2400" dirty="0" smtClean="0">
                <a:latin typeface="Comic Sans MS"/>
                <a:cs typeface="Comic Sans MS"/>
              </a:rPr>
              <a:t>)/2;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</a:t>
            </a:r>
            <a:r>
              <a:rPr lang="en-US" sz="2400" dirty="0" err="1" smtClean="0">
                <a:latin typeface="Comic Sans MS"/>
                <a:cs typeface="Comic Sans MS"/>
              </a:rPr>
              <a:t>MergeSort</a:t>
            </a:r>
            <a:r>
              <a:rPr lang="en-US" sz="2400" dirty="0" smtClean="0">
                <a:latin typeface="Comic Sans MS"/>
                <a:cs typeface="Comic Sans MS"/>
              </a:rPr>
              <a:t> (S,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, m);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</a:t>
            </a:r>
            <a:r>
              <a:rPr lang="en-US" sz="2400" dirty="0" err="1">
                <a:latin typeface="Comic Sans MS"/>
                <a:cs typeface="Comic Sans MS"/>
              </a:rPr>
              <a:t>MergeSort</a:t>
            </a:r>
            <a:r>
              <a:rPr lang="en-US" sz="2400" dirty="0">
                <a:latin typeface="Comic Sans MS"/>
                <a:cs typeface="Comic Sans MS"/>
              </a:rPr>
              <a:t> (S, </a:t>
            </a:r>
            <a:r>
              <a:rPr lang="en-US" sz="2400" dirty="0" smtClean="0">
                <a:latin typeface="Comic Sans MS"/>
                <a:cs typeface="Comic Sans MS"/>
              </a:rPr>
              <a:t>m+1, j);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Merge (S, I, m, j);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}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Based on </a:t>
            </a:r>
            <a:r>
              <a:rPr lang="en-US" sz="2400" dirty="0" err="1" smtClean="0">
                <a:latin typeface="Comic Sans MS"/>
                <a:cs typeface="Comic Sans MS"/>
              </a:rPr>
              <a:t>Divide&amp;Conquer</a:t>
            </a:r>
            <a:r>
              <a:rPr lang="en-US" sz="2400" dirty="0" smtClean="0">
                <a:latin typeface="Comic Sans MS"/>
                <a:cs typeface="Comic Sans MS"/>
              </a:rPr>
              <a:t>. </a:t>
            </a:r>
            <a:r>
              <a:rPr lang="en-US" sz="2400" dirty="0" err="1" smtClean="0">
                <a:latin typeface="Comic Sans MS"/>
                <a:cs typeface="Comic Sans MS"/>
              </a:rPr>
              <a:t>MergeSort</a:t>
            </a:r>
            <a:r>
              <a:rPr lang="en-US" sz="2400" dirty="0" smtClean="0">
                <a:latin typeface="Comic Sans MS"/>
                <a:cs typeface="Comic Sans MS"/>
              </a:rPr>
              <a:t> is not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in place </a:t>
            </a:r>
            <a:r>
              <a:rPr lang="en-US" sz="2400" dirty="0" smtClean="0">
                <a:latin typeface="Comic Sans MS"/>
                <a:cs typeface="Comic Sans MS"/>
              </a:rPr>
              <a:t>alg.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Merging step needs auxiliary array on elements. 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Merge takes O(n) time hence: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T(n)= 2T(n/2) + O(n) ,    T(n) =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Θ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nlogn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) time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and 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Θ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n) space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8992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2-level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3"/>
            <a:ext cx="8229600" cy="5468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cost of merging 2 sequences of a total number of items z is O(z/B) I/O’s .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If M≥2B, the alg. takes in main memory 2 pages that contain items pointed by the 2 pointers scanning S(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, j).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When a pointer advances into another page there is an I/O fault and another page is fetched to M.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O(z/B) I/O’s </a:t>
            </a:r>
            <a:r>
              <a:rPr lang="en-US" sz="2400" dirty="0" smtClean="0">
                <a:latin typeface="Comic Sans MS"/>
                <a:cs typeface="Comic Sans MS"/>
              </a:rPr>
              <a:t>are also needed to write the merged sequence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Hence the I/O complexity of </a:t>
            </a:r>
            <a:r>
              <a:rPr lang="en-US" sz="2400" dirty="0" err="1" smtClean="0">
                <a:latin typeface="Comic Sans MS"/>
                <a:cs typeface="Comic Sans MS"/>
              </a:rPr>
              <a:t>MergeSort</a:t>
            </a:r>
            <a:r>
              <a:rPr lang="en-US" sz="2400" dirty="0" smtClean="0">
                <a:latin typeface="Comic Sans MS"/>
                <a:cs typeface="Comic Sans MS"/>
              </a:rPr>
              <a:t> is: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			T(n) = 2T(n/2) +O(n/B) =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 (n/B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logn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levels of recursion, at each level O(n/B)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1609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2-level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4"/>
            <a:ext cx="8229600" cy="4877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Assume n&gt;M: S is stored on disk, I/O operation takes 5ms on average.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If one comparison takes one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I/O operation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running time on a massive data set S is: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5ms X </a:t>
            </a:r>
            <a:r>
              <a:rPr lang="en-US" sz="2400" dirty="0" err="1">
                <a:latin typeface="Comic Sans MS"/>
                <a:ea typeface="Lucida Grande"/>
                <a:cs typeface="Comic Sans MS"/>
              </a:rPr>
              <a:t>Θ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>
                <a:latin typeface="Comic Sans MS"/>
                <a:ea typeface="Lucida Grande"/>
                <a:cs typeface="Comic Sans MS"/>
              </a:rPr>
              <a:t>nlogn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).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If n is of order of few Gigabytes, such as n~2</a:t>
            </a:r>
            <a:r>
              <a:rPr lang="en-US" sz="2400" baseline="30000" dirty="0" smtClean="0">
                <a:latin typeface="Comic Sans MS"/>
                <a:ea typeface="Lucida Grande"/>
                <a:cs typeface="Comic Sans MS"/>
              </a:rPr>
              <a:t>30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        5X2</a:t>
            </a:r>
            <a:r>
              <a:rPr lang="en-US" sz="2400" baseline="30000" dirty="0" smtClean="0">
                <a:latin typeface="Comic Sans MS"/>
                <a:ea typeface="Lucida Grande"/>
                <a:cs typeface="Comic Sans MS"/>
              </a:rPr>
              <a:t>30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X30 = 10</a:t>
            </a:r>
            <a:r>
              <a:rPr lang="en-US" sz="2400" baseline="30000" dirty="0" smtClean="0">
                <a:latin typeface="Comic Sans MS"/>
                <a:ea typeface="Lucida Grande"/>
                <a:cs typeface="Comic Sans MS"/>
              </a:rPr>
              <a:t>8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ms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 around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1 day of computation!!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But if we run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MergeSort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on a PC on such a sequence S it takes only few hours.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                             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Why?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When the recursion produces sub-arrays of size less than M the cost reduces.</a:t>
            </a:r>
            <a:endParaRPr lang="en-US" sz="24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3685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2-level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3"/>
            <a:ext cx="8229600" cy="5468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When the sub-sequence is of size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z=O(M)</a:t>
            </a:r>
            <a:r>
              <a:rPr lang="en-US" sz="2400" dirty="0" smtClean="0">
                <a:latin typeface="Comic Sans MS"/>
                <a:cs typeface="Comic Sans MS"/>
              </a:rPr>
              <a:t>, is contained into the cache. It can be handled completely inside the memory with no I/O faults.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cost of sorting </a:t>
            </a:r>
            <a:r>
              <a:rPr lang="en-US" sz="2400" dirty="0">
                <a:latin typeface="Comic Sans MS"/>
                <a:cs typeface="Comic Sans MS"/>
              </a:rPr>
              <a:t>sub-sequence is of size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z=O(M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latin typeface="Comic Sans MS"/>
                <a:cs typeface="Comic Sans MS"/>
              </a:rPr>
              <a:t>is not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O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(z/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B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logz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according to the previous result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But O(z/B)  which is the cost to load the sub-sequence into the memory.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7378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Comic Sans MS"/>
                <a:cs typeface="Comic Sans MS"/>
              </a:rPr>
              <a:t>MergeSort</a:t>
            </a:r>
            <a:r>
              <a:rPr lang="en-US" dirty="0" smtClean="0">
                <a:latin typeface="Comic Sans MS"/>
                <a:cs typeface="Comic Sans MS"/>
              </a:rPr>
              <a:t> in 2-level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48833"/>
            <a:ext cx="8229600" cy="5468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N. of sequences       N. of items           #I/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Os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for Merge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			2                       n/2                 O(n/B)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			4					n/4                 O(n/B)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		8                       n/8			   O(n/B)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</a:t>
            </a:r>
            <a:r>
              <a:rPr lang="mr-IN" sz="2400" dirty="0" smtClean="0">
                <a:latin typeface="Comic Sans MS"/>
                <a:cs typeface="Comic Sans MS"/>
              </a:rPr>
              <a:t>…</a:t>
            </a:r>
            <a:r>
              <a:rPr lang="en-US" sz="2400" dirty="0" smtClean="0">
                <a:latin typeface="Comic Sans MS"/>
                <a:cs typeface="Comic Sans MS"/>
              </a:rPr>
              <a:t>.			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</a:t>
            </a:r>
            <a:r>
              <a:rPr lang="mr-IN" sz="2400" dirty="0" smtClean="0">
                <a:latin typeface="Comic Sans MS"/>
                <a:cs typeface="Comic Sans MS"/>
              </a:rPr>
              <a:t>…</a:t>
            </a:r>
            <a:r>
              <a:rPr lang="en-US" sz="2400" dirty="0" smtClean="0">
                <a:latin typeface="Comic Sans MS"/>
                <a:cs typeface="Comic Sans MS"/>
              </a:rPr>
              <a:t>..					</a:t>
            </a:r>
            <a:r>
              <a:rPr lang="mr-IN" sz="2400" dirty="0" smtClean="0">
                <a:latin typeface="Comic Sans MS"/>
                <a:cs typeface="Comic Sans MS"/>
              </a:rPr>
              <a:t>…</a:t>
            </a:r>
            <a:r>
              <a:rPr lang="en-US" sz="2400" dirty="0" smtClean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n/M                     M                   O(n/B)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last n/M sequences takes O(M/B) instead of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O((M/B)</a:t>
            </a:r>
            <a:r>
              <a:rPr lang="en-US" sz="2400" dirty="0" err="1" smtClean="0">
                <a:latin typeface="Comic Sans MS"/>
                <a:cs typeface="Comic Sans MS"/>
              </a:rPr>
              <a:t>logM</a:t>
            </a:r>
            <a:r>
              <a:rPr lang="en-US" sz="2400" dirty="0" smtClean="0">
                <a:latin typeface="Comic Sans MS"/>
                <a:cs typeface="Comic Sans MS"/>
              </a:rPr>
              <a:t>)) to be sorted.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total gain is O((n/B)</a:t>
            </a:r>
            <a:r>
              <a:rPr lang="en-US" sz="2400" dirty="0" err="1" smtClean="0">
                <a:latin typeface="Comic Sans MS"/>
                <a:cs typeface="Comic Sans MS"/>
              </a:rPr>
              <a:t>logM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O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((n/B)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logn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- </a:t>
            </a:r>
            <a:r>
              <a:rPr lang="en-US" sz="2400" dirty="0">
                <a:latin typeface="Comic Sans MS"/>
                <a:cs typeface="Comic Sans MS"/>
              </a:rPr>
              <a:t>O((n/B)</a:t>
            </a:r>
            <a:r>
              <a:rPr lang="en-US" sz="2400" dirty="0" err="1">
                <a:latin typeface="Comic Sans MS"/>
                <a:cs typeface="Comic Sans MS"/>
              </a:rPr>
              <a:t>logM</a:t>
            </a:r>
            <a:r>
              <a:rPr lang="en-US" sz="2400" dirty="0" smtClean="0">
                <a:latin typeface="Comic Sans MS"/>
                <a:cs typeface="Comic Sans MS"/>
              </a:rPr>
              <a:t>) =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((n/B) log(n/M)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   </a:t>
            </a:r>
            <a:r>
              <a:rPr lang="en-US" sz="2400" dirty="0" smtClean="0">
                <a:latin typeface="Comic Sans MS"/>
                <a:cs typeface="Comic Sans MS"/>
              </a:rPr>
              <a:t>Total number of I/O’s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44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Optimize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48833"/>
            <a:ext cx="8229600" cy="5468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Stop the recursion at M: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More precisely: when the subsequence size S[i+1,j],  j-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 &lt; </a:t>
            </a:r>
            <a:r>
              <a:rPr lang="en-US" sz="2400" dirty="0" err="1" smtClean="0">
                <a:latin typeface="Comic Sans MS"/>
                <a:cs typeface="Comic Sans MS"/>
              </a:rPr>
              <a:t>cM.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c takes into account of the space occupancy of the sorter. (c=1 for in place sorting, c=0.5 for </a:t>
            </a:r>
            <a:r>
              <a:rPr lang="en-US" sz="2400" dirty="0" err="1" smtClean="0">
                <a:latin typeface="Comic Sans MS"/>
                <a:cs typeface="Comic Sans MS"/>
              </a:rPr>
              <a:t>MergeSort</a:t>
            </a:r>
            <a:r>
              <a:rPr lang="en-US" sz="2400" dirty="0" smtClean="0">
                <a:latin typeface="Comic Sans MS"/>
                <a:cs typeface="Comic Sans MS"/>
              </a:rPr>
              <a:t> for the extra-array for merging).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We should write </a:t>
            </a:r>
            <a:r>
              <a:rPr lang="en-US" sz="2400" dirty="0" err="1" smtClean="0">
                <a:latin typeface="Comic Sans MS"/>
                <a:cs typeface="Comic Sans MS"/>
              </a:rPr>
              <a:t>cM</a:t>
            </a:r>
            <a:r>
              <a:rPr lang="en-US" sz="2400" dirty="0" smtClean="0">
                <a:latin typeface="Comic Sans MS"/>
                <a:cs typeface="Comic Sans MS"/>
              </a:rPr>
              <a:t> instead of M in the previous bound,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that becomes 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O((n/B) log(n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cM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c is close to 1 using a different i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n place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alg. when sorting small subsequences, e.g.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Heapsort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or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InsertionSort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which is good enough for small values of M. e. g. when there are two levels of cache L1 and L2, L1 is small (few megabytes).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159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07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Optimize </a:t>
            </a:r>
            <a:r>
              <a:rPr lang="en-US" dirty="0" err="1" smtClean="0">
                <a:latin typeface="Comic Sans MS"/>
                <a:cs typeface="Comic Sans MS"/>
              </a:rPr>
              <a:t>MergeSort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01" y="1248833"/>
            <a:ext cx="8229600" cy="54688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Problem: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Merge passes over the data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bottleneck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!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O((n/B) log(n/M)</a:t>
            </a:r>
            <a:r>
              <a:rPr lang="en-US" sz="2400" dirty="0" smtClean="0">
                <a:latin typeface="Comic Sans MS"/>
                <a:cs typeface="Comic Sans MS"/>
              </a:rPr>
              <a:t>) is bigger when M is small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Solutions: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Enlarge M (physically is very expensive!)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latin typeface="Comic Sans MS"/>
                <a:cs typeface="Comic Sans MS"/>
              </a:rPr>
              <a:t>Deploy M as much as possible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SnowPlow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algorithm: </a:t>
            </a:r>
            <a:r>
              <a:rPr lang="en-US" sz="2400" dirty="0" smtClean="0">
                <a:latin typeface="Comic Sans MS"/>
                <a:cs typeface="Comic Sans MS"/>
              </a:rPr>
              <a:t>virtually increase the memory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size of a factor 2 in average. 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2) Enlarge M virtually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Data compression: encode the items with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integer compression</a:t>
            </a:r>
            <a:r>
              <a:rPr lang="en-US" sz="2400" dirty="0" smtClean="0">
                <a:latin typeface="Comic Sans MS"/>
                <a:cs typeface="Comic Sans MS"/>
              </a:rPr>
              <a:t> which squeezes integers in fewer bits. Encoded items can be packed more in internal memory.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LATER!</a:t>
            </a:r>
          </a:p>
          <a:p>
            <a:pPr marL="457200" indent="-457200">
              <a:buAutoNum type="arabicParenR"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39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1532</Words>
  <Application>Microsoft Macintosh PowerPoint</Application>
  <PresentationFormat>Presentazione su schermo (4:3)</PresentationFormat>
  <Paragraphs>180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Office Theme</vt:lpstr>
      <vt:lpstr>Sorting atomic items</vt:lpstr>
      <vt:lpstr>Sorting on  2-level memory model</vt:lpstr>
      <vt:lpstr>The merge-based sorting</vt:lpstr>
      <vt:lpstr>2-level model</vt:lpstr>
      <vt:lpstr>2-level model</vt:lpstr>
      <vt:lpstr>2-level model</vt:lpstr>
      <vt:lpstr>MergeSort in 2-level model</vt:lpstr>
      <vt:lpstr>Optimize MergeSort</vt:lpstr>
      <vt:lpstr>Optimize MergeSort</vt:lpstr>
      <vt:lpstr>SnowPlow</vt:lpstr>
      <vt:lpstr>SnowPlow</vt:lpstr>
      <vt:lpstr>SnowPlow</vt:lpstr>
      <vt:lpstr>SnowPlow</vt:lpstr>
      <vt:lpstr>Multi-way MergeSort</vt:lpstr>
      <vt:lpstr>Multi-way MergeSort: Example k=3     </vt:lpstr>
      <vt:lpstr>Multi-way MergeSort</vt:lpstr>
      <vt:lpstr>Multi-way MergeSort</vt:lpstr>
      <vt:lpstr>Multi-way MergeSort</vt:lpstr>
      <vt:lpstr>Multi-way MergeSort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</cp:lastModifiedBy>
  <cp:revision>88</cp:revision>
  <cp:lastPrinted>2017-02-07T11:09:34Z</cp:lastPrinted>
  <dcterms:created xsi:type="dcterms:W3CDTF">2017-01-24T16:57:38Z</dcterms:created>
  <dcterms:modified xsi:type="dcterms:W3CDTF">2017-10-02T17:04:40Z</dcterms:modified>
</cp:coreProperties>
</file>