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1408" r:id="rId2"/>
    <p:sldId id="1409" r:id="rId3"/>
    <p:sldId id="1410" r:id="rId4"/>
    <p:sldId id="1411" r:id="rId5"/>
    <p:sldId id="1412" r:id="rId6"/>
    <p:sldId id="1413" r:id="rId7"/>
    <p:sldId id="1414" r:id="rId8"/>
    <p:sldId id="1415" r:id="rId9"/>
    <p:sldId id="1416" r:id="rId10"/>
    <p:sldId id="1417" r:id="rId11"/>
    <p:sldId id="1418" r:id="rId12"/>
    <p:sldId id="1419" r:id="rId13"/>
    <p:sldId id="1420" r:id="rId14"/>
    <p:sldId id="1421" r:id="rId15"/>
    <p:sldId id="1422" r:id="rId16"/>
    <p:sldId id="1405" r:id="rId17"/>
    <p:sldId id="1406" r:id="rId18"/>
    <p:sldId id="1407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A000"/>
    <a:srgbClr val="CC3300"/>
    <a:srgbClr val="777777"/>
    <a:srgbClr val="F4F3EB"/>
    <a:srgbClr val="F0EEEB"/>
    <a:srgbClr val="A40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0" autoAdjust="0"/>
  </p:normalViewPr>
  <p:slideViewPr>
    <p:cSldViewPr>
      <p:cViewPr>
        <p:scale>
          <a:sx n="50" d="100"/>
          <a:sy n="50" d="100"/>
        </p:scale>
        <p:origin x="-150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577" y="769237"/>
            <a:ext cx="5209161" cy="3836339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9340"/>
            <a:ext cx="5680075" cy="4605337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022728" y="3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022728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628" tIns="0" rIns="20628" bIns="0" anchor="b"/>
          <a:lstStyle/>
          <a:p>
            <a:pPr algn="r" defTabSz="990245" eaLnBrk="0" hangingPunct="0"/>
            <a:r>
              <a:rPr lang="en-US" sz="1100" i="1" dirty="0">
                <a:latin typeface="Times New Roman" pitchFamily="18" charset="0"/>
              </a:rPr>
              <a:t>8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" y="3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981" tIns="48131" rIns="97981" bIns="48131"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022728" y="3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022728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628" tIns="0" rIns="20628" bIns="0" anchor="b"/>
          <a:lstStyle/>
          <a:p>
            <a:pPr algn="r" defTabSz="990245" eaLnBrk="0" hangingPunct="0"/>
            <a:r>
              <a:rPr lang="en-US" sz="1100" i="1" dirty="0">
                <a:latin typeface="Times New Roman" pitchFamily="18" charset="0"/>
              </a:rPr>
              <a:t>8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" y="3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8" tIns="45703" rIns="91408" bIns="45703" anchor="ctr"/>
          <a:lstStyle/>
          <a:p>
            <a:endParaRPr lang="it-IT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981" tIns="48131" rIns="97981" bIns="48131"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The power of “</a:t>
            </a:r>
            <a:r>
              <a:rPr lang="it-IT" sz="2800" i="1" dirty="0" smtClean="0">
                <a:solidFill>
                  <a:schemeClr val="tx2">
                    <a:lumMod val="75000"/>
                  </a:schemeClr>
                </a:solidFill>
              </a:rPr>
              <a:t>failing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 bwMode="auto">
          <a:xfrm>
            <a:off x="571472" y="1928802"/>
            <a:ext cx="7786742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2910" y="4357694"/>
            <a:ext cx="7786742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8" name="Picture 3" descr="C:\Users\ferragin\Desktop\Pictur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34" y="3108326"/>
            <a:ext cx="1893888" cy="46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9332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4" y="-8927"/>
            <a:ext cx="9062674" cy="686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 bwMode="auto">
          <a:xfrm>
            <a:off x="1857356" y="5929306"/>
            <a:ext cx="7286644" cy="9286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Other advantage: no key storage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5"/>
            <a:ext cx="7786742" cy="239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928662" y="5143512"/>
            <a:ext cx="5572164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3111500" y="5800725"/>
            <a:ext cx="2262188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US" dirty="0" smtClean="0"/>
              <a:t>Crawling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1" y="1557338"/>
            <a:ext cx="7675588" cy="3887787"/>
          </a:xfrm>
        </p:spPr>
        <p:txBody>
          <a:bodyPr lIns="90488" tIns="44450" rIns="90488" bIns="44450"/>
          <a:lstStyle/>
          <a:p>
            <a:pPr eaLnBrk="1" hangingPunct="1">
              <a:lnSpc>
                <a:spcPct val="160000"/>
              </a:lnSpc>
              <a:spcAft>
                <a:spcPct val="35000"/>
              </a:spcAft>
              <a:buFont typeface="Wingdings" pitchFamily="2" charset="2"/>
              <a:buNone/>
            </a:pPr>
            <a:r>
              <a:rPr lang="en-US" dirty="0" smtClean="0"/>
              <a:t>What data structures should we use to keep track of the visited URLs of a crawler?</a:t>
            </a:r>
          </a:p>
          <a:p>
            <a:pPr eaLnBrk="1" hangingPunct="1">
              <a:lnSpc>
                <a:spcPct val="160000"/>
              </a:lnSpc>
              <a:spcAft>
                <a:spcPct val="35000"/>
              </a:spcAft>
            </a:pPr>
            <a:r>
              <a:rPr lang="en-US" dirty="0" smtClean="0"/>
              <a:t>URLs are </a:t>
            </a:r>
            <a:r>
              <a:rPr lang="en-US" i="1" dirty="0" smtClean="0">
                <a:solidFill>
                  <a:srgbClr val="C00000"/>
                </a:solidFill>
              </a:rPr>
              <a:t>long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spcAft>
                <a:spcPct val="35000"/>
              </a:spcAft>
            </a:pPr>
            <a:r>
              <a:rPr lang="en-US" dirty="0" smtClean="0">
                <a:sym typeface="Wingdings" pitchFamily="2" charset="2"/>
              </a:rPr>
              <a:t>Check should be </a:t>
            </a:r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very fast</a:t>
            </a:r>
          </a:p>
          <a:p>
            <a:pPr eaLnBrk="1" hangingPunct="1">
              <a:lnSpc>
                <a:spcPct val="160000"/>
              </a:lnSpc>
              <a:spcAft>
                <a:spcPct val="35000"/>
              </a:spcAft>
            </a:pPr>
            <a:r>
              <a:rPr lang="en-US" dirty="0" smtClean="0">
                <a:sym typeface="Wingdings" pitchFamily="2" charset="2"/>
              </a:rPr>
              <a:t>No care about </a:t>
            </a:r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small errors 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(≈ page not crawled)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2230" y="5429288"/>
            <a:ext cx="2857488" cy="135729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Bloom Filter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over crawled URLs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3111500" y="5800725"/>
            <a:ext cx="2262188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/>
            <a:r>
              <a:rPr lang="en-US" dirty="0" smtClean="0"/>
              <a:t>Anti-virus detection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1" y="1557338"/>
            <a:ext cx="7675588" cy="4872058"/>
          </a:xfrm>
        </p:spPr>
        <p:txBody>
          <a:bodyPr lIns="90488" tIns="44450" rIns="90488" bIns="44450"/>
          <a:lstStyle/>
          <a:p>
            <a:pPr eaLnBrk="1" hangingPunct="1">
              <a:spcAft>
                <a:spcPct val="350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is a dictionary of virus-</a:t>
            </a:r>
            <a:r>
              <a:rPr lang="en-US" i="1" dirty="0" smtClean="0"/>
              <a:t>checksum</a:t>
            </a:r>
            <a:r>
              <a:rPr lang="en-US" dirty="0" smtClean="0"/>
              <a:t> of some given length </a:t>
            </a:r>
            <a:r>
              <a:rPr lang="en-US" b="1" dirty="0" smtClean="0">
                <a:solidFill>
                  <a:srgbClr val="C00000"/>
                </a:solidFill>
              </a:rPr>
              <a:t>z</a:t>
            </a:r>
            <a:r>
              <a:rPr lang="en-US" dirty="0" smtClean="0"/>
              <a:t>. For each position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, check…</a:t>
            </a:r>
          </a:p>
          <a:p>
            <a:pPr eaLnBrk="1" hangingPunct="1">
              <a:lnSpc>
                <a:spcPct val="160000"/>
              </a:lnSpc>
              <a:spcAft>
                <a:spcPct val="35000"/>
              </a:spcAft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6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Brute-force check: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O( |D| * |F| ) time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C00000"/>
                </a:solidFill>
              </a:rPr>
              <a:t>Trie</a:t>
            </a:r>
            <a:r>
              <a:rPr lang="en-US" b="1" dirty="0" smtClean="0">
                <a:solidFill>
                  <a:srgbClr val="C00000"/>
                </a:solidFill>
              </a:rPr>
              <a:t> check: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O( z * |F| ) time</a:t>
            </a:r>
          </a:p>
          <a:p>
            <a:pPr eaLnBrk="1" hangingPunct="1">
              <a:spcAft>
                <a:spcPct val="350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Better Solution ?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Build a BF on D.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Check </a:t>
            </a:r>
            <a:r>
              <a:rPr lang="en-US" sz="2800" dirty="0" smtClean="0">
                <a:solidFill>
                  <a:srgbClr val="C00000"/>
                </a:solidFill>
              </a:rPr>
              <a:t>T[i,i+z-1] </a:t>
            </a:r>
            <a:r>
              <a:rPr lang="az-Cyrl-AZ" sz="2800" dirty="0" smtClean="0">
                <a:solidFill>
                  <a:srgbClr val="C00000"/>
                </a:solidFill>
                <a:latin typeface="Comic Sans MS"/>
              </a:rPr>
              <a:t>є</a:t>
            </a:r>
            <a:r>
              <a:rPr lang="it-IT" sz="2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D, </a:t>
            </a:r>
            <a:r>
              <a:rPr lang="it-IT" dirty="0" smtClean="0"/>
              <a:t>if BF answers </a:t>
            </a:r>
            <a:r>
              <a:rPr lang="it-IT" b="1" dirty="0" smtClean="0">
                <a:solidFill>
                  <a:srgbClr val="C00000"/>
                </a:solidFill>
              </a:rPr>
              <a:t>YES </a:t>
            </a:r>
            <a:endParaRPr lang="it-IT" sz="2800" b="1" dirty="0" smtClean="0">
              <a:solidFill>
                <a:srgbClr val="C00000"/>
              </a:solidFill>
            </a:endParaRPr>
          </a:p>
          <a:p>
            <a:pPr lvl="1" algn="ctr" eaLnBrk="1" hangingPunct="1">
              <a:spcAft>
                <a:spcPts val="600"/>
              </a:spcAft>
              <a:buNone/>
            </a:pPr>
            <a:r>
              <a:rPr lang="it-IT" dirty="0" smtClean="0"/>
              <a:t>then “</a:t>
            </a:r>
            <a:r>
              <a:rPr lang="it-IT" i="1" dirty="0" smtClean="0">
                <a:solidFill>
                  <a:srgbClr val="C00000"/>
                </a:solidFill>
              </a:rPr>
              <a:t>warn the user</a:t>
            </a:r>
            <a:r>
              <a:rPr lang="it-IT" dirty="0" smtClean="0"/>
              <a:t>” or explicitly scan D</a:t>
            </a:r>
            <a:endParaRPr lang="en-US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2054" y="1785926"/>
            <a:ext cx="5867400" cy="1617663"/>
            <a:chOff x="432" y="672"/>
            <a:chExt cx="3696" cy="1019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816" y="1361"/>
              <a:ext cx="3312" cy="330"/>
              <a:chOff x="816" y="1361"/>
              <a:chExt cx="3312" cy="330"/>
            </a:xfrm>
          </p:grpSpPr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2928" cy="14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816" y="1361"/>
                <a:ext cx="25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sz="2800" dirty="0" smtClean="0">
                    <a:latin typeface="Comic Sans MS" pitchFamily="66" charset="0"/>
                  </a:rPr>
                  <a:t>F</a:t>
                </a:r>
                <a:endParaRPr lang="en-US" sz="2800" dirty="0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294" y="1146"/>
              <a:ext cx="903" cy="486"/>
              <a:chOff x="2294" y="1146"/>
              <a:chExt cx="903" cy="486"/>
            </a:xfrm>
          </p:grpSpPr>
          <p:sp>
            <p:nvSpPr>
              <p:cNvPr id="10" name="Rectangle 21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480" cy="14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2463" y="1146"/>
                <a:ext cx="295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</a:t>
                </a:r>
                <a:r>
                  <a:rPr lang="it-IT" sz="2400" baseline="-25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j</a:t>
                </a:r>
                <a:endParaRPr lang="en-US" sz="2400" baseline="-250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294" y="1251"/>
                <a:ext cx="903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sz="2400" dirty="0" smtClean="0">
                    <a:latin typeface="Times New Roman" pitchFamily="18" charset="0"/>
                  </a:rPr>
                  <a:t>i          i+z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2" y="672"/>
              <a:ext cx="36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72230" y="4143380"/>
            <a:ext cx="2857488" cy="135729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O(k*|F|) 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or even better...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7764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7765" name="Rettangolo arrotondato 5"/>
          <p:cNvSpPr>
            <a:spLocks noChangeArrowheads="1"/>
          </p:cNvSpPr>
          <p:nvPr/>
        </p:nvSpPr>
        <p:spPr bwMode="auto">
          <a:xfrm>
            <a:off x="2928938" y="5715000"/>
            <a:ext cx="1928812" cy="357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16783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2339975" y="6453188"/>
            <a:ext cx="2016125" cy="215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5477" name="Rettangolo 5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5478" name="Fumetto 3 6"/>
          <p:cNvSpPr>
            <a:spLocks noChangeArrowheads="1"/>
          </p:cNvSpPr>
          <p:nvPr/>
        </p:nvSpPr>
        <p:spPr bwMode="auto">
          <a:xfrm>
            <a:off x="6000750" y="5214938"/>
            <a:ext cx="2428875" cy="612775"/>
          </a:xfrm>
          <a:prstGeom prst="wedgeEllipseCallout">
            <a:avLst>
              <a:gd name="adj1" fmla="val -72917"/>
              <a:gd name="adj2" fmla="val -9141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/>
              <a:t>Upper bounds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2339975" y="6453188"/>
            <a:ext cx="2016125" cy="215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573" name="Rettangolo 5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574" name="Fumetto 3 6"/>
          <p:cNvSpPr>
            <a:spLocks noChangeArrowheads="1"/>
          </p:cNvSpPr>
          <p:nvPr/>
        </p:nvSpPr>
        <p:spPr bwMode="auto">
          <a:xfrm>
            <a:off x="6143625" y="4357688"/>
            <a:ext cx="2428875" cy="612775"/>
          </a:xfrm>
          <a:prstGeom prst="wedgeEllipseCallout">
            <a:avLst>
              <a:gd name="adj1" fmla="val -111347"/>
              <a:gd name="adj2" fmla="val 140236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/>
              <a:t>Upper bounds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340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585030" name="Rectangle 6"/>
          <p:cNvSpPr>
            <a:spLocks noChangeArrowheads="1"/>
          </p:cNvSpPr>
          <p:nvPr/>
        </p:nvSpPr>
        <p:spPr bwMode="auto">
          <a:xfrm>
            <a:off x="4572000" y="71438"/>
            <a:ext cx="4572000" cy="1196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omic Sans MS" pitchFamily="66" charset="0"/>
              </a:rPr>
              <a:t>Recurring minimum for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omic Sans MS" pitchFamily="66" charset="0"/>
              </a:rPr>
              <a:t>improving the estimate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omic Sans MS" pitchFamily="66" charset="0"/>
              </a:rPr>
              <a:t>+ 2 SBF</a:t>
            </a:r>
          </a:p>
        </p:txBody>
      </p:sp>
      <p:sp>
        <p:nvSpPr>
          <p:cNvPr id="111619" name="Rectangle 7"/>
          <p:cNvSpPr>
            <a:spLocks noChangeArrowheads="1"/>
          </p:cNvSpPr>
          <p:nvPr/>
        </p:nvSpPr>
        <p:spPr bwMode="auto">
          <a:xfrm>
            <a:off x="2339975" y="6453188"/>
            <a:ext cx="2016125" cy="215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0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ttangolo 4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 bwMode="auto">
          <a:xfrm>
            <a:off x="4357686" y="5286388"/>
            <a:ext cx="3214710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175140" y="3214686"/>
            <a:ext cx="54000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TTT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29520" y="3177000"/>
            <a:ext cx="324000" cy="28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29454" y="2928934"/>
            <a:ext cx="285752" cy="285752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29520" y="3929066"/>
            <a:ext cx="285752" cy="324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29454" y="2357430"/>
            <a:ext cx="285752" cy="360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86050" y="2571744"/>
            <a:ext cx="2786082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6804025" y="4508500"/>
            <a:ext cx="2160588" cy="433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Not perfectly true but...</a:t>
            </a:r>
          </a:p>
        </p:txBody>
      </p:sp>
      <p:sp>
        <p:nvSpPr>
          <p:cNvPr id="93189" name="Rettangolo 5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 bwMode="auto">
          <a:xfrm>
            <a:off x="857224" y="4000504"/>
            <a:ext cx="6500858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5786" y="5143512"/>
            <a:ext cx="8001056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214282" y="3357562"/>
            <a:ext cx="8929718" cy="3500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5236" name="Rettangolo 4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 bwMode="auto">
          <a:xfrm>
            <a:off x="571472" y="3143248"/>
            <a:ext cx="7786742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2910" y="4357694"/>
            <a:ext cx="7786742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292362" y="3413125"/>
          <a:ext cx="3994150" cy="2470150"/>
        </p:xfrm>
        <a:graphic>
          <a:graphicData uri="http://schemas.openxmlformats.org/presentationml/2006/ole">
            <p:oleObj spid="_x0000_s464898" name="Worksheet" r:id="rId5" imgW="5467183" imgH="3381256" progId="Excel.Sheet.8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16" y="4139991"/>
            <a:ext cx="1603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 dirty="0">
                <a:solidFill>
                  <a:srgbClr val="C00000"/>
                </a:solidFill>
              </a:rPr>
              <a:t>m</a:t>
            </a:r>
            <a:r>
              <a:rPr lang="en-US" sz="2800" dirty="0">
                <a:solidFill>
                  <a:srgbClr val="C00000"/>
                </a:solidFill>
              </a:rPr>
              <a:t>/</a:t>
            </a:r>
            <a:r>
              <a:rPr lang="en-US" sz="2800" i="1" dirty="0">
                <a:solidFill>
                  <a:srgbClr val="C00000"/>
                </a:solidFill>
              </a:rPr>
              <a:t>n</a:t>
            </a:r>
            <a:r>
              <a:rPr lang="en-US" sz="2800" dirty="0">
                <a:solidFill>
                  <a:srgbClr val="C00000"/>
                </a:solidFill>
              </a:rPr>
              <a:t> = 8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6724" y="4214818"/>
            <a:ext cx="1524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75347" y="3957584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Opt 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dirty="0"/>
              <a:t> = </a:t>
            </a:r>
            <a:r>
              <a:rPr lang="en-US" dirty="0" smtClean="0"/>
              <a:t>5.45</a:t>
            </a:r>
            <a:r>
              <a:rPr lang="en-US" dirty="0"/>
              <a:t>...</a:t>
            </a:r>
            <a:endParaRPr lang="en-US" sz="16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86512" y="5214950"/>
            <a:ext cx="2857488" cy="1643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We do have an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explicit formula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for the optimal k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7587" name="Picture 3" descr="C:\Users\ferragin\Desktop\Picture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20" y="4286256"/>
            <a:ext cx="1893888" cy="46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12520</TotalTime>
  <Words>382</Words>
  <Application>Microsoft Office PowerPoint</Application>
  <PresentationFormat>On-screen Show (4:3)</PresentationFormat>
  <Paragraphs>57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Worksheet</vt:lpstr>
      <vt:lpstr>Advanced Algorithms for Massive Datasets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Crawling</vt:lpstr>
      <vt:lpstr>Anti-virus detection</vt:lpstr>
      <vt:lpstr>Slide 15</vt:lpstr>
      <vt:lpstr>Slide 16</vt:lpstr>
      <vt:lpstr>Slide 17</vt:lpstr>
      <vt:lpstr>Slide 18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ferragin</cp:lastModifiedBy>
  <cp:revision>1047</cp:revision>
  <cp:lastPrinted>2009-04-22T19:24:48Z</cp:lastPrinted>
  <dcterms:created xsi:type="dcterms:W3CDTF">2002-09-18T16:13:07Z</dcterms:created>
  <dcterms:modified xsi:type="dcterms:W3CDTF">2010-11-15T21:09:47Z</dcterms:modified>
</cp:coreProperties>
</file>