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3" r:id="rId1"/>
  </p:sldMasterIdLst>
  <p:sldIdLst>
    <p:sldId id="256" r:id="rId2"/>
    <p:sldId id="271" r:id="rId3"/>
    <p:sldId id="272" r:id="rId4"/>
    <p:sldId id="275" r:id="rId5"/>
    <p:sldId id="277" r:id="rId6"/>
    <p:sldId id="273" r:id="rId7"/>
    <p:sldId id="258" r:id="rId8"/>
    <p:sldId id="259" r:id="rId9"/>
    <p:sldId id="260" r:id="rId10"/>
    <p:sldId id="274" r:id="rId11"/>
    <p:sldId id="261" r:id="rId12"/>
    <p:sldId id="262" r:id="rId13"/>
    <p:sldId id="263" r:id="rId14"/>
    <p:sldId id="265" r:id="rId15"/>
    <p:sldId id="266" r:id="rId16"/>
    <p:sldId id="267" r:id="rId17"/>
    <p:sldId id="269" r:id="rId18"/>
    <p:sldId id="268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1FF"/>
    <a:srgbClr val="FFBBFF"/>
    <a:srgbClr val="FFAA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866" autoAdjust="0"/>
  </p:normalViewPr>
  <p:slideViewPr>
    <p:cSldViewPr snapToGrid="0" snapToObjects="1">
      <p:cViewPr varScale="1">
        <p:scale>
          <a:sx n="90" d="100"/>
          <a:sy n="90" d="100"/>
        </p:scale>
        <p:origin x="-7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36513" y="12700"/>
            <a:ext cx="1447801" cy="6856413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50000">
                <a:srgbClr val="FFFFFF"/>
              </a:gs>
              <a:gs pos="100000">
                <a:srgbClr val="33CCCC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en-US" altLang="en-US" smtClean="0">
              <a:ea typeface="+mn-ea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8100" y="1447800"/>
            <a:ext cx="9182100" cy="1752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33CCCC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en-US" altLang="en-US" smtClean="0">
              <a:ea typeface="+mn-ea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3505200"/>
            <a:ext cx="4724400" cy="152400"/>
          </a:xfrm>
          <a:prstGeom prst="rect">
            <a:avLst/>
          </a:prstGeom>
          <a:solidFill>
            <a:schemeClr val="accent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en-US" altLang="en-US" smtClean="0">
              <a:ea typeface="+mn-ea"/>
            </a:endParaRPr>
          </a:p>
        </p:txBody>
      </p:sp>
      <p:sp>
        <p:nvSpPr>
          <p:cNvPr id="22835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371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22835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b="0">
                <a:latin typeface="Times New Roman" panose="02020603050405020304" pitchFamily="18" charset="0"/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267640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29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3513" y="249238"/>
            <a:ext cx="1944687" cy="6284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4688" y="249238"/>
            <a:ext cx="5686425" cy="62849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853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688" y="249238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98625"/>
            <a:ext cx="38100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98625"/>
            <a:ext cx="3810000" cy="4835525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358495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03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4127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98625"/>
            <a:ext cx="38100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98625"/>
            <a:ext cx="38100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383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184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069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405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9839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8320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-36513" y="12700"/>
            <a:ext cx="720726" cy="685641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33CCCC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en-US" altLang="en-US" smtClean="0">
              <a:ea typeface="+mn-ea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-29196" y="917474"/>
            <a:ext cx="4724400" cy="152400"/>
          </a:xfrm>
          <a:prstGeom prst="rect">
            <a:avLst/>
          </a:prstGeom>
          <a:solidFill>
            <a:schemeClr val="accent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en-US" altLang="en-US" smtClean="0">
              <a:ea typeface="+mn-ea"/>
            </a:endParaRPr>
          </a:p>
        </p:txBody>
      </p:sp>
      <p:sp>
        <p:nvSpPr>
          <p:cNvPr id="227332" name="Rectangle 4"/>
          <p:cNvSpPr>
            <a:spLocks noChangeArrowheads="1"/>
          </p:cNvSpPr>
          <p:nvPr/>
        </p:nvSpPr>
        <p:spPr bwMode="auto">
          <a:xfrm>
            <a:off x="685800" y="6642100"/>
            <a:ext cx="3505200" cy="227013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shade val="2823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2823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-131"/>
            <a:ext cx="9144000" cy="762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33CCCC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en-US" altLang="en-US" smtClean="0">
              <a:ea typeface="+mn-ea"/>
            </a:endParaRPr>
          </a:p>
        </p:txBody>
      </p:sp>
      <p:sp>
        <p:nvSpPr>
          <p:cNvPr id="22733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74688" y="-132"/>
            <a:ext cx="7783512" cy="771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22733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70135"/>
            <a:ext cx="7772400" cy="5264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"/>
          <a:ea typeface="ＭＳ Ｐゴシック" charset="0"/>
          <a:cs typeface="Tw Cen MT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0"/>
        <a:buChar char="l"/>
        <a:defRPr kumimoji="1" sz="3200" b="1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 b="1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400" b="1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 b="1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babeljs.io/repl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jsbin.com/ceyicizowu/1/embed?js,output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jsbin.com/yayatucowu/1/embed?js,output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buildwithreact.com/tutorial/state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odepen.io/anon/pen/PNgrGM?editors=0010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jsfiddle.net/reactjs/69z2wepo/" TargetMode="External"/><Relationship Id="rId3" Type="http://schemas.openxmlformats.org/officeDocument/2006/relationships/hyperlink" Target="http://buildwithreact.com/tutoria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>
                <a:latin typeface="Tw Cen MT"/>
                <a:cs typeface="Tw Cen MT"/>
              </a:rPr>
              <a:t>React Tutorial</a:t>
            </a:r>
            <a:endParaRPr lang="en-US" dirty="0">
              <a:latin typeface="Tw Cen MT"/>
              <a:cs typeface="Tw Cen M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/>
              <a:t>Giuseppe Attardi</a:t>
            </a:r>
          </a:p>
          <a:p>
            <a:r>
              <a:rPr lang="en-US" dirty="0" err="1" smtClean="0"/>
              <a:t>Università</a:t>
            </a:r>
            <a:r>
              <a:rPr lang="en-US" dirty="0" smtClean="0"/>
              <a:t> di Pisa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629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 JSX </a:t>
            </a:r>
            <a:r>
              <a:rPr lang="en-US" dirty="0" err="1" smtClean="0"/>
              <a:t>transofrmation</a:t>
            </a:r>
            <a:r>
              <a:rPr lang="en-US" dirty="0" smtClean="0"/>
              <a:t> to JavaScript at </a:t>
            </a:r>
            <a:r>
              <a:rPr lang="en-US" dirty="0" smtClean="0">
                <a:hlinkClick r:id="rId2"/>
              </a:rPr>
              <a:t>Babel REPL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241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</a:t>
            </a:r>
            <a:endParaRPr lang="en-US" dirty="0"/>
          </a:p>
        </p:txBody>
      </p:sp>
      <p:sp>
        <p:nvSpPr>
          <p:cNvPr id="4" name="Vertical Text Placeholder 3"/>
          <p:cNvSpPr>
            <a:spLocks noGrp="1"/>
          </p:cNvSpPr>
          <p:nvPr>
            <p:ph idx="1"/>
          </p:nvPr>
        </p:nvSpPr>
        <p:spPr>
          <a:xfrm>
            <a:off x="757954" y="2260994"/>
            <a:ext cx="8290437" cy="427315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MessageComponent</a:t>
            </a:r>
            <a:r>
              <a:rPr lang="en-US" dirty="0"/>
              <a:t> = </a:t>
            </a:r>
            <a:r>
              <a:rPr lang="en-US" dirty="0" err="1"/>
              <a:t>React.createClass</a:t>
            </a:r>
            <a:r>
              <a:rPr lang="en-US" dirty="0"/>
              <a:t>({</a:t>
            </a:r>
          </a:p>
          <a:p>
            <a:pPr marL="0" indent="0">
              <a:buNone/>
            </a:pPr>
            <a:r>
              <a:rPr lang="en-US" dirty="0"/>
              <a:t>  render: function() {</a:t>
            </a:r>
          </a:p>
          <a:p>
            <a:pPr marL="0" indent="0">
              <a:buNone/>
            </a:pPr>
            <a:r>
              <a:rPr lang="en-US" dirty="0"/>
              <a:t>    return </a:t>
            </a:r>
            <a:r>
              <a:rPr lang="en-US" dirty="0" smtClean="0"/>
              <a:t>&lt;</a:t>
            </a:r>
            <a:r>
              <a:rPr lang="en-US" dirty="0"/>
              <a:t>div&gt;{</a:t>
            </a:r>
            <a:r>
              <a:rPr lang="en-US" dirty="0" err="1"/>
              <a:t>this.props.message</a:t>
            </a:r>
            <a:r>
              <a:rPr lang="en-US" dirty="0"/>
              <a:t>}&lt;/div</a:t>
            </a:r>
            <a:r>
              <a:rPr lang="en-US" dirty="0" smtClean="0"/>
              <a:t>&gt;</a:t>
            </a:r>
            <a:r>
              <a:rPr lang="de-DE" dirty="0" smtClean="0"/>
              <a:t>;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  }</a:t>
            </a:r>
          </a:p>
          <a:p>
            <a:pPr marL="0" indent="0">
              <a:buNone/>
            </a:pPr>
            <a:r>
              <a:rPr lang="it-IT" dirty="0"/>
              <a:t>})</a:t>
            </a:r>
            <a:r>
              <a:rPr lang="it-IT" dirty="0" smtClean="0"/>
              <a:t>;</a:t>
            </a:r>
            <a:endParaRPr lang="it-IT" dirty="0"/>
          </a:p>
          <a:p>
            <a:pPr marL="0" indent="0">
              <a:buNone/>
            </a:pPr>
            <a:r>
              <a:rPr lang="it-IT" dirty="0" err="1" smtClean="0"/>
              <a:t>ReactDOM.render</a:t>
            </a:r>
            <a:r>
              <a:rPr lang="it-IT" dirty="0"/>
              <a:t>(</a:t>
            </a:r>
          </a:p>
          <a:p>
            <a:pPr marL="0" indent="0">
              <a:buNone/>
            </a:pPr>
            <a:r>
              <a:rPr lang="it-IT" dirty="0"/>
              <a:t>  &lt;</a:t>
            </a:r>
            <a:r>
              <a:rPr lang="it-IT" dirty="0" err="1"/>
              <a:t>MessageComponent</a:t>
            </a:r>
            <a:r>
              <a:rPr lang="it-IT" dirty="0"/>
              <a:t> </a:t>
            </a:r>
            <a:r>
              <a:rPr lang="it-IT" dirty="0" err="1"/>
              <a:t>message</a:t>
            </a:r>
            <a:r>
              <a:rPr lang="it-IT" dirty="0"/>
              <a:t>="Hello!" /&gt;,</a:t>
            </a:r>
          </a:p>
          <a:p>
            <a:pPr marL="0" indent="0">
              <a:buNone/>
            </a:pPr>
            <a:r>
              <a:rPr lang="it-IT" dirty="0"/>
              <a:t>  </a:t>
            </a:r>
            <a:r>
              <a:rPr lang="it-IT" dirty="0" err="1"/>
              <a:t>document.body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);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57954" y="1311935"/>
            <a:ext cx="76333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sz="2700" b="1" dirty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They must implement the function </a:t>
            </a:r>
            <a:r>
              <a:rPr kumimoji="1" lang="en-US" sz="2700" b="1" dirty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ndale Mono"/>
                <a:cs typeface="Andale Mono"/>
              </a:rPr>
              <a:t>render</a:t>
            </a:r>
          </a:p>
        </p:txBody>
      </p:sp>
      <p:cxnSp>
        <p:nvCxnSpPr>
          <p:cNvPr id="9" name="Curved Connector 8"/>
          <p:cNvCxnSpPr/>
          <p:nvPr/>
        </p:nvCxnSpPr>
        <p:spPr bwMode="auto">
          <a:xfrm rot="16200000" flipH="1">
            <a:off x="5274892" y="3705517"/>
            <a:ext cx="1423589" cy="1325892"/>
          </a:xfrm>
          <a:prstGeom prst="curvedConnector3">
            <a:avLst>
              <a:gd name="adj1" fmla="val 50000"/>
            </a:avLst>
          </a:prstGeom>
          <a:ln w="76200" cmpd="sng">
            <a:solidFill>
              <a:srgbClr val="3366FF"/>
            </a:solidFill>
            <a:headEnd type="none" w="sm" len="sm"/>
            <a:tailEnd type="triangle"/>
          </a:ln>
          <a:ex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5355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70135"/>
            <a:ext cx="7772400" cy="1730567"/>
          </a:xfrm>
        </p:spPr>
        <p:txBody>
          <a:bodyPr/>
          <a:lstStyle/>
          <a:p>
            <a:r>
              <a:rPr lang="en-US" dirty="0"/>
              <a:t>When a component is rendered, it can access its </a:t>
            </a:r>
            <a:r>
              <a:rPr lang="en-US" dirty="0" smtClean="0"/>
              <a:t>attributes using </a:t>
            </a:r>
            <a:r>
              <a:rPr lang="en-US" dirty="0" err="1">
                <a:latin typeface="Andale Mono"/>
                <a:cs typeface="Andale Mono"/>
              </a:rPr>
              <a:t>this.props</a:t>
            </a:r>
            <a:r>
              <a:rPr lang="en-US" dirty="0"/>
              <a:t>. </a:t>
            </a:r>
          </a:p>
        </p:txBody>
      </p:sp>
      <p:sp>
        <p:nvSpPr>
          <p:cNvPr id="4" name="Vertical Text Placeholder 3"/>
          <p:cNvSpPr txBox="1">
            <a:spLocks/>
          </p:cNvSpPr>
          <p:nvPr/>
        </p:nvSpPr>
        <p:spPr bwMode="auto">
          <a:xfrm>
            <a:off x="757954" y="3614798"/>
            <a:ext cx="8290437" cy="6699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charset="0"/>
              <a:buChar char="l"/>
              <a:defRPr kumimoji="1" sz="3200" b="1" kern="120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4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charset="0"/>
              <a:buNone/>
            </a:pPr>
            <a:r>
              <a:rPr lang="en-US" sz="2400" dirty="0" smtClean="0"/>
              <a:t>&lt;div&gt;{</a:t>
            </a:r>
            <a:r>
              <a:rPr lang="en-US" sz="2400" dirty="0" err="1" smtClean="0"/>
              <a:t>this.props.message</a:t>
            </a:r>
            <a:r>
              <a:rPr lang="en-US" sz="2400" dirty="0" smtClean="0"/>
              <a:t>}&lt;/div&gt;</a:t>
            </a:r>
            <a:r>
              <a:rPr lang="de-DE" sz="2400" dirty="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969473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Excercise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5" y="2735511"/>
            <a:ext cx="8287252" cy="297279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VacancySign</a:t>
            </a:r>
            <a:r>
              <a:rPr lang="en-US" dirty="0" smtClean="0"/>
              <a:t> = null;</a:t>
            </a:r>
          </a:p>
          <a:p>
            <a:pPr marL="0" indent="0">
              <a:buNone/>
            </a:pPr>
            <a:r>
              <a:rPr lang="en-US" dirty="0" err="1" smtClean="0"/>
              <a:t>ReactDOM.render</a:t>
            </a:r>
            <a:r>
              <a:rPr lang="en-US" dirty="0" smtClean="0"/>
              <a:t>(</a:t>
            </a:r>
          </a:p>
          <a:p>
            <a:pPr marL="0" indent="0">
              <a:buNone/>
            </a:pPr>
            <a:r>
              <a:rPr lang="en-US" dirty="0" smtClean="0"/>
              <a:t>  &lt;div&gt;Replace me&lt;/div&gt;,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 err="1" smtClean="0"/>
              <a:t>document.getElementById</a:t>
            </a:r>
            <a:r>
              <a:rPr lang="en-US" dirty="0" smtClean="0"/>
              <a:t>('container')</a:t>
            </a:r>
          </a:p>
          <a:p>
            <a:pPr marL="0" indent="0">
              <a:buNone/>
            </a:pPr>
            <a:r>
              <a:rPr lang="en-US" dirty="0" smtClean="0"/>
              <a:t>);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5575" y="1144454"/>
            <a:ext cx="82872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sz="2800" b="1" dirty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component </a:t>
            </a:r>
            <a:r>
              <a:rPr kumimoji="1" lang="en-US" sz="2800" b="1" dirty="0" err="1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ndale Mono"/>
                <a:cs typeface="Andale Mono"/>
              </a:rPr>
              <a:t>VacancySign</a:t>
            </a:r>
            <a:r>
              <a:rPr kumimoji="1" lang="en-US" sz="2800" b="1" dirty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should render a div with either the text "</a:t>
            </a:r>
            <a:r>
              <a:rPr kumimoji="1" lang="en-US" sz="2800" b="1" dirty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ndale Mono"/>
                <a:cs typeface="Andale Mono"/>
              </a:rPr>
              <a:t>Vacancy</a:t>
            </a:r>
            <a:r>
              <a:rPr kumimoji="1" lang="en-US" sz="2800" b="1" dirty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" or "</a:t>
            </a:r>
            <a:r>
              <a:rPr kumimoji="1" lang="en-US" sz="2800" b="1" dirty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ndale Mono"/>
                <a:cs typeface="Andale Mono"/>
              </a:rPr>
              <a:t>No Vacancy</a:t>
            </a:r>
            <a:r>
              <a:rPr kumimoji="1" lang="en-US" sz="2800" b="1" dirty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" depending on the prop </a:t>
            </a:r>
            <a:r>
              <a:rPr kumimoji="1" lang="en-US" sz="2800" b="1" dirty="0" err="1" smtClean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ndale Mono"/>
                <a:cs typeface="Andale Mono"/>
              </a:rPr>
              <a:t>hasVacancy</a:t>
            </a:r>
            <a:r>
              <a:rPr kumimoji="1" lang="en-US" sz="2800" b="1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kumimoji="1" lang="en-US" sz="2800" b="1" dirty="0">
              <a:solidFill>
                <a:schemeClr val="dk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" name="Rectangle 5">
            <a:hlinkClick r:id="rId2"/>
          </p:cNvPr>
          <p:cNvSpPr/>
          <p:nvPr/>
        </p:nvSpPr>
        <p:spPr bwMode="auto">
          <a:xfrm>
            <a:off x="5791316" y="6015361"/>
            <a:ext cx="2175625" cy="452688"/>
          </a:xfrm>
          <a:prstGeom prst="rect">
            <a:avLst/>
          </a:prstGeom>
          <a:solidFill>
            <a:schemeClr val="accent1"/>
          </a:solidFill>
          <a:ln w="38100" cap="sq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0962" tIns="41275" rIns="80962" bIns="41275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View Solution</a:t>
            </a:r>
          </a:p>
        </p:txBody>
      </p:sp>
    </p:spTree>
    <p:extLst>
      <p:ext uri="{BB962C8B-B14F-4D97-AF65-F5344CB8AC3E}">
        <p14:creationId xmlns:p14="http://schemas.microsoft.com/office/powerpoint/2010/main" val="11493044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619" y="1270136"/>
            <a:ext cx="8276786" cy="449400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var</a:t>
            </a:r>
            <a:r>
              <a:rPr lang="en-US" sz="2400" dirty="0"/>
              <a:t> </a:t>
            </a:r>
            <a:r>
              <a:rPr lang="en-US" sz="2400" dirty="0" err="1"/>
              <a:t>BannerAd</a:t>
            </a:r>
            <a:r>
              <a:rPr lang="en-US" sz="2400" dirty="0"/>
              <a:t> = </a:t>
            </a:r>
            <a:r>
              <a:rPr lang="en-US" sz="2400" dirty="0" err="1"/>
              <a:t>React.createClass</a:t>
            </a:r>
            <a:r>
              <a:rPr lang="en-US" sz="2400" dirty="0"/>
              <a:t>({</a:t>
            </a:r>
          </a:p>
          <a:p>
            <a:pPr marL="0" indent="0">
              <a:buNone/>
            </a:pPr>
            <a:r>
              <a:rPr lang="en-US" sz="2400" dirty="0"/>
              <a:t>  </a:t>
            </a:r>
            <a:r>
              <a:rPr lang="en-US" sz="2400" dirty="0" err="1"/>
              <a:t>onBannerClick</a:t>
            </a:r>
            <a:r>
              <a:rPr lang="en-US" sz="2400" dirty="0"/>
              <a:t>: function(</a:t>
            </a:r>
            <a:r>
              <a:rPr lang="en-US" sz="2400" dirty="0" err="1"/>
              <a:t>evt</a:t>
            </a:r>
            <a:r>
              <a:rPr lang="en-US" sz="2400" dirty="0"/>
              <a:t>) {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>
                <a:solidFill>
                  <a:srgbClr val="3366FF"/>
                </a:solidFill>
              </a:rPr>
              <a:t>// </a:t>
            </a:r>
            <a:r>
              <a:rPr lang="en-US" sz="2400" dirty="0" err="1">
                <a:solidFill>
                  <a:srgbClr val="3366FF"/>
                </a:solidFill>
              </a:rPr>
              <a:t>codez</a:t>
            </a:r>
            <a:r>
              <a:rPr lang="en-US" sz="2400" dirty="0">
                <a:solidFill>
                  <a:srgbClr val="3366FF"/>
                </a:solidFill>
              </a:rPr>
              <a:t> to make the </a:t>
            </a:r>
            <a:r>
              <a:rPr lang="en-US" sz="2400" dirty="0" smtClean="0">
                <a:solidFill>
                  <a:srgbClr val="3366FF"/>
                </a:solidFill>
              </a:rPr>
              <a:t>moneys</a:t>
            </a:r>
            <a:endParaRPr lang="en-US" sz="2400" dirty="0">
              <a:solidFill>
                <a:srgbClr val="3366FF"/>
              </a:solidFill>
            </a:endParaRPr>
          </a:p>
          <a:p>
            <a:pPr marL="0" indent="0">
              <a:buNone/>
            </a:pPr>
            <a:r>
              <a:rPr lang="de-DE" sz="2400" dirty="0">
                <a:solidFill>
                  <a:srgbClr val="3366FF"/>
                </a:solidFill>
              </a:rPr>
              <a:t>  },</a:t>
            </a:r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r>
              <a:rPr lang="de-DE" sz="2400" dirty="0"/>
              <a:t>  </a:t>
            </a:r>
            <a:r>
              <a:rPr lang="de-DE" sz="2400" dirty="0" err="1"/>
              <a:t>render</a:t>
            </a:r>
            <a:r>
              <a:rPr lang="de-DE" sz="2400" dirty="0"/>
              <a:t>: </a:t>
            </a:r>
            <a:r>
              <a:rPr lang="de-DE" sz="2400" dirty="0" err="1"/>
              <a:t>function</a:t>
            </a:r>
            <a:r>
              <a:rPr lang="de-DE" sz="2400" dirty="0"/>
              <a:t>() {</a:t>
            </a:r>
          </a:p>
          <a:p>
            <a:pPr marL="0" indent="0">
              <a:buNone/>
            </a:pPr>
            <a:r>
              <a:rPr lang="de-DE" sz="2200" dirty="0"/>
              <a:t>    </a:t>
            </a:r>
            <a:r>
              <a:rPr lang="de-DE" sz="2200" dirty="0">
                <a:solidFill>
                  <a:srgbClr val="3366FF"/>
                </a:solidFill>
              </a:rPr>
              <a:t>// </a:t>
            </a:r>
            <a:r>
              <a:rPr lang="de-DE" sz="2200" dirty="0" err="1">
                <a:solidFill>
                  <a:srgbClr val="3366FF"/>
                </a:solidFill>
              </a:rPr>
              <a:t>Render</a:t>
            </a:r>
            <a:r>
              <a:rPr lang="de-DE" sz="2200" dirty="0">
                <a:solidFill>
                  <a:srgbClr val="3366FF"/>
                </a:solidFill>
              </a:rPr>
              <a:t> </a:t>
            </a:r>
            <a:r>
              <a:rPr lang="de-DE" sz="2200" dirty="0" err="1">
                <a:solidFill>
                  <a:srgbClr val="3366FF"/>
                </a:solidFill>
              </a:rPr>
              <a:t>the</a:t>
            </a:r>
            <a:r>
              <a:rPr lang="de-DE" sz="2200" dirty="0">
                <a:solidFill>
                  <a:srgbClr val="3366FF"/>
                </a:solidFill>
              </a:rPr>
              <a:t> div </a:t>
            </a:r>
            <a:r>
              <a:rPr lang="de-DE" sz="2200" dirty="0" err="1">
                <a:solidFill>
                  <a:srgbClr val="3366FF"/>
                </a:solidFill>
              </a:rPr>
              <a:t>with</a:t>
            </a:r>
            <a:r>
              <a:rPr lang="de-DE" sz="2200" dirty="0">
                <a:solidFill>
                  <a:srgbClr val="3366FF"/>
                </a:solidFill>
              </a:rPr>
              <a:t> an </a:t>
            </a:r>
            <a:r>
              <a:rPr lang="de-DE" sz="2200" dirty="0" err="1">
                <a:solidFill>
                  <a:srgbClr val="3366FF"/>
                </a:solidFill>
              </a:rPr>
              <a:t>onClick</a:t>
            </a:r>
            <a:r>
              <a:rPr lang="de-DE" sz="2200" dirty="0">
                <a:solidFill>
                  <a:srgbClr val="3366FF"/>
                </a:solidFill>
              </a:rPr>
              <a:t> </a:t>
            </a:r>
            <a:r>
              <a:rPr lang="de-DE" sz="2200" dirty="0" err="1">
                <a:solidFill>
                  <a:srgbClr val="3366FF"/>
                </a:solidFill>
              </a:rPr>
              <a:t>prop</a:t>
            </a:r>
            <a:r>
              <a:rPr lang="de-DE" sz="2200" dirty="0">
                <a:solidFill>
                  <a:srgbClr val="3366FF"/>
                </a:solidFill>
              </a:rPr>
              <a:t> (</a:t>
            </a:r>
            <a:r>
              <a:rPr lang="de-DE" sz="2200" dirty="0" err="1">
                <a:solidFill>
                  <a:srgbClr val="3366FF"/>
                </a:solidFill>
              </a:rPr>
              <a:t>value</a:t>
            </a:r>
            <a:r>
              <a:rPr lang="de-DE" sz="2200" dirty="0">
                <a:solidFill>
                  <a:srgbClr val="3366FF"/>
                </a:solidFill>
              </a:rPr>
              <a:t> </a:t>
            </a:r>
            <a:r>
              <a:rPr lang="de-DE" sz="2200" dirty="0" err="1">
                <a:solidFill>
                  <a:srgbClr val="3366FF"/>
                </a:solidFill>
              </a:rPr>
              <a:t>is</a:t>
            </a:r>
            <a:r>
              <a:rPr lang="de-DE" sz="2200" dirty="0">
                <a:solidFill>
                  <a:srgbClr val="3366FF"/>
                </a:solidFill>
              </a:rPr>
              <a:t> a </a:t>
            </a:r>
            <a:r>
              <a:rPr lang="de-DE" sz="2200" dirty="0" err="1">
                <a:solidFill>
                  <a:srgbClr val="3366FF"/>
                </a:solidFill>
              </a:rPr>
              <a:t>function</a:t>
            </a:r>
            <a:r>
              <a:rPr lang="de-DE" sz="2200" dirty="0">
                <a:solidFill>
                  <a:srgbClr val="3366FF"/>
                </a:solidFill>
              </a:rPr>
              <a:t>)</a:t>
            </a:r>
          </a:p>
          <a:p>
            <a:pPr marL="0" indent="0">
              <a:buNone/>
            </a:pPr>
            <a:r>
              <a:rPr lang="de-DE" sz="2200" dirty="0"/>
              <a:t>    </a:t>
            </a:r>
            <a:r>
              <a:rPr lang="de-DE" sz="2200" dirty="0" err="1"/>
              <a:t>return</a:t>
            </a:r>
            <a:r>
              <a:rPr lang="de-DE" sz="2200" dirty="0"/>
              <a:t> &lt;div </a:t>
            </a:r>
            <a:r>
              <a:rPr lang="de-DE" sz="2200" dirty="0" err="1"/>
              <a:t>onClick</a:t>
            </a:r>
            <a:r>
              <a:rPr lang="de-DE" sz="2200" dirty="0"/>
              <a:t>={</a:t>
            </a:r>
            <a:r>
              <a:rPr lang="de-DE" sz="2200" dirty="0" err="1"/>
              <a:t>this.onBannerClick</a:t>
            </a:r>
            <a:r>
              <a:rPr lang="de-DE" sz="2200" dirty="0"/>
              <a:t>}&gt;Click </a:t>
            </a:r>
            <a:r>
              <a:rPr lang="de-DE" sz="2200" dirty="0" err="1"/>
              <a:t>Me</a:t>
            </a:r>
            <a:r>
              <a:rPr lang="de-DE" sz="2200" dirty="0"/>
              <a:t>!&lt;/div&gt;;</a:t>
            </a:r>
          </a:p>
          <a:p>
            <a:pPr marL="0" indent="0">
              <a:buNone/>
            </a:pPr>
            <a:r>
              <a:rPr lang="de-DE" sz="2400" dirty="0"/>
              <a:t>  }</a:t>
            </a:r>
          </a:p>
          <a:p>
            <a:pPr marL="0" indent="0">
              <a:buNone/>
            </a:pPr>
            <a:r>
              <a:rPr lang="it-IT" sz="2400" dirty="0"/>
              <a:t>});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59942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116543"/>
            <a:ext cx="8458201" cy="478716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err="1" smtClean="0"/>
              <a:t>var</a:t>
            </a:r>
            <a:r>
              <a:rPr lang="en-US" sz="2000" dirty="0" smtClean="0"/>
              <a:t> </a:t>
            </a:r>
            <a:r>
              <a:rPr lang="en-US" sz="2000" dirty="0" err="1" smtClean="0"/>
              <a:t>ChildComponent</a:t>
            </a:r>
            <a:r>
              <a:rPr lang="en-US" sz="2000" dirty="0" smtClean="0"/>
              <a:t> = </a:t>
            </a:r>
            <a:r>
              <a:rPr lang="en-US" sz="2000" dirty="0" err="1" smtClean="0"/>
              <a:t>React.createClass</a:t>
            </a:r>
            <a:r>
              <a:rPr lang="en-US" sz="2000" dirty="0" smtClean="0"/>
              <a:t>({</a:t>
            </a:r>
          </a:p>
          <a:p>
            <a:pPr marL="0" indent="0">
              <a:buNone/>
            </a:pPr>
            <a:r>
              <a:rPr lang="en-US" sz="2000" dirty="0" smtClean="0"/>
              <a:t>  render: function() {</a:t>
            </a:r>
          </a:p>
          <a:p>
            <a:pPr marL="0" indent="0">
              <a:buNone/>
            </a:pPr>
            <a:r>
              <a:rPr lang="en-US" sz="2000" dirty="0" smtClean="0"/>
              <a:t>    return &lt;div&gt;</a:t>
            </a:r>
          </a:p>
          <a:p>
            <a:pPr marL="0" indent="0">
              <a:buNone/>
            </a:pPr>
            <a:r>
              <a:rPr lang="en-US" sz="2000" dirty="0" smtClean="0"/>
              <a:t>          &lt;button&gt;Do Magic&lt;/button&gt; </a:t>
            </a:r>
            <a:r>
              <a:rPr lang="en-US" sz="2000" dirty="0" smtClean="0">
                <a:solidFill>
                  <a:srgbClr val="3366FF"/>
                </a:solidFill>
              </a:rPr>
              <a:t>// invoke </a:t>
            </a:r>
            <a:r>
              <a:rPr lang="en-US" sz="2000" dirty="0" err="1" smtClean="0">
                <a:solidFill>
                  <a:srgbClr val="3366FF"/>
                </a:solidFill>
              </a:rPr>
              <a:t>performMagic</a:t>
            </a:r>
            <a:r>
              <a:rPr lang="en-US" sz="2000" dirty="0" smtClean="0">
                <a:solidFill>
                  <a:srgbClr val="3366FF"/>
                </a:solidFill>
              </a:rPr>
              <a:t> in parent</a:t>
            </a:r>
          </a:p>
          <a:p>
            <a:pPr marL="0" indent="0">
              <a:buNone/>
            </a:pPr>
            <a:r>
              <a:rPr lang="en-US" sz="2000" dirty="0" smtClean="0"/>
              <a:t>      &lt;/div&gt;; }</a:t>
            </a:r>
          </a:p>
          <a:p>
            <a:pPr marL="0" indent="0">
              <a:buNone/>
            </a:pPr>
            <a:r>
              <a:rPr lang="en-US" sz="2000" dirty="0" smtClean="0"/>
              <a:t>});</a:t>
            </a:r>
          </a:p>
          <a:p>
            <a:pPr marL="0" indent="0">
              <a:buNone/>
            </a:pPr>
            <a:r>
              <a:rPr lang="en-US" sz="2000" dirty="0" err="1" smtClean="0"/>
              <a:t>var</a:t>
            </a:r>
            <a:r>
              <a:rPr lang="en-US" sz="2000" dirty="0" smtClean="0"/>
              <a:t> </a:t>
            </a:r>
            <a:r>
              <a:rPr lang="en-US" sz="2000" dirty="0" err="1" smtClean="0"/>
              <a:t>ParentComponent</a:t>
            </a:r>
            <a:r>
              <a:rPr lang="en-US" sz="2000" dirty="0" smtClean="0"/>
              <a:t> = </a:t>
            </a:r>
            <a:r>
              <a:rPr lang="en-US" sz="2000" dirty="0" err="1" smtClean="0"/>
              <a:t>React.createClass</a:t>
            </a:r>
            <a:r>
              <a:rPr lang="en-US" sz="2000" dirty="0" smtClean="0"/>
              <a:t>({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 err="1" smtClean="0"/>
              <a:t>performMagic</a:t>
            </a:r>
            <a:r>
              <a:rPr lang="en-US" sz="2000" dirty="0" smtClean="0"/>
              <a:t>: function() { alert('TAADAH!'); },</a:t>
            </a:r>
          </a:p>
          <a:p>
            <a:pPr marL="0" indent="0">
              <a:buNone/>
            </a:pPr>
            <a:r>
              <a:rPr lang="en-US" sz="2000" dirty="0" smtClean="0"/>
              <a:t>  render: function() { return  &lt;div&gt; &lt;</a:t>
            </a:r>
            <a:r>
              <a:rPr lang="en-US" sz="2000" dirty="0" err="1" smtClean="0"/>
              <a:t>ChildComponent</a:t>
            </a:r>
            <a:r>
              <a:rPr lang="en-US" sz="2000" dirty="0" smtClean="0"/>
              <a:t> /&gt;&lt;/div&gt;; }</a:t>
            </a:r>
          </a:p>
          <a:p>
            <a:pPr marL="0" indent="0">
              <a:buNone/>
            </a:pPr>
            <a:r>
              <a:rPr lang="en-US" sz="2000" dirty="0" smtClean="0"/>
              <a:t>});</a:t>
            </a:r>
          </a:p>
          <a:p>
            <a:pPr marL="0" indent="0">
              <a:buNone/>
            </a:pPr>
            <a:r>
              <a:rPr lang="en-US" sz="2000" dirty="0" err="1" smtClean="0"/>
              <a:t>ReactDOM.render</a:t>
            </a:r>
            <a:r>
              <a:rPr lang="en-US" sz="2000" dirty="0" smtClean="0"/>
              <a:t>( &lt;</a:t>
            </a:r>
            <a:r>
              <a:rPr lang="en-US" sz="2000" dirty="0" err="1" smtClean="0"/>
              <a:t>ParentComponent</a:t>
            </a:r>
            <a:r>
              <a:rPr lang="en-US" sz="2000" dirty="0" smtClean="0"/>
              <a:t> /&gt;,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 err="1" smtClean="0"/>
              <a:t>document.getElementById</a:t>
            </a:r>
            <a:r>
              <a:rPr lang="en-US" sz="2000" dirty="0" smtClean="0"/>
              <a:t>('container')</a:t>
            </a:r>
          </a:p>
          <a:p>
            <a:pPr marL="0" indent="0">
              <a:buNone/>
            </a:pPr>
            <a:r>
              <a:rPr lang="en-US" sz="2000" dirty="0" smtClean="0"/>
              <a:t>);</a:t>
            </a:r>
            <a:endParaRPr lang="en-US" sz="2000" dirty="0"/>
          </a:p>
        </p:txBody>
      </p:sp>
      <p:sp>
        <p:nvSpPr>
          <p:cNvPr id="4" name="Rectangle 3">
            <a:hlinkClick r:id="rId2"/>
          </p:cNvPr>
          <p:cNvSpPr/>
          <p:nvPr/>
        </p:nvSpPr>
        <p:spPr bwMode="auto">
          <a:xfrm>
            <a:off x="5791316" y="6015361"/>
            <a:ext cx="2175625" cy="452688"/>
          </a:xfrm>
          <a:prstGeom prst="rect">
            <a:avLst/>
          </a:prstGeom>
          <a:solidFill>
            <a:schemeClr val="accent1"/>
          </a:solidFill>
          <a:ln w="38100" cap="sq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0962" tIns="41275" rIns="80962" bIns="41275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View Solution</a:t>
            </a:r>
          </a:p>
        </p:txBody>
      </p:sp>
    </p:spTree>
    <p:extLst>
      <p:ext uri="{BB962C8B-B14F-4D97-AF65-F5344CB8AC3E}">
        <p14:creationId xmlns:p14="http://schemas.microsoft.com/office/powerpoint/2010/main" val="3473169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70135"/>
            <a:ext cx="7772400" cy="421486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i="1" dirty="0" smtClean="0"/>
              <a:t>state</a:t>
            </a:r>
            <a:r>
              <a:rPr lang="en-US" dirty="0" smtClean="0"/>
              <a:t> </a:t>
            </a:r>
            <a:r>
              <a:rPr lang="en-US" dirty="0"/>
              <a:t>is internal and controlled by the component itself while </a:t>
            </a:r>
            <a:r>
              <a:rPr lang="en-US" i="1" dirty="0"/>
              <a:t>props</a:t>
            </a:r>
            <a:r>
              <a:rPr lang="en-US" dirty="0"/>
              <a:t> are external and controlled by whatever renders the component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See </a:t>
            </a:r>
            <a:r>
              <a:rPr lang="en-US" dirty="0" smtClean="0">
                <a:hlinkClick r:id="rId2"/>
              </a:rPr>
              <a:t>example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7032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Like Button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7665" y="1270135"/>
            <a:ext cx="8357026" cy="526401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LikeButton</a:t>
            </a:r>
            <a:r>
              <a:rPr lang="en-US" dirty="0"/>
              <a:t> = </a:t>
            </a:r>
            <a:r>
              <a:rPr lang="en-US" dirty="0" err="1"/>
              <a:t>React.createClass</a:t>
            </a:r>
            <a:r>
              <a:rPr lang="en-US" dirty="0"/>
              <a:t>({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/>
              <a:t>  </a:t>
            </a:r>
            <a:r>
              <a:rPr lang="en-US" dirty="0" err="1"/>
              <a:t>getInitialState</a:t>
            </a:r>
            <a:r>
              <a:rPr lang="en-US" dirty="0"/>
              <a:t>: function() </a:t>
            </a:r>
            <a:r>
              <a:rPr lang="en-US" dirty="0" smtClean="0"/>
              <a:t>{ </a:t>
            </a:r>
            <a:r>
              <a:rPr lang="en-US" dirty="0"/>
              <a:t>return </a:t>
            </a:r>
            <a:r>
              <a:rPr lang="en-US" dirty="0" smtClean="0"/>
              <a:t>{ liked</a:t>
            </a:r>
            <a:r>
              <a:rPr lang="en-US" dirty="0"/>
              <a:t>: </a:t>
            </a:r>
            <a:r>
              <a:rPr lang="en-US" dirty="0" smtClean="0"/>
              <a:t>false }; </a:t>
            </a:r>
            <a:r>
              <a:rPr lang="de-DE" dirty="0" smtClean="0"/>
              <a:t>}</a:t>
            </a:r>
            <a:r>
              <a:rPr lang="de-DE" dirty="0"/>
              <a:t>,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de-DE" dirty="0"/>
              <a:t>  </a:t>
            </a:r>
            <a:r>
              <a:rPr lang="de-DE" dirty="0" err="1"/>
              <a:t>handleClick</a:t>
            </a:r>
            <a:r>
              <a:rPr lang="de-DE" dirty="0"/>
              <a:t>: </a:t>
            </a:r>
            <a:r>
              <a:rPr lang="de-DE" dirty="0" err="1"/>
              <a:t>function</a:t>
            </a:r>
            <a:r>
              <a:rPr lang="de-DE" dirty="0"/>
              <a:t>(</a:t>
            </a:r>
            <a:r>
              <a:rPr lang="de-DE" dirty="0" err="1"/>
              <a:t>event</a:t>
            </a:r>
            <a:r>
              <a:rPr lang="de-DE" dirty="0"/>
              <a:t>) </a:t>
            </a:r>
            <a:r>
              <a:rPr lang="de-DE" dirty="0" smtClean="0"/>
              <a:t>{ </a:t>
            </a:r>
            <a:r>
              <a:rPr lang="de-DE" dirty="0" err="1" smtClean="0"/>
              <a:t>this.setState</a:t>
            </a:r>
            <a:r>
              <a:rPr lang="de-DE" dirty="0" smtClean="0"/>
              <a:t>({</a:t>
            </a:r>
            <a:r>
              <a:rPr lang="de-DE" dirty="0" err="1" smtClean="0"/>
              <a:t>liked</a:t>
            </a:r>
            <a:r>
              <a:rPr lang="de-DE" dirty="0" smtClean="0"/>
              <a:t>: !</a:t>
            </a:r>
            <a:r>
              <a:rPr lang="de-DE" dirty="0" err="1" smtClean="0"/>
              <a:t>this.state.liked</a:t>
            </a:r>
            <a:r>
              <a:rPr lang="de-DE" dirty="0" smtClean="0"/>
              <a:t>}); </a:t>
            </a:r>
            <a:r>
              <a:rPr lang="de-DE" dirty="0"/>
              <a:t>},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de-DE" dirty="0"/>
              <a:t>  </a:t>
            </a:r>
            <a:r>
              <a:rPr lang="de-DE" dirty="0" err="1"/>
              <a:t>render</a:t>
            </a:r>
            <a:r>
              <a:rPr lang="de-DE" dirty="0"/>
              <a:t>: </a:t>
            </a:r>
            <a:r>
              <a:rPr lang="de-DE" dirty="0" err="1"/>
              <a:t>function</a:t>
            </a:r>
            <a:r>
              <a:rPr lang="de-DE" dirty="0"/>
              <a:t>() {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de-DE" dirty="0"/>
              <a:t>    </a:t>
            </a:r>
            <a:r>
              <a:rPr lang="de-DE" dirty="0" err="1"/>
              <a:t>var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 = </a:t>
            </a:r>
            <a:r>
              <a:rPr lang="de-DE" dirty="0" err="1"/>
              <a:t>this.state.liked</a:t>
            </a:r>
            <a:r>
              <a:rPr lang="de-DE" dirty="0"/>
              <a:t> ? '</a:t>
            </a:r>
            <a:r>
              <a:rPr lang="de-DE" dirty="0" err="1"/>
              <a:t>like</a:t>
            </a:r>
            <a:r>
              <a:rPr lang="de-DE" dirty="0"/>
              <a:t>' : </a:t>
            </a:r>
            <a:r>
              <a:rPr lang="de-DE" dirty="0" smtClean="0"/>
              <a:t>‘</a:t>
            </a:r>
            <a:r>
              <a:rPr lang="de-DE" dirty="0" err="1" smtClean="0"/>
              <a:t>might</a:t>
            </a:r>
            <a:r>
              <a:rPr lang="de-DE" dirty="0" smtClean="0"/>
              <a:t> </a:t>
            </a:r>
            <a:r>
              <a:rPr lang="de-DE" dirty="0" err="1" smtClean="0"/>
              <a:t>like</a:t>
            </a:r>
            <a:r>
              <a:rPr lang="de-DE" dirty="0" smtClean="0"/>
              <a:t>'</a:t>
            </a:r>
            <a:r>
              <a:rPr lang="de-DE" dirty="0"/>
              <a:t>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/>
              <a:t>    return (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/>
              <a:t>      &lt;p </a:t>
            </a:r>
            <a:r>
              <a:rPr lang="en-US" dirty="0" err="1"/>
              <a:t>onClick</a:t>
            </a:r>
            <a:r>
              <a:rPr lang="en-US" dirty="0"/>
              <a:t>={</a:t>
            </a:r>
            <a:r>
              <a:rPr lang="en-US" dirty="0" err="1"/>
              <a:t>this.handleClick</a:t>
            </a:r>
            <a:r>
              <a:rPr lang="en-US" dirty="0"/>
              <a:t>}&gt;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/>
              <a:t>        You {text} this. Click to toggle.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/>
              <a:t>      &lt;/p&gt;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de-DE" dirty="0"/>
              <a:t>    );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de-DE" dirty="0"/>
              <a:t>  }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it-IT" dirty="0"/>
              <a:t>});</a:t>
            </a:r>
          </a:p>
          <a:p>
            <a:pPr marL="0" indent="0">
              <a:lnSpc>
                <a:spcPct val="110000"/>
              </a:lnSpc>
              <a:buNone/>
            </a:pPr>
            <a:endParaRPr lang="it-IT" dirty="0"/>
          </a:p>
          <a:p>
            <a:pPr marL="0" indent="0">
              <a:lnSpc>
                <a:spcPct val="110000"/>
              </a:lnSpc>
              <a:buNone/>
            </a:pPr>
            <a:r>
              <a:rPr lang="it-IT" dirty="0" err="1"/>
              <a:t>ReactDOM.render</a:t>
            </a:r>
            <a:r>
              <a:rPr lang="it-IT" dirty="0"/>
              <a:t>(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it-IT" dirty="0"/>
              <a:t>  &lt;</a:t>
            </a:r>
            <a:r>
              <a:rPr lang="it-IT" dirty="0" err="1"/>
              <a:t>LikeButton</a:t>
            </a:r>
            <a:r>
              <a:rPr lang="it-IT" dirty="0"/>
              <a:t> /&gt;,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it-IT" dirty="0"/>
              <a:t>  </a:t>
            </a:r>
            <a:r>
              <a:rPr lang="it-IT" dirty="0" err="1"/>
              <a:t>document.getElementById</a:t>
            </a:r>
            <a:r>
              <a:rPr lang="it-IT" dirty="0"/>
              <a:t>('</a:t>
            </a:r>
            <a:r>
              <a:rPr lang="it-IT" dirty="0" err="1"/>
              <a:t>example</a:t>
            </a:r>
            <a:r>
              <a:rPr lang="it-IT" dirty="0"/>
              <a:t>')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it-IT" dirty="0"/>
              <a:t>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8393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getInitialState</a:t>
            </a:r>
            <a:r>
              <a:rPr lang="en-US" dirty="0"/>
              <a:t>: function(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returns dictionary</a:t>
            </a:r>
          </a:p>
          <a:p>
            <a:r>
              <a:rPr lang="en-US" dirty="0" err="1" smtClean="0"/>
              <a:t>this.state</a:t>
            </a:r>
            <a:endParaRPr lang="en-US" dirty="0" smtClean="0"/>
          </a:p>
          <a:p>
            <a:r>
              <a:rPr lang="en-US" dirty="0" err="1" smtClean="0"/>
              <a:t>this.setState</a:t>
            </a:r>
            <a:endParaRPr lang="en-US" dirty="0" smtClean="0"/>
          </a:p>
          <a:p>
            <a:pPr lvl="1"/>
            <a:r>
              <a:rPr lang="en-US" dirty="0" smtClean="0"/>
              <a:t>merges key/values into state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2534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React JS unifies behavior and representation in single units called components</a:t>
            </a:r>
          </a:p>
          <a:p>
            <a:r>
              <a:rPr lang="en-US" dirty="0" smtClean="0"/>
              <a:t>Code generation in JSX is exploited to provide a DSL for expressing elements of the UI</a:t>
            </a:r>
          </a:p>
          <a:p>
            <a:r>
              <a:rPr lang="en-US" dirty="0" smtClean="0"/>
              <a:t>Pure JavaScript solution, without </a:t>
            </a:r>
            <a:r>
              <a:rPr lang="en-US" dirty="0" err="1" smtClean="0"/>
              <a:t>templating</a:t>
            </a:r>
            <a:r>
              <a:rPr lang="en-US" dirty="0" smtClean="0"/>
              <a:t> engine</a:t>
            </a:r>
          </a:p>
          <a:p>
            <a:r>
              <a:rPr lang="en-US" dirty="0" smtClean="0"/>
              <a:t>Programmer is in full control of the UI</a:t>
            </a:r>
          </a:p>
          <a:p>
            <a:r>
              <a:rPr lang="en-US" dirty="0" smtClean="0"/>
              <a:t>Components will eventually </a:t>
            </a:r>
            <a:r>
              <a:rPr lang="en-US" dirty="0"/>
              <a:t>b</a:t>
            </a:r>
            <a:r>
              <a:rPr lang="en-US" dirty="0" smtClean="0"/>
              <a:t>ecome part of browser capabilities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67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React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React is a JavaScript library for creating user </a:t>
            </a:r>
            <a:r>
              <a:rPr lang="en-US" dirty="0" smtClean="0"/>
              <a:t>interfaces</a:t>
            </a:r>
          </a:p>
          <a:p>
            <a:r>
              <a:rPr lang="en-US" dirty="0" smtClean="0"/>
              <a:t>Simple</a:t>
            </a:r>
          </a:p>
          <a:p>
            <a:pPr lvl="1"/>
            <a:r>
              <a:rPr lang="en-US" dirty="0"/>
              <a:t>React </a:t>
            </a:r>
            <a:r>
              <a:rPr lang="en-US" dirty="0" smtClean="0"/>
              <a:t>automatically manages </a:t>
            </a:r>
            <a:r>
              <a:rPr lang="en-US" dirty="0"/>
              <a:t>all UI updates when </a:t>
            </a:r>
            <a:r>
              <a:rPr lang="en-US" dirty="0" smtClean="0"/>
              <a:t>underlying </a:t>
            </a:r>
            <a:r>
              <a:rPr lang="en-US" dirty="0"/>
              <a:t>data </a:t>
            </a:r>
            <a:r>
              <a:rPr lang="en-US" dirty="0" smtClean="0"/>
              <a:t>changes</a:t>
            </a:r>
          </a:p>
          <a:p>
            <a:r>
              <a:rPr lang="en-US" dirty="0" smtClean="0"/>
              <a:t>Components</a:t>
            </a:r>
          </a:p>
          <a:p>
            <a:pPr lvl="1"/>
            <a:r>
              <a:rPr lang="en-US" dirty="0"/>
              <a:t>React </a:t>
            </a:r>
            <a:r>
              <a:rPr lang="en-US" dirty="0" smtClean="0"/>
              <a:t>reusable components facilitate code </a:t>
            </a:r>
            <a:r>
              <a:rPr lang="en-US" dirty="0"/>
              <a:t>reuse, testing, and separation of </a:t>
            </a:r>
            <a:r>
              <a:rPr lang="en-US" dirty="0" smtClean="0"/>
              <a:t>concerns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957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72436"/>
            <a:ext cx="8119792" cy="5498892"/>
          </a:xfrm>
        </p:spPr>
        <p:txBody>
          <a:bodyPr/>
          <a:lstStyle/>
          <a:p>
            <a:r>
              <a:rPr lang="en-US" dirty="0" smtClean="0"/>
              <a:t>React is not a MVC framework</a:t>
            </a:r>
          </a:p>
          <a:p>
            <a:r>
              <a:rPr lang="en-US" smtClean="0"/>
              <a:t>No templates</a:t>
            </a:r>
            <a:endParaRPr lang="en-US" dirty="0" smtClean="0"/>
          </a:p>
          <a:p>
            <a:pPr lvl="1"/>
            <a:r>
              <a:rPr lang="en-US" dirty="0" smtClean="0"/>
              <a:t>UI is made of components</a:t>
            </a:r>
          </a:p>
          <a:p>
            <a:pPr lvl="1"/>
            <a:r>
              <a:rPr lang="en-US" dirty="0"/>
              <a:t>React uses a real, full featured programming language to render </a:t>
            </a:r>
            <a:r>
              <a:rPr lang="en-US" dirty="0" smtClean="0"/>
              <a:t>views</a:t>
            </a:r>
          </a:p>
          <a:p>
            <a:r>
              <a:rPr lang="en-US" dirty="0"/>
              <a:t>V</a:t>
            </a:r>
            <a:r>
              <a:rPr lang="en-US" dirty="0" smtClean="0"/>
              <a:t>irtual DOM</a:t>
            </a:r>
          </a:p>
          <a:p>
            <a:pPr lvl="1"/>
            <a:r>
              <a:rPr lang="en-US" dirty="0"/>
              <a:t>lightweight description of the </a:t>
            </a:r>
            <a:r>
              <a:rPr lang="en-US" dirty="0" smtClean="0"/>
              <a:t>DOM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954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MVC, just 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In traditional MVC different </a:t>
            </a:r>
            <a:r>
              <a:rPr lang="en-US" dirty="0"/>
              <a:t>parts </a:t>
            </a:r>
            <a:r>
              <a:rPr lang="en-US" dirty="0" smtClean="0"/>
              <a:t>of the UI talk via </a:t>
            </a:r>
            <a:r>
              <a:rPr lang="en-US" dirty="0"/>
              <a:t>events, </a:t>
            </a:r>
            <a:r>
              <a:rPr lang="en-US" dirty="0" smtClean="0"/>
              <a:t>with </a:t>
            </a:r>
            <a:r>
              <a:rPr lang="en-US" dirty="0"/>
              <a:t>a controller receiving all the user inputs, manipulating the models if needed and then calling the views and </a:t>
            </a:r>
            <a:r>
              <a:rPr lang="en-US" dirty="0" smtClean="0">
                <a:solidFill>
                  <a:srgbClr val="FF0000"/>
                </a:solidFill>
              </a:rPr>
              <a:t>telling </a:t>
            </a:r>
            <a:r>
              <a:rPr lang="en-US" dirty="0">
                <a:solidFill>
                  <a:srgbClr val="FF0000"/>
                </a:solidFill>
              </a:rPr>
              <a:t>them to re-render if necessary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React, </a:t>
            </a:r>
            <a:r>
              <a:rPr lang="en-US" dirty="0"/>
              <a:t>w</a:t>
            </a:r>
            <a:r>
              <a:rPr lang="en-US" dirty="0" smtClean="0"/>
              <a:t>hen </a:t>
            </a:r>
            <a:r>
              <a:rPr lang="en-US" dirty="0"/>
              <a:t>a user interaction </a:t>
            </a:r>
            <a:r>
              <a:rPr lang="en-US" dirty="0" smtClean="0"/>
              <a:t>occurs, </a:t>
            </a:r>
            <a:r>
              <a:rPr lang="en-US" dirty="0" smtClean="0">
                <a:solidFill>
                  <a:srgbClr val="FF0000"/>
                </a:solidFill>
              </a:rPr>
              <a:t>everything is re</a:t>
            </a:r>
            <a:r>
              <a:rPr lang="en-US" dirty="0">
                <a:solidFill>
                  <a:srgbClr val="FF0000"/>
                </a:solidFill>
              </a:rPr>
              <a:t>-</a:t>
            </a:r>
            <a:r>
              <a:rPr lang="en-US" dirty="0" smtClean="0">
                <a:solidFill>
                  <a:srgbClr val="FF0000"/>
                </a:solidFill>
              </a:rPr>
              <a:t>rendered</a:t>
            </a:r>
          </a:p>
          <a:p>
            <a:r>
              <a:rPr lang="en-US" dirty="0" smtClean="0"/>
              <a:t>Separation between code and presentation vanishes (again </a:t>
            </a:r>
            <a:r>
              <a:rPr lang="is-IS" dirty="0" smtClean="0"/>
              <a:t>…)</a:t>
            </a:r>
            <a:endParaRPr lang="en-US" dirty="0" smtClean="0"/>
          </a:p>
          <a:p>
            <a:r>
              <a:rPr lang="en-US" dirty="0" smtClean="0"/>
              <a:t>Components are single units, they can be instantiated and moved without having to reconnect them to handlers (e.g. in </a:t>
            </a:r>
            <a:r>
              <a:rPr lang="en-US" dirty="0" err="1" smtClean="0"/>
              <a:t>jQuery.readyFunction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05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Pure JS </a:t>
            </a:r>
            <a:r>
              <a:rPr lang="en-US" dirty="0"/>
              <a:t>lightweight description of </a:t>
            </a:r>
            <a:r>
              <a:rPr lang="en-US" dirty="0" smtClean="0"/>
              <a:t>the DOM</a:t>
            </a:r>
          </a:p>
          <a:p>
            <a:r>
              <a:rPr lang="en-US" dirty="0" smtClean="0"/>
              <a:t>Components keep a state, avoiding storing the state in the DOM</a:t>
            </a:r>
          </a:p>
          <a:p>
            <a:r>
              <a:rPr lang="en-US" dirty="0" smtClean="0"/>
              <a:t>Incremental </a:t>
            </a:r>
            <a:r>
              <a:rPr lang="en-US" dirty="0"/>
              <a:t>updates</a:t>
            </a:r>
          </a:p>
          <a:p>
            <a:pPr lvl="1"/>
            <a:r>
              <a:rPr lang="en-US" dirty="0"/>
              <a:t>The data returned from render is neither a string nor a DOM node </a:t>
            </a:r>
            <a:r>
              <a:rPr lang="en-US" dirty="0" smtClean="0"/>
              <a:t>-- </a:t>
            </a:r>
            <a:r>
              <a:rPr lang="en-US" dirty="0"/>
              <a:t>it's a v</a:t>
            </a:r>
            <a:r>
              <a:rPr lang="en-US" dirty="0" smtClean="0"/>
              <a:t>irtual DOM representing what the DOM should be</a:t>
            </a:r>
            <a:endParaRPr lang="en-US" dirty="0"/>
          </a:p>
          <a:p>
            <a:pPr lvl="1"/>
            <a:r>
              <a:rPr lang="en-US" dirty="0">
                <a:hlinkClick r:id="rId2"/>
              </a:rPr>
              <a:t>reconciliation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17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688" y="-132"/>
            <a:ext cx="8469312" cy="771615"/>
          </a:xfrm>
        </p:spPr>
        <p:txBody>
          <a:bodyPr/>
          <a:lstStyle/>
          <a:p>
            <a:r>
              <a:rPr lang="en-US" dirty="0" smtClean="0"/>
              <a:t>Incremental update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When </a:t>
            </a:r>
            <a:r>
              <a:rPr lang="en-US" dirty="0" smtClean="0"/>
              <a:t>a component </a:t>
            </a:r>
            <a:r>
              <a:rPr lang="en-US" dirty="0"/>
              <a:t>is first initialized, the render method is called, generating a lightweight representation of </a:t>
            </a:r>
            <a:r>
              <a:rPr lang="en-US" dirty="0" smtClean="0"/>
              <a:t>the view </a:t>
            </a:r>
            <a:endParaRPr lang="en-US" dirty="0" smtClean="0"/>
          </a:p>
          <a:p>
            <a:r>
              <a:rPr lang="en-US" dirty="0" smtClean="0"/>
              <a:t>From </a:t>
            </a:r>
            <a:r>
              <a:rPr lang="en-US" dirty="0"/>
              <a:t>that representation, a string of markup is produced, and injected into the </a:t>
            </a:r>
            <a:r>
              <a:rPr lang="en-US" dirty="0" smtClean="0"/>
              <a:t>document</a:t>
            </a:r>
            <a:endParaRPr lang="en-US" dirty="0" smtClean="0"/>
          </a:p>
          <a:p>
            <a:r>
              <a:rPr lang="en-US" dirty="0" smtClean="0"/>
              <a:t>When data </a:t>
            </a:r>
            <a:r>
              <a:rPr lang="en-US" dirty="0"/>
              <a:t>changes, the render method is called </a:t>
            </a:r>
            <a:r>
              <a:rPr lang="en-US" dirty="0" smtClean="0"/>
              <a:t>again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order to perform updates </a:t>
            </a:r>
            <a:r>
              <a:rPr lang="en-US" dirty="0" smtClean="0"/>
              <a:t>efficiently, the React engine diff </a:t>
            </a:r>
            <a:r>
              <a:rPr lang="en-US" dirty="0"/>
              <a:t>the return value from the previous call to render with the new one, and </a:t>
            </a:r>
            <a:r>
              <a:rPr lang="en-US" dirty="0" smtClean="0"/>
              <a:t>generates </a:t>
            </a:r>
            <a:r>
              <a:rPr lang="en-US" dirty="0"/>
              <a:t>a minimal set of changes to be applied to the </a:t>
            </a:r>
            <a:r>
              <a:rPr lang="en-US" dirty="0" smtClean="0"/>
              <a:t>DOM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58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React JSFiddle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React Tutorial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779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7439" y="2316828"/>
            <a:ext cx="7882557" cy="60014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sz="2400" dirty="0"/>
              <a:t>&lt;div </a:t>
            </a:r>
            <a:r>
              <a:rPr lang="en-US" sz="2400" dirty="0" err="1"/>
              <a:t>className</a:t>
            </a:r>
            <a:r>
              <a:rPr lang="en-US" sz="2400" dirty="0"/>
              <a:t>="red"&gt;Children Text&lt;/div&gt;</a:t>
            </a:r>
            <a:r>
              <a:rPr lang="en-US" sz="2400" dirty="0" smtClean="0"/>
              <a:t>;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60268" y="3502033"/>
            <a:ext cx="7882557" cy="852489"/>
          </a:xfrm>
          <a:gradFill flip="none" rotWithShape="1">
            <a:gsLst>
              <a:gs pos="0">
                <a:srgbClr val="FFD1FF"/>
              </a:gs>
              <a:gs pos="100000">
                <a:srgbClr val="FFD1FF"/>
              </a:gs>
              <a:gs pos="50000">
                <a:srgbClr val="FF99FF"/>
              </a:gs>
            </a:gsLst>
            <a:lin ang="5400000" scaled="0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sz="2400" dirty="0" err="1"/>
              <a:t>React.createElement</a:t>
            </a:r>
            <a:r>
              <a:rPr lang="en-US" sz="2400" dirty="0"/>
              <a:t>("div", { </a:t>
            </a:r>
            <a:r>
              <a:rPr lang="en-US" sz="2400" dirty="0" err="1"/>
              <a:t>className</a:t>
            </a:r>
            <a:r>
              <a:rPr lang="en-US" sz="2400" dirty="0"/>
              <a:t>: "red" }, "Children Text")</a:t>
            </a:r>
            <a:r>
              <a:rPr lang="en-US" sz="2400" dirty="0" smtClean="0"/>
              <a:t>;</a:t>
            </a:r>
            <a:endParaRPr lang="en-US" sz="2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85800" y="1102651"/>
            <a:ext cx="8231432" cy="1032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charset="0"/>
              <a:buChar char="l"/>
              <a:defRPr kumimoji="1" sz="3200" b="1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 b="1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400" b="1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 b="1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JSX is a JavaScript syntax extension that looks similar to </a:t>
            </a:r>
            <a:r>
              <a:rPr lang="en-US" dirty="0" smtClean="0"/>
              <a:t>XML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797439" y="4883755"/>
            <a:ext cx="7882557" cy="5175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charset="0"/>
              <a:buChar char="l"/>
              <a:defRPr kumimoji="1" sz="3200" b="1" kern="120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4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charset="0"/>
              <a:buNone/>
            </a:pPr>
            <a:r>
              <a:rPr lang="en-US" sz="2400" dirty="0" smtClean="0"/>
              <a:t>&lt;</a:t>
            </a:r>
            <a:r>
              <a:rPr lang="en-US" sz="2400" dirty="0" err="1" smtClean="0"/>
              <a:t>MyCounter</a:t>
            </a:r>
            <a:r>
              <a:rPr lang="en-US" sz="2400" dirty="0" smtClean="0"/>
              <a:t> count={3 + 5} /&gt;;</a:t>
            </a:r>
            <a:endParaRPr lang="en-US" sz="2400" dirty="0"/>
          </a:p>
        </p:txBody>
      </p:sp>
      <p:sp>
        <p:nvSpPr>
          <p:cNvPr id="7" name="Content Placeholder 3"/>
          <p:cNvSpPr txBox="1">
            <a:spLocks/>
          </p:cNvSpPr>
          <p:nvPr/>
        </p:nvSpPr>
        <p:spPr bwMode="auto">
          <a:xfrm>
            <a:off x="1160268" y="5970125"/>
            <a:ext cx="7882557" cy="545440"/>
          </a:xfrm>
          <a:prstGeom prst="rect">
            <a:avLst/>
          </a:prstGeom>
          <a:gradFill flip="none" rotWithShape="1">
            <a:gsLst>
              <a:gs pos="0">
                <a:srgbClr val="FFD1FF"/>
              </a:gs>
              <a:gs pos="100000">
                <a:srgbClr val="FFD1FF"/>
              </a:gs>
              <a:gs pos="50000">
                <a:srgbClr val="FF99FF"/>
              </a:gs>
            </a:gsLst>
            <a:lin ang="5400000" scaled="0"/>
            <a:tileRect/>
          </a:gradFill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charset="0"/>
              <a:buChar char="l"/>
              <a:defRPr kumimoji="1" sz="3200" b="1" kern="120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4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charset="0"/>
              <a:buNone/>
            </a:pPr>
            <a:r>
              <a:rPr lang="en-US" sz="2400" dirty="0" err="1" smtClean="0"/>
              <a:t>React.createElement</a:t>
            </a:r>
            <a:r>
              <a:rPr lang="en-US" sz="2400" dirty="0" smtClean="0"/>
              <a:t>(</a:t>
            </a:r>
            <a:r>
              <a:rPr lang="en-US" sz="2400" dirty="0" err="1" smtClean="0"/>
              <a:t>MyCounter</a:t>
            </a:r>
            <a:r>
              <a:rPr lang="en-US" sz="2400" dirty="0" smtClean="0"/>
              <a:t>, { count: 3 + 5 });</a:t>
            </a:r>
            <a:endParaRPr lang="en-US" sz="2400" dirty="0"/>
          </a:p>
        </p:txBody>
      </p:sp>
      <p:sp>
        <p:nvSpPr>
          <p:cNvPr id="8" name="Down Arrow 7"/>
          <p:cNvSpPr/>
          <p:nvPr/>
        </p:nvSpPr>
        <p:spPr bwMode="auto">
          <a:xfrm>
            <a:off x="4284179" y="5526893"/>
            <a:ext cx="865208" cy="390789"/>
          </a:xfrm>
          <a:prstGeom prst="down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0962" tIns="41275" rIns="80962" bIns="41275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" name="Down Arrow 8"/>
          <p:cNvSpPr/>
          <p:nvPr/>
        </p:nvSpPr>
        <p:spPr bwMode="auto">
          <a:xfrm>
            <a:off x="4284179" y="3027513"/>
            <a:ext cx="865208" cy="390789"/>
          </a:xfrm>
          <a:prstGeom prst="down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0962" tIns="41275" rIns="80962" bIns="41275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8" name="Rounded Rectangular Callout 17"/>
          <p:cNvSpPr/>
          <p:nvPr/>
        </p:nvSpPr>
        <p:spPr bwMode="auto">
          <a:xfrm>
            <a:off x="5962384" y="4429020"/>
            <a:ext cx="3130709" cy="909469"/>
          </a:xfrm>
          <a:prstGeom prst="wedgeRoundRectCallout">
            <a:avLst>
              <a:gd name="adj1" fmla="val -43626"/>
              <a:gd name="adj2" fmla="val -111429"/>
              <a:gd name="adj3" fmla="val 16667"/>
            </a:avLst>
          </a:prstGeom>
          <a:ln>
            <a:headEnd type="none" w="sm" len="sm"/>
            <a:tailEnd type="none" w="sm" len="sm"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80962" tIns="41275" rIns="80962" bIns="41275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className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not class,</a:t>
            </a:r>
            <a:endParaRPr lang="en-US" sz="2400" dirty="0">
              <a:solidFill>
                <a:schemeClr val="tx1"/>
              </a:solidFill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reserved word in JS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91172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715448" y="12698"/>
            <a:ext cx="7783512" cy="771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w Cen MT"/>
                <a:ea typeface="ＭＳ Ｐゴシック" charset="0"/>
                <a:cs typeface="Tw Cen MT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defRPr>
            </a:lvl9pPr>
          </a:lstStyle>
          <a:p>
            <a:r>
              <a:rPr lang="en-US" smtClean="0"/>
              <a:t>JSX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38199" y="1186324"/>
            <a:ext cx="8245386" cy="2274951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charset="0"/>
              <a:buChar char="l"/>
              <a:defRPr kumimoji="1" sz="3200" b="1" kern="120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4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/>
              <a:t>var</a:t>
            </a:r>
            <a:r>
              <a:rPr lang="en-US" sz="2400" dirty="0"/>
              <a:t> s</a:t>
            </a:r>
            <a:r>
              <a:rPr lang="en-US" sz="2400" dirty="0" smtClean="0"/>
              <a:t>cores </a:t>
            </a:r>
            <a:r>
              <a:rPr lang="en-US" sz="2400" dirty="0"/>
              <a:t>= </a:t>
            </a:r>
            <a:r>
              <a:rPr lang="en-US" sz="2400" dirty="0" smtClean="0"/>
              <a:t>{ player1</a:t>
            </a:r>
            <a:r>
              <a:rPr lang="en-US" sz="2400" dirty="0"/>
              <a:t>: 2</a:t>
            </a:r>
            <a:r>
              <a:rPr lang="en-US" sz="2400" dirty="0" smtClean="0"/>
              <a:t>, </a:t>
            </a:r>
            <a:r>
              <a:rPr lang="en-US" sz="2400" dirty="0"/>
              <a:t>player2: </a:t>
            </a:r>
            <a:r>
              <a:rPr lang="en-US" sz="2400" dirty="0" smtClean="0"/>
              <a:t>5 </a:t>
            </a:r>
            <a:r>
              <a:rPr lang="uk-UA" sz="2400" dirty="0" smtClean="0"/>
              <a:t>}</a:t>
            </a:r>
            <a:r>
              <a:rPr lang="uk-UA" sz="2400" dirty="0"/>
              <a:t>;</a:t>
            </a:r>
          </a:p>
          <a:p>
            <a:pPr marL="0" indent="0">
              <a:buNone/>
            </a:pPr>
            <a:r>
              <a:rPr lang="en-US" sz="2400" dirty="0"/>
              <a:t>&lt;</a:t>
            </a:r>
            <a:r>
              <a:rPr lang="en-US" sz="2400" dirty="0" smtClean="0"/>
              <a:t>Dashboard </a:t>
            </a:r>
            <a:r>
              <a:rPr lang="en-US" sz="2400" dirty="0"/>
              <a:t>data-index="2"&gt;</a:t>
            </a:r>
          </a:p>
          <a:p>
            <a:pPr marL="0" indent="0">
              <a:buNone/>
            </a:pPr>
            <a:r>
              <a:rPr lang="en-US" sz="2400" dirty="0"/>
              <a:t>  &lt;h1&gt;Scores&lt;/h1&gt;</a:t>
            </a:r>
          </a:p>
          <a:p>
            <a:pPr marL="0" indent="0">
              <a:buNone/>
            </a:pPr>
            <a:r>
              <a:rPr lang="en-US" sz="2400" dirty="0"/>
              <a:t>  &lt;Scoreboard </a:t>
            </a:r>
            <a:r>
              <a:rPr lang="en-US" sz="2400" dirty="0" err="1"/>
              <a:t>className</a:t>
            </a:r>
            <a:r>
              <a:rPr lang="en-US" sz="2400" dirty="0"/>
              <a:t>="results" scores=</a:t>
            </a:r>
            <a:r>
              <a:rPr lang="en-US" sz="2400" dirty="0" smtClean="0"/>
              <a:t>{</a:t>
            </a:r>
            <a:r>
              <a:rPr lang="en-US" sz="2400" dirty="0"/>
              <a:t>s</a:t>
            </a:r>
            <a:r>
              <a:rPr lang="en-US" sz="2400" dirty="0" smtClean="0"/>
              <a:t>cores</a:t>
            </a:r>
            <a:r>
              <a:rPr lang="en-US" sz="2400" dirty="0"/>
              <a:t>} /&gt;</a:t>
            </a:r>
          </a:p>
          <a:p>
            <a:pPr marL="0" indent="0">
              <a:buNone/>
            </a:pPr>
            <a:r>
              <a:rPr lang="en-US" sz="2400" dirty="0"/>
              <a:t>&lt;/</a:t>
            </a:r>
            <a:r>
              <a:rPr lang="en-US" sz="2400" dirty="0" smtClean="0"/>
              <a:t>Dashboard&gt;</a:t>
            </a:r>
            <a:r>
              <a:rPr lang="en-US" sz="2400" dirty="0"/>
              <a:t>;</a:t>
            </a:r>
          </a:p>
        </p:txBody>
      </p:sp>
      <p:sp>
        <p:nvSpPr>
          <p:cNvPr id="11" name="Content Placeholder 3"/>
          <p:cNvSpPr txBox="1">
            <a:spLocks/>
          </p:cNvSpPr>
          <p:nvPr/>
        </p:nvSpPr>
        <p:spPr bwMode="auto">
          <a:xfrm>
            <a:off x="1201028" y="3935800"/>
            <a:ext cx="7882557" cy="2707615"/>
          </a:xfrm>
          <a:prstGeom prst="rect">
            <a:avLst/>
          </a:prstGeom>
          <a:gradFill flip="none" rotWithShape="1">
            <a:gsLst>
              <a:gs pos="0">
                <a:srgbClr val="FFD1FF"/>
              </a:gs>
              <a:gs pos="100000">
                <a:srgbClr val="FFD1FF"/>
              </a:gs>
              <a:gs pos="50000">
                <a:srgbClr val="FF99FF"/>
              </a:gs>
            </a:gsLst>
            <a:lin ang="5400000" scaled="0"/>
            <a:tileRect/>
          </a:gradFill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charset="0"/>
              <a:buChar char="l"/>
              <a:defRPr kumimoji="1" sz="3200" b="1" kern="1200">
                <a:solidFill>
                  <a:schemeClr val="dk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4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/>
              <a:t>React.createElement</a:t>
            </a:r>
            <a:r>
              <a:rPr lang="en-US" sz="2400" dirty="0" smtClean="0"/>
              <a:t>(Dashboard,</a:t>
            </a:r>
            <a:endParaRPr lang="en-US" sz="2400" dirty="0"/>
          </a:p>
          <a:p>
            <a:pPr marL="0" indent="0">
              <a:buNone/>
            </a:pPr>
            <a:r>
              <a:rPr lang="nb-NO" sz="2400" dirty="0"/>
              <a:t>  { "data-</a:t>
            </a:r>
            <a:r>
              <a:rPr lang="nb-NO" sz="2400" dirty="0" err="1"/>
              <a:t>index</a:t>
            </a:r>
            <a:r>
              <a:rPr lang="nb-NO" sz="2400" dirty="0"/>
              <a:t>": "2" },</a:t>
            </a:r>
          </a:p>
          <a:p>
            <a:pPr marL="0" indent="0">
              <a:buNone/>
            </a:pPr>
            <a:r>
              <a:rPr lang="nb-NO" sz="2400" dirty="0"/>
              <a:t>  </a:t>
            </a:r>
            <a:r>
              <a:rPr lang="nb-NO" sz="2400" dirty="0" err="1"/>
              <a:t>React.createElement</a:t>
            </a:r>
            <a:r>
              <a:rPr lang="nb-NO" sz="2400" dirty="0"/>
              <a:t>("h1", null, "Scores"),</a:t>
            </a:r>
          </a:p>
          <a:p>
            <a:pPr marL="0" indent="0">
              <a:buNone/>
            </a:pPr>
            <a:r>
              <a:rPr lang="nb-NO" sz="2400" dirty="0"/>
              <a:t>  </a:t>
            </a:r>
            <a:r>
              <a:rPr lang="nb-NO" sz="2400" dirty="0" err="1"/>
              <a:t>React.createElement</a:t>
            </a:r>
            <a:r>
              <a:rPr lang="nb-NO" sz="2400" dirty="0"/>
              <a:t>(</a:t>
            </a:r>
            <a:r>
              <a:rPr lang="nb-NO" sz="2400" dirty="0" err="1"/>
              <a:t>Scoreboard</a:t>
            </a:r>
            <a:r>
              <a:rPr lang="nb-NO" sz="2400" dirty="0"/>
              <a:t>, </a:t>
            </a:r>
            <a:r>
              <a:rPr lang="nb-NO" sz="2400" dirty="0" smtClean="0"/>
              <a:t>{</a:t>
            </a:r>
          </a:p>
          <a:p>
            <a:pPr marL="0" indent="0">
              <a:buNone/>
            </a:pPr>
            <a:r>
              <a:rPr lang="nb-NO" sz="2400" dirty="0"/>
              <a:t> </a:t>
            </a:r>
            <a:r>
              <a:rPr lang="nb-NO" sz="2400" dirty="0" smtClean="0"/>
              <a:t>     </a:t>
            </a:r>
            <a:r>
              <a:rPr lang="nb-NO" sz="2400" dirty="0" err="1" smtClean="0"/>
              <a:t>className</a:t>
            </a:r>
            <a:r>
              <a:rPr lang="nb-NO" sz="2400" dirty="0"/>
              <a:t>: "</a:t>
            </a:r>
            <a:r>
              <a:rPr lang="nb-NO" sz="2400" dirty="0" err="1"/>
              <a:t>results</a:t>
            </a:r>
            <a:r>
              <a:rPr lang="nb-NO" sz="2400" dirty="0"/>
              <a:t>", scores: s</a:t>
            </a:r>
            <a:r>
              <a:rPr lang="nb-NO" sz="2400" dirty="0" smtClean="0"/>
              <a:t>cores </a:t>
            </a:r>
            <a:r>
              <a:rPr lang="nb-NO" sz="2400" dirty="0"/>
              <a:t>})</a:t>
            </a:r>
          </a:p>
          <a:p>
            <a:pPr marL="0" indent="0">
              <a:buNone/>
            </a:pPr>
            <a:r>
              <a:rPr lang="it-IT" sz="2400" dirty="0"/>
              <a:t>);</a:t>
            </a:r>
            <a:endParaRPr lang="en-US" sz="2400" dirty="0"/>
          </a:p>
        </p:txBody>
      </p:sp>
      <p:sp>
        <p:nvSpPr>
          <p:cNvPr id="12" name="Down Arrow 11"/>
          <p:cNvSpPr/>
          <p:nvPr/>
        </p:nvSpPr>
        <p:spPr bwMode="auto">
          <a:xfrm>
            <a:off x="4324939" y="3517097"/>
            <a:ext cx="865208" cy="390789"/>
          </a:xfrm>
          <a:prstGeom prst="down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0962" tIns="41275" rIns="80962" bIns="41275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343524"/>
      </p:ext>
    </p:extLst>
  </p:cSld>
  <p:clrMapOvr>
    <a:masterClrMapping/>
  </p:clrMapOvr>
</p:sld>
</file>

<file path=ppt/theme/theme1.xml><?xml version="1.0" encoding="utf-8"?>
<a:theme xmlns:a="http://schemas.openxmlformats.org/drawingml/2006/main" name="AIIA00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0000FF"/>
      </a:hlink>
      <a:folHlink>
        <a:srgbClr val="CCCCCC"/>
      </a:folHlink>
    </a:clrScheme>
    <a:fontScheme name="AIIA00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80962" tIns="41275" rIns="80962" bIns="41275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80962" tIns="41275" rIns="80962" bIns="41275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IIA00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IIA00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IIA00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COM_fundamentals1.ppt</Template>
  <TotalTime>6983</TotalTime>
  <Words>1037</Words>
  <Application>Microsoft Macintosh PowerPoint</Application>
  <PresentationFormat>On-screen Show (4:3)</PresentationFormat>
  <Paragraphs>139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AIIA00</vt:lpstr>
      <vt:lpstr>React Tutorial</vt:lpstr>
      <vt:lpstr>What is React</vt:lpstr>
      <vt:lpstr>Design Features</vt:lpstr>
      <vt:lpstr>No MVC, just V</vt:lpstr>
      <vt:lpstr>Virtual DOM</vt:lpstr>
      <vt:lpstr>Incremental update implementation</vt:lpstr>
      <vt:lpstr>React</vt:lpstr>
      <vt:lpstr>JSX</vt:lpstr>
      <vt:lpstr>PowerPoint Presentation</vt:lpstr>
      <vt:lpstr>Transform</vt:lpstr>
      <vt:lpstr>Components</vt:lpstr>
      <vt:lpstr>Props</vt:lpstr>
      <vt:lpstr>Excercise</vt:lpstr>
      <vt:lpstr>Events</vt:lpstr>
      <vt:lpstr>Exercise</vt:lpstr>
      <vt:lpstr>State</vt:lpstr>
      <vt:lpstr>Like Button</vt:lpstr>
      <vt:lpstr>API</vt:lpstr>
      <vt:lpstr>Conclusions</vt:lpstr>
    </vt:vector>
  </TitlesOfParts>
  <Company>University of Pisa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javascript in practice</dc:title>
  <dc:creator>Davide Morelli</dc:creator>
  <cp:lastModifiedBy>Giuseppe Attardi</cp:lastModifiedBy>
  <cp:revision>93</cp:revision>
  <dcterms:created xsi:type="dcterms:W3CDTF">2013-12-10T06:22:14Z</dcterms:created>
  <dcterms:modified xsi:type="dcterms:W3CDTF">2016-05-16T23:39:45Z</dcterms:modified>
</cp:coreProperties>
</file>