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58" r:id="rId10"/>
    <p:sldId id="279" r:id="rId11"/>
    <p:sldId id="281" r:id="rId12"/>
    <p:sldId id="268" r:id="rId13"/>
    <p:sldId id="272" r:id="rId14"/>
    <p:sldId id="266" r:id="rId15"/>
    <p:sldId id="259" r:id="rId16"/>
    <p:sldId id="265" r:id="rId17"/>
    <p:sldId id="269" r:id="rId18"/>
    <p:sldId id="271" r:id="rId19"/>
    <p:sldId id="280" r:id="rId20"/>
    <p:sldId id="270" r:id="rId21"/>
    <p:sldId id="282" r:id="rId22"/>
    <p:sldId id="283" r:id="rId23"/>
    <p:sldId id="284" r:id="rId24"/>
    <p:sldId id="285" r:id="rId25"/>
    <p:sldId id="273" r:id="rId26"/>
    <p:sldId id="274" r:id="rId27"/>
    <p:sldId id="286" r:id="rId28"/>
    <p:sldId id="276" r:id="rId29"/>
    <p:sldId id="287" r:id="rId30"/>
    <p:sldId id="288" r:id="rId31"/>
    <p:sldId id="289" r:id="rId32"/>
    <p:sldId id="291" r:id="rId33"/>
    <p:sldId id="292" r:id="rId34"/>
    <p:sldId id="293" r:id="rId35"/>
    <p:sldId id="294" r:id="rId36"/>
    <p:sldId id="295" r:id="rId37"/>
    <p:sldId id="278" r:id="rId38"/>
    <p:sldId id="290" r:id="rId39"/>
    <p:sldId id="275" r:id="rId40"/>
    <p:sldId id="277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135" autoAdjust="0"/>
  </p:normalViewPr>
  <p:slideViewPr>
    <p:cSldViewPr snapToGrid="0" snapToObjects="1">
      <p:cViewPr varScale="1">
        <p:scale>
          <a:sx n="95" d="100"/>
          <a:sy n="95" d="100"/>
        </p:scale>
        <p:origin x="-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20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2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3810000" cy="5265393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2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90872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2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800100" y="2704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27384"/>
            <a:ext cx="8001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761"/>
            <a:ext cx="7772400" cy="526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nuplot.respawned.com" TargetMode="External"/><Relationship Id="rId4" Type="http://schemas.openxmlformats.org/officeDocument/2006/relationships/hyperlink" Target="http://asmjs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kripken/emscripten/wik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avide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orelli</a:t>
            </a:r>
            <a:endParaRPr lang="en-US" dirty="0" smtClean="0"/>
          </a:p>
          <a:p>
            <a:r>
              <a:rPr lang="en-US" dirty="0" smtClean="0"/>
              <a:t>Giuseppe Attardi</a:t>
            </a: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96188" y="115888"/>
            <a:ext cx="1081087" cy="1254125"/>
            <a:chOff x="423" y="2976"/>
            <a:chExt cx="951" cy="1055"/>
          </a:xfrm>
        </p:grpSpPr>
        <p:pic>
          <p:nvPicPr>
            <p:cNvPr id="5" name="Picture 7" descr="cherubin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423" y="3839"/>
              <a:ext cx="9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900">
                  <a:solidFill>
                    <a:srgbClr val="006699"/>
                  </a:solidFill>
                  <a:latin typeface="Palatino Linotype" pitchFamily="18" charset="0"/>
                </a:rPr>
                <a:t>Università di Pisa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70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in two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>
            <a:normAutofit/>
          </a:bodyPr>
          <a:lstStyle/>
          <a:p>
            <a:r>
              <a:rPr lang="en-US" sz="3200" dirty="0"/>
              <a:t>Objects map strings to values (properties):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 = new Object;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["prop"] </a:t>
            </a:r>
            <a:r>
              <a:rPr lang="en-US" dirty="0">
                <a:latin typeface="Lucida Console" charset="0"/>
              </a:rPr>
              <a:t>= 42;	</a:t>
            </a:r>
            <a:r>
              <a:rPr lang="en-US" dirty="0" smtClean="0">
                <a:latin typeface="Lucida Console" charset="0"/>
              </a:rPr>
              <a:t>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 </a:t>
            </a:r>
            <a:r>
              <a:rPr lang="en-US" dirty="0" err="1">
                <a:latin typeface="Lucida Console" charset="0"/>
              </a:rPr>
              <a:t>obj.prop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0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] </a:t>
            </a:r>
            <a:r>
              <a:rPr lang="en-US" dirty="0">
                <a:latin typeface="Lucida Console" charset="0"/>
              </a:rPr>
              <a:t>= “hello”;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[0]</a:t>
            </a:r>
          </a:p>
          <a:p>
            <a:r>
              <a:rPr lang="en-US" sz="3200" dirty="0"/>
              <a:t>Functions are first-class objects: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function fact(n)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return (n </a:t>
            </a:r>
            <a:r>
              <a:rPr lang="en-US" dirty="0" smtClean="0">
                <a:latin typeface="Lucida Console" charset="0"/>
              </a:rPr>
              <a:t>== </a:t>
            </a:r>
            <a:r>
              <a:rPr lang="en-US" dirty="0">
                <a:latin typeface="Lucida Console" charset="0"/>
              </a:rPr>
              <a:t>0</a:t>
            </a:r>
            <a:r>
              <a:rPr lang="en-US" dirty="0" smtClean="0">
                <a:latin typeface="Lucida Console" charset="0"/>
              </a:rPr>
              <a:t>) </a:t>
            </a:r>
            <a:r>
              <a:rPr lang="en-US" dirty="0">
                <a:latin typeface="Lucida Console" charset="0"/>
              </a:rPr>
              <a:t>? </a:t>
            </a:r>
            <a:r>
              <a:rPr lang="en-US" dirty="0" smtClean="0">
                <a:latin typeface="Lucida Console" charset="0"/>
              </a:rPr>
              <a:t>1 </a:t>
            </a:r>
            <a:r>
              <a:rPr lang="en-US" dirty="0">
                <a:latin typeface="Lucida Console" charset="0"/>
              </a:rPr>
              <a:t>: n </a:t>
            </a:r>
            <a:r>
              <a:rPr lang="en-US" dirty="0" smtClean="0">
                <a:latin typeface="Lucida Console" charset="0"/>
              </a:rPr>
              <a:t>* fact</a:t>
            </a:r>
            <a:r>
              <a:rPr lang="en-US" dirty="0">
                <a:latin typeface="Lucida Console" charset="0"/>
              </a:rPr>
              <a:t>(n-1);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fact.desc</a:t>
            </a:r>
            <a:r>
              <a:rPr lang="en-US" dirty="0">
                <a:latin typeface="Lucida Console" charset="0"/>
              </a:rPr>
              <a:t> = "</a:t>
            </a:r>
            <a:r>
              <a:rPr lang="en-US" dirty="0" smtClean="0">
                <a:latin typeface="Lucida Console" charset="0"/>
              </a:rPr>
              <a:t>Factorial function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;</a:t>
            </a:r>
            <a:endParaRPr lang="en-US" dirty="0">
              <a:latin typeface="Lucida Console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305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in two slides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204200" cy="5265392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So methods are function-valued properties: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 = function 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  </a:t>
            </a:r>
            <a:r>
              <a:rPr lang="en-US" dirty="0" err="1">
                <a:latin typeface="Lucida Console" charset="0"/>
              </a:rPr>
              <a:t>this.prop</a:t>
            </a:r>
            <a:r>
              <a:rPr lang="en-US" dirty="0">
                <a:latin typeface="Lucida Console" charset="0"/>
              </a:rPr>
              <a:t> += n;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(6);	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obj.prop</a:t>
            </a:r>
            <a:r>
              <a:rPr lang="en-US" dirty="0">
                <a:latin typeface="Lucida Console" charset="0"/>
              </a:rPr>
              <a:t> == 48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Permissiveness throughout.  Oops.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 = </a:t>
            </a: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not necessary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undefined + 6 == </a:t>
            </a:r>
            <a:r>
              <a:rPr lang="en-US" dirty="0" err="1">
                <a:latin typeface="Lucida Console" charset="0"/>
              </a:rPr>
              <a:t>NaN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prop = “hello”;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reset global prop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prop == “hello6</a:t>
            </a:r>
            <a:r>
              <a:rPr lang="en-US" dirty="0" smtClean="0">
                <a:latin typeface="Lucida Console" charset="0"/>
              </a:rPr>
              <a:t>”</a:t>
            </a:r>
            <a:endParaRPr lang="en-US" dirty="0">
              <a:latin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01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err="1" smtClean="0"/>
              <a:t>booelans</a:t>
            </a:r>
            <a:endParaRPr lang="en-US" dirty="0" smtClean="0"/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arrays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undefined</a:t>
            </a:r>
          </a:p>
          <a:p>
            <a:r>
              <a:rPr lang="en-US" dirty="0" smtClean="0"/>
              <a:t>null</a:t>
            </a:r>
          </a:p>
          <a:p>
            <a:r>
              <a:rPr lang="en-US" dirty="0" err="1" smtClean="0"/>
              <a:t>RegExp</a:t>
            </a:r>
            <a:r>
              <a:rPr lang="en-US" dirty="0" smtClean="0"/>
              <a:t>, Math, 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7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==, !=</a:t>
            </a:r>
          </a:p>
          <a:p>
            <a:r>
              <a:rPr lang="en-US" dirty="0" smtClean="0"/>
              <a:t>===, !==</a:t>
            </a:r>
          </a:p>
          <a:p>
            <a:r>
              <a:rPr lang="en-US" dirty="0" smtClean="0"/>
              <a:t>&gt;, &gt;=, &lt;, &lt;=</a:t>
            </a:r>
          </a:p>
          <a:p>
            <a:r>
              <a:rPr lang="en-US" dirty="0" smtClean="0"/>
              <a:t>&amp;&amp;, ||, !</a:t>
            </a:r>
          </a:p>
          <a:p>
            <a:r>
              <a:rPr lang="en-US" dirty="0" smtClean="0"/>
              <a:t>?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typing</a:t>
            </a:r>
          </a:p>
          <a:p>
            <a:pPr lvl="1"/>
            <a:r>
              <a:rPr lang="en-US" dirty="0" smtClean="0"/>
              <a:t>types associated with values, not variables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1;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</a:p>
          <a:p>
            <a:pPr marL="800100" lvl="2" indent="0">
              <a:buNone/>
            </a:pPr>
            <a:r>
              <a:rPr lang="en-US" dirty="0" smtClean="0"/>
              <a:t>a = "ciao";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61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</a:p>
          <a:p>
            <a:r>
              <a:rPr lang="en-US" dirty="0" smtClean="0"/>
              <a:t>scoping: </a:t>
            </a:r>
            <a:r>
              <a:rPr lang="en-US" dirty="0" err="1" smtClean="0"/>
              <a:t>javascript</a:t>
            </a:r>
            <a:r>
              <a:rPr lang="en-US" dirty="0" smtClean="0"/>
              <a:t> does NOT have block scope</a:t>
            </a:r>
          </a:p>
          <a:p>
            <a:pPr marL="1314450" lvl="3" indent="0">
              <a:buNone/>
            </a:pPr>
            <a:r>
              <a:rPr lang="pt-BR" dirty="0" smtClean="0"/>
              <a:t>var a = 1;</a:t>
            </a:r>
          </a:p>
          <a:p>
            <a:pPr marL="1314450" lvl="3" indent="0">
              <a:buNone/>
            </a:pPr>
            <a:r>
              <a:rPr lang="pt-BR" dirty="0" smtClean="0"/>
              <a:t>{</a:t>
            </a:r>
          </a:p>
          <a:p>
            <a:pPr marL="1314450" lvl="3" indent="0">
              <a:buNone/>
            </a:pPr>
            <a:r>
              <a:rPr lang="pt-BR" dirty="0" smtClean="0"/>
              <a:t>	 var a = 2;</a:t>
            </a:r>
          </a:p>
          <a:p>
            <a:pPr marL="1314450" lvl="3" indent="0">
              <a:buNone/>
            </a:pPr>
            <a:r>
              <a:rPr lang="pt-BR" dirty="0" smtClean="0"/>
              <a:t>}</a:t>
            </a:r>
          </a:p>
          <a:p>
            <a:pPr marL="1314450" lvl="3" indent="0">
              <a:buNone/>
            </a:pPr>
            <a:r>
              <a:rPr lang="pt-BR" dirty="0" err="1" smtClean="0"/>
              <a:t>console.log</a:t>
            </a:r>
            <a:r>
              <a:rPr lang="pt-BR" dirty="0" smtClean="0"/>
              <a:t>(a);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7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(more details later..)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160566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… catch</a:t>
            </a:r>
          </a:p>
          <a:p>
            <a:r>
              <a:rPr lang="en-US" dirty="0" smtClean="0"/>
              <a:t>throw</a:t>
            </a:r>
          </a:p>
          <a:p>
            <a:r>
              <a:rPr lang="en-US" dirty="0" smtClean="0"/>
              <a:t>finally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4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functions are objects</a:t>
            </a:r>
          </a:p>
          <a:p>
            <a:pPr marL="857250" lvl="2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foo = function(a) </a:t>
            </a:r>
            <a:r>
              <a:rPr lang="en-US" b="1" dirty="0" smtClean="0"/>
              <a:t>{ return </a:t>
            </a:r>
            <a:r>
              <a:rPr lang="en-US" b="1" dirty="0" smtClean="0"/>
              <a:t>a + 1</a:t>
            </a:r>
            <a:r>
              <a:rPr lang="en-US" b="1" dirty="0" smtClean="0"/>
              <a:t>; }</a:t>
            </a:r>
            <a:endParaRPr lang="en-US" b="1" dirty="0" smtClean="0"/>
          </a:p>
          <a:p>
            <a:pPr marL="857250" lvl="2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foo;</a:t>
            </a:r>
          </a:p>
          <a:p>
            <a:pPr marL="857250" lvl="2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(a(1));</a:t>
            </a:r>
          </a:p>
          <a:p>
            <a:r>
              <a:rPr lang="en-US" dirty="0" smtClean="0"/>
              <a:t>closures</a:t>
            </a:r>
          </a:p>
          <a:p>
            <a:pPr marL="800100" lvl="2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1;</a:t>
            </a:r>
          </a:p>
          <a:p>
            <a:pPr marL="800100" lvl="2" indent="0">
              <a:buNone/>
            </a:pPr>
            <a:r>
              <a:rPr lang="en-US" b="1" dirty="0" smtClean="0"/>
              <a:t>function foo() </a:t>
            </a:r>
            <a:r>
              <a:rPr lang="en-US" b="1" dirty="0" smtClean="0"/>
              <a:t>{ return </a:t>
            </a:r>
            <a:r>
              <a:rPr lang="en-US" b="1" dirty="0" smtClean="0"/>
              <a:t>a</a:t>
            </a:r>
            <a:r>
              <a:rPr lang="en-US" b="1" dirty="0" smtClean="0"/>
              <a:t>; }</a:t>
            </a:r>
            <a:endParaRPr lang="en-US" b="1" dirty="0" smtClean="0"/>
          </a:p>
          <a:p>
            <a:pPr marL="800100" lvl="2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(foo());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7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Lexical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buFont typeface="Times" charset="0"/>
              <a:buNone/>
            </a:pPr>
            <a:endParaRPr lang="en-US" sz="1800" dirty="0" smtClean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endParaRPr lang="en-US" sz="1800" dirty="0" smtClean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function </a:t>
            </a:r>
            <a:r>
              <a:rPr lang="en-US" sz="1800" dirty="0">
                <a:latin typeface="Lucida Console" charset="0"/>
              </a:rPr>
              <a:t>Y</a:t>
            </a:r>
            <a:r>
              <a:rPr lang="en-US" sz="1800" dirty="0" smtClean="0">
                <a:latin typeface="Lucida Console" charset="0"/>
              </a:rPr>
              <a:t>(f)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function </a:t>
            </a:r>
            <a:r>
              <a:rPr lang="en-US" sz="1800" dirty="0" smtClean="0">
                <a:latin typeface="Lucida Console" charset="0"/>
              </a:rPr>
              <a:t>(x) { return x(x); }</a:t>
            </a:r>
            <a:r>
              <a:rPr lang="en-US" sz="1800" dirty="0">
                <a:latin typeface="Lucida Console" charset="0"/>
              </a:rPr>
              <a:t>(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function </a:t>
            </a:r>
            <a:r>
              <a:rPr lang="en-US" sz="1800" dirty="0" smtClean="0">
                <a:latin typeface="Lucida Console" charset="0"/>
              </a:rPr>
              <a:t>(x) </a:t>
            </a:r>
            <a:r>
              <a:rPr lang="en-US" sz="1800" dirty="0">
                <a:latin typeface="Lucida Console" charset="0"/>
              </a:rPr>
              <a:t>{return </a:t>
            </a:r>
            <a:r>
              <a:rPr lang="en-US" sz="1800" dirty="0" smtClean="0">
                <a:latin typeface="Lucida Console" charset="0"/>
              </a:rPr>
              <a:t>f(</a:t>
            </a:r>
            <a:r>
              <a:rPr lang="en-US" sz="1800" dirty="0">
                <a:latin typeface="Lucida Console" charset="0"/>
              </a:rPr>
              <a:t>function </a:t>
            </a:r>
            <a:r>
              <a:rPr lang="en-US" sz="1800" dirty="0" smtClean="0">
                <a:latin typeface="Lucida Console" charset="0"/>
              </a:rPr>
              <a:t>(v)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  return </a:t>
            </a:r>
            <a:r>
              <a:rPr lang="en-US" sz="1800" dirty="0" smtClean="0">
                <a:latin typeface="Lucida Console" charset="0"/>
              </a:rPr>
              <a:t>x(x)(v)</a:t>
            </a:r>
            <a:r>
              <a:rPr lang="en-US" sz="1800" dirty="0">
                <a:latin typeface="Lucida Console" charset="0"/>
              </a:rPr>
              <a:t>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err="1" smtClean="0">
                <a:latin typeface="Lucida Console" charset="0"/>
              </a:rPr>
              <a:t>var</a:t>
            </a:r>
            <a:r>
              <a:rPr lang="en-US" sz="1800" dirty="0" smtClean="0">
                <a:latin typeface="Lucida Console" charset="0"/>
              </a:rPr>
              <a:t> </a:t>
            </a:r>
            <a:r>
              <a:rPr lang="en-US" sz="1800" dirty="0">
                <a:latin typeface="Lucida Console" charset="0"/>
              </a:rPr>
              <a:t>fact = Y(function (fact)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function 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return (n </a:t>
            </a:r>
            <a:r>
              <a:rPr lang="en-US" sz="1800" dirty="0" smtClean="0">
                <a:latin typeface="Lucida Console" charset="0"/>
              </a:rPr>
              <a:t>== 0) </a:t>
            </a:r>
            <a:r>
              <a:rPr lang="en-US" sz="1800" dirty="0">
                <a:latin typeface="Lucida Console" charset="0"/>
              </a:rPr>
              <a:t>? </a:t>
            </a:r>
            <a:r>
              <a:rPr lang="en-US" sz="1800" dirty="0" smtClean="0">
                <a:latin typeface="Lucida Console" charset="0"/>
              </a:rPr>
              <a:t>1 </a:t>
            </a:r>
            <a:r>
              <a:rPr lang="en-US" sz="1800" dirty="0">
                <a:latin typeface="Lucida Console" charset="0"/>
              </a:rPr>
              <a:t>: n * fact(n-1);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fact</a:t>
            </a:r>
            <a:r>
              <a:rPr lang="en-US" sz="1800" dirty="0">
                <a:latin typeface="Lucida Console" charset="0"/>
              </a:rPr>
              <a:t>(5</a:t>
            </a:r>
            <a:r>
              <a:rPr lang="en-US" sz="1800" dirty="0" smtClean="0">
                <a:latin typeface="Lucida Console" charset="0"/>
              </a:rPr>
              <a:t>);</a:t>
            </a:r>
            <a:r>
              <a:rPr lang="en-US" sz="1800" dirty="0">
                <a:latin typeface="Lucida Console" charset="0"/>
              </a:rPr>
              <a:t>	</a:t>
            </a:r>
            <a:r>
              <a:rPr lang="en-US" sz="1800" i="1" dirty="0">
                <a:latin typeface="Lucida Console" charset="0"/>
              </a:rPr>
              <a:t>=&gt;</a:t>
            </a:r>
            <a:r>
              <a:rPr lang="en-US" sz="1800" dirty="0">
                <a:latin typeface="Lucida Console" charset="0"/>
              </a:rPr>
              <a:t> 120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117480" y="1122946"/>
            <a:ext cx="4705684" cy="1069474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= 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. 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.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) 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.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. (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)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)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 =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) </a:t>
            </a:r>
            <a:r>
              <a:rPr lang="en-US" sz="2400" i="1" dirty="0">
                <a:latin typeface="+mj-l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12721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LiveScript</a:t>
            </a:r>
            <a:r>
              <a:rPr lang="en-US" dirty="0" smtClean="0"/>
              <a:t> (1995) in Netscape</a:t>
            </a:r>
          </a:p>
          <a:p>
            <a:r>
              <a:rPr lang="en-US" sz="4000" b="1" dirty="0" err="1" smtClean="0"/>
              <a:t>java</a:t>
            </a:r>
            <a:r>
              <a:rPr lang="en-US" dirty="0" err="1" smtClean="0"/>
              <a:t>script</a:t>
            </a:r>
            <a:r>
              <a:rPr lang="en-US" dirty="0" smtClean="0"/>
              <a:t> is a misleading name</a:t>
            </a:r>
          </a:p>
          <a:p>
            <a:r>
              <a:rPr lang="en-US" dirty="0" smtClean="0"/>
              <a:t>started as a scripting counterpart for java in </a:t>
            </a:r>
            <a:r>
              <a:rPr lang="en-US" dirty="0"/>
              <a:t>N</a:t>
            </a:r>
            <a:r>
              <a:rPr lang="en-US" dirty="0" smtClean="0"/>
              <a:t>etscape</a:t>
            </a:r>
            <a:endParaRPr lang="en-US" dirty="0" smtClean="0"/>
          </a:p>
          <a:p>
            <a:r>
              <a:rPr lang="en-US" dirty="0" smtClean="0"/>
              <a:t>battle </a:t>
            </a:r>
            <a:r>
              <a:rPr lang="en-US" dirty="0" err="1" smtClean="0"/>
              <a:t>vs</a:t>
            </a:r>
            <a:r>
              <a:rPr lang="en-US" dirty="0" smtClean="0"/>
              <a:t> Microsoft</a:t>
            </a:r>
          </a:p>
          <a:p>
            <a:r>
              <a:rPr lang="en-US" dirty="0" err="1" smtClean="0"/>
              <a:t>ECMAscript</a:t>
            </a:r>
            <a:endParaRPr lang="en-US" dirty="0" smtClean="0"/>
          </a:p>
          <a:p>
            <a:pPr lvl="1"/>
            <a:r>
              <a:rPr lang="en-US" dirty="0" smtClean="0"/>
              <a:t>current is </a:t>
            </a:r>
            <a:r>
              <a:rPr lang="en-US" dirty="0" smtClean="0"/>
              <a:t>6</a:t>
            </a:r>
            <a:endParaRPr lang="en-US" dirty="0" smtClean="0"/>
          </a:p>
          <a:p>
            <a:pPr lvl="1"/>
            <a:r>
              <a:rPr lang="en-US" dirty="0" smtClean="0"/>
              <a:t>coming ES 2017</a:t>
            </a:r>
            <a:endParaRPr lang="en-US" dirty="0" smtClean="0"/>
          </a:p>
          <a:p>
            <a:r>
              <a:rPr lang="en-US" dirty="0" smtClean="0"/>
              <a:t>server side (already present in 1994, now usable)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917" y="6567311"/>
            <a:ext cx="1821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9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ways to create objects</a:t>
            </a:r>
            <a:endParaRPr lang="en-US" dirty="0"/>
          </a:p>
          <a:p>
            <a:pPr marL="1257300" lvl="3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new Object();</a:t>
            </a:r>
          </a:p>
          <a:p>
            <a:pPr marL="1257300" lvl="3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b = {};</a:t>
            </a:r>
          </a:p>
          <a:p>
            <a:pPr marL="1257300" lvl="3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c = {</a:t>
            </a:r>
          </a:p>
          <a:p>
            <a:pPr marL="1257300" lvl="3" indent="0">
              <a:buNone/>
            </a:pPr>
            <a:r>
              <a:rPr lang="en-US" b="1" dirty="0" smtClean="0"/>
              <a:t>	foo: 1,</a:t>
            </a:r>
          </a:p>
          <a:p>
            <a:pPr marL="1257300" lvl="3" indent="0">
              <a:buNone/>
            </a:pPr>
            <a:r>
              <a:rPr lang="en-US" b="1" dirty="0" smtClean="0"/>
              <a:t>	bar:2</a:t>
            </a:r>
          </a:p>
          <a:p>
            <a:pPr marL="1257300" lvl="3" indent="0">
              <a:buNone/>
            </a:pPr>
            <a:r>
              <a:rPr lang="en-US" b="1" dirty="0" smtClean="0"/>
              <a:t>}</a:t>
            </a:r>
          </a:p>
          <a:p>
            <a:r>
              <a:rPr lang="en-US" dirty="0" smtClean="0"/>
              <a:t>several ways to add properties</a:t>
            </a:r>
          </a:p>
          <a:p>
            <a:pPr marL="1257300" lvl="3" indent="0">
              <a:buNone/>
            </a:pPr>
            <a:r>
              <a:rPr lang="nl-NL" dirty="0" err="1" smtClean="0"/>
              <a:t>b.foo</a:t>
            </a:r>
            <a:r>
              <a:rPr lang="nl-NL" dirty="0" smtClean="0"/>
              <a:t> = 1;</a:t>
            </a:r>
          </a:p>
          <a:p>
            <a:pPr marL="1257300" lvl="3" indent="0">
              <a:buNone/>
            </a:pPr>
            <a:r>
              <a:rPr lang="nl-NL" dirty="0" smtClean="0"/>
              <a:t>a['</a:t>
            </a:r>
            <a:r>
              <a:rPr lang="nl-NL" dirty="0" err="1" smtClean="0"/>
              <a:t>foo</a:t>
            </a:r>
            <a:r>
              <a:rPr lang="nl-NL" dirty="0" smtClean="0"/>
              <a:t>']=1;</a:t>
            </a:r>
          </a:p>
          <a:p>
            <a:r>
              <a:rPr lang="nl-NL" dirty="0" err="1" smtClean="0"/>
              <a:t>properties</a:t>
            </a:r>
            <a:r>
              <a:rPr lang="nl-NL" dirty="0" smtClean="0"/>
              <a:t>: </a:t>
            </a:r>
            <a:r>
              <a:rPr lang="nl-NL" dirty="0" err="1" smtClean="0"/>
              <a:t>function</a:t>
            </a:r>
            <a:r>
              <a:rPr lang="nl-NL" dirty="0" smtClean="0"/>
              <a:t> are </a:t>
            </a:r>
            <a:r>
              <a:rPr lang="nl-NL" dirty="0" err="1" smtClean="0"/>
              <a:t>values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27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as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244305" cy="5265392"/>
          </a:xfrm>
        </p:spPr>
        <p:txBody>
          <a:bodyPr/>
          <a:lstStyle/>
          <a:p>
            <a:r>
              <a:rPr lang="en-US" dirty="0"/>
              <a:t>All functions can construct: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function Car(make, model)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  </a:t>
            </a:r>
            <a:r>
              <a:rPr lang="en-US" sz="2000" dirty="0" err="1">
                <a:latin typeface="Lucida Console" charset="0"/>
              </a:rPr>
              <a:t>this.make</a:t>
            </a:r>
            <a:r>
              <a:rPr lang="en-US" sz="2000" dirty="0">
                <a:latin typeface="Lucida Console" charset="0"/>
              </a:rPr>
              <a:t> = make, </a:t>
            </a:r>
            <a:r>
              <a:rPr lang="en-US" sz="2000" dirty="0" err="1">
                <a:latin typeface="Lucida Console" charset="0"/>
              </a:rPr>
              <a:t>this.model</a:t>
            </a:r>
            <a:r>
              <a:rPr lang="en-US" sz="2000" dirty="0">
                <a:latin typeface="Lucida Console" charset="0"/>
              </a:rPr>
              <a:t> = model;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>
                <a:latin typeface="Lucida Console" charset="0"/>
              </a:rPr>
              <a:t>myCar</a:t>
            </a:r>
            <a:r>
              <a:rPr lang="en-US" sz="2000" dirty="0">
                <a:latin typeface="Lucida Console" charset="0"/>
              </a:rPr>
              <a:t> = new Car</a:t>
            </a:r>
            <a:r>
              <a:rPr lang="en-US" sz="2000" dirty="0" smtClean="0">
                <a:latin typeface="Lucida Console" charset="0"/>
              </a:rPr>
              <a:t>("Porsche”,</a:t>
            </a:r>
            <a:r>
              <a:rPr lang="en-US" sz="2000" dirty="0">
                <a:latin typeface="Lucida Console" charset="0"/>
              </a:rPr>
              <a:t> "</a:t>
            </a:r>
            <a:r>
              <a:rPr lang="en-US" sz="2000" dirty="0" err="1" smtClean="0">
                <a:latin typeface="Lucida Console" charset="0"/>
              </a:rPr>
              <a:t>Boxster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)</a:t>
            </a:r>
            <a:r>
              <a:rPr lang="en-US" sz="2000" dirty="0">
                <a:latin typeface="Lucida Console" charset="0"/>
              </a:rPr>
              <a:t>;</a:t>
            </a:r>
          </a:p>
          <a:p>
            <a:r>
              <a:rPr lang="en-US" dirty="0"/>
              <a:t>All functions have a prototype property: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>
                <a:latin typeface="Lucida Console" charset="0"/>
              </a:rPr>
              <a:t>Car.prototype.color</a:t>
            </a:r>
            <a:r>
              <a:rPr lang="en-US" sz="2000" dirty="0">
                <a:latin typeface="Lucida Console" charset="0"/>
              </a:rPr>
              <a:t> = "</a:t>
            </a:r>
            <a:r>
              <a:rPr lang="en-US" sz="2000" dirty="0" smtClean="0">
                <a:latin typeface="Lucida Console" charset="0"/>
              </a:rPr>
              <a:t>black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;</a:t>
            </a:r>
            <a:r>
              <a:rPr lang="en-US" sz="2000" dirty="0">
                <a:latin typeface="Lucida Console" charset="0"/>
              </a:rPr>
              <a:t>	</a:t>
            </a:r>
            <a:r>
              <a:rPr lang="en-US" sz="2000" i="1" dirty="0">
                <a:latin typeface="Lucida Console" charset="0"/>
              </a:rPr>
              <a:t>=&gt;</a:t>
            </a:r>
            <a:r>
              <a:rPr lang="en-US" sz="2000" dirty="0">
                <a:latin typeface="Lucida Console" charset="0"/>
              </a:rPr>
              <a:t> default </a:t>
            </a:r>
            <a:r>
              <a:rPr lang="en-US" sz="2000" dirty="0" smtClean="0">
                <a:latin typeface="Lucida Console" charset="0"/>
              </a:rPr>
              <a:t>color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 smtClean="0">
                <a:latin typeface="Lucida Console" charset="0"/>
              </a:rPr>
              <a:t>myCar.color</a:t>
            </a:r>
            <a:r>
              <a:rPr lang="en-US" sz="2000" dirty="0" smtClean="0">
                <a:latin typeface="Lucida Console" charset="0"/>
              </a:rPr>
              <a:t>;				=&gt; black</a:t>
            </a:r>
            <a:endParaRPr lang="en-US" sz="2000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old = new Car</a:t>
            </a:r>
            <a:r>
              <a:rPr lang="en-US" sz="2000" dirty="0" smtClean="0">
                <a:latin typeface="Lucida Console" charset="0"/>
              </a:rPr>
              <a:t>(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Ford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, ”T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)</a:t>
            </a:r>
            <a:r>
              <a:rPr lang="en-US" sz="2000" dirty="0">
                <a:latin typeface="Lucida Console" charset="0"/>
              </a:rPr>
              <a:t>;	</a:t>
            </a:r>
            <a:r>
              <a:rPr lang="en-US" sz="2000" i="1" dirty="0" smtClean="0">
                <a:latin typeface="Lucida Console" charset="0"/>
              </a:rPr>
              <a:t>=</a:t>
            </a:r>
            <a:r>
              <a:rPr lang="en-US" sz="2000" i="1" dirty="0">
                <a:latin typeface="Lucida Console" charset="0"/>
              </a:rPr>
              <a:t>&gt;</a:t>
            </a:r>
            <a:r>
              <a:rPr lang="en-US" sz="2000" dirty="0">
                <a:latin typeface="Lucida Console" charset="0"/>
              </a:rPr>
              <a:t> black Model T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>
                <a:latin typeface="Lucida Console" charset="0"/>
              </a:rPr>
              <a:t>myCar.color</a:t>
            </a:r>
            <a:r>
              <a:rPr lang="en-US" sz="2000" dirty="0">
                <a:latin typeface="Lucida Console" charset="0"/>
              </a:rPr>
              <a:t> = "</a:t>
            </a:r>
            <a:r>
              <a:rPr lang="en-US" sz="2000" dirty="0" smtClean="0">
                <a:latin typeface="Lucida Console" charset="0"/>
              </a:rPr>
              <a:t>silver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;</a:t>
            </a:r>
            <a:r>
              <a:rPr lang="en-US" sz="2000" dirty="0">
                <a:latin typeface="Lucida Console" charset="0"/>
              </a:rPr>
              <a:t>		</a:t>
            </a:r>
            <a:r>
              <a:rPr lang="en-US" sz="2000" i="1" dirty="0" smtClean="0">
                <a:latin typeface="Lucida Console" charset="0"/>
              </a:rPr>
              <a:t>=</a:t>
            </a:r>
            <a:r>
              <a:rPr lang="en-US" sz="2000" i="1" dirty="0">
                <a:latin typeface="Lucida Console" charset="0"/>
              </a:rPr>
              <a:t>&gt;</a:t>
            </a:r>
            <a:r>
              <a:rPr lang="en-US" sz="2000" dirty="0">
                <a:latin typeface="Lucida Console" charset="0"/>
              </a:rPr>
              <a:t> my override</a:t>
            </a:r>
          </a:p>
          <a:p>
            <a:pPr>
              <a:lnSpc>
                <a:spcPct val="100000"/>
              </a:lnSpc>
            </a:pPr>
            <a:r>
              <a:rPr lang="en-US" dirty="0"/>
              <a:t>Powerful when combined with </a:t>
            </a:r>
            <a:r>
              <a:rPr lang="en-US" dirty="0" smtClean="0"/>
              <a:t>closures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0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</a:t>
            </a:r>
            <a:r>
              <a:rPr lang="en-US" dirty="0" err="1" smtClean="0"/>
              <a:t>vs</a:t>
            </a:r>
            <a:r>
              <a:rPr lang="en-US" dirty="0" smtClean="0"/>
              <a:t>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instances all similar:</a:t>
            </a:r>
          </a:p>
          <a:p>
            <a:pPr lvl="1"/>
            <a:r>
              <a:rPr lang="en-US" dirty="0" smtClean="0"/>
              <a:t>same attributes from class definition</a:t>
            </a:r>
          </a:p>
          <a:p>
            <a:pPr lvl="1"/>
            <a:r>
              <a:rPr lang="en-US" dirty="0" smtClean="0"/>
              <a:t>if class changes, old objects will not change</a:t>
            </a:r>
          </a:p>
          <a:p>
            <a:r>
              <a:rPr lang="en-US" dirty="0" smtClean="0"/>
              <a:t>Prototype:</a:t>
            </a:r>
          </a:p>
          <a:p>
            <a:pPr lvl="1"/>
            <a:r>
              <a:rPr lang="en-US" dirty="0" smtClean="0"/>
              <a:t>each object is independent</a:t>
            </a:r>
          </a:p>
          <a:p>
            <a:pPr lvl="1"/>
            <a:r>
              <a:rPr lang="en-US" dirty="0" smtClean="0"/>
              <a:t>has its own properties</a:t>
            </a:r>
          </a:p>
          <a:p>
            <a:pPr lvl="1"/>
            <a:r>
              <a:rPr lang="en-US" dirty="0" smtClean="0"/>
              <a:t>properties can be added/deleted</a:t>
            </a:r>
          </a:p>
          <a:p>
            <a:pPr lvl="1"/>
            <a:r>
              <a:rPr lang="en-US" dirty="0" smtClean="0"/>
              <a:t>if prototype changes, old objects will see new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351254" cy="52653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sz="2400" dirty="0">
                <a:effectLst/>
                <a:latin typeface="Lucida Console"/>
                <a:cs typeface="Lucida Console"/>
              </a:rPr>
              <a:t>(r, g, b) {</a:t>
            </a:r>
            <a:br>
              <a:rPr lang="en-US" sz="2400" dirty="0">
                <a:effectLst/>
                <a:latin typeface="Lucida Console"/>
                <a:cs typeface="Lucida Console"/>
              </a:rPr>
            </a:b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r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g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b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 </a:t>
            </a:r>
            <a:endParaRPr lang="en-US" sz="24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effectLst/>
                <a:latin typeface="Lucida Console"/>
                <a:cs typeface="Lucida Console"/>
              </a:rPr>
              <a:t>this.toCSS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sz="2400" dirty="0">
                <a:effectLst/>
                <a:latin typeface="Lucida Console"/>
                <a:cs typeface="Lucida Console"/>
              </a:rPr>
              <a:t>() {</a:t>
            </a:r>
            <a:br>
              <a:rPr lang="en-US" sz="2400" dirty="0">
                <a:effectLst/>
                <a:latin typeface="Lucida Console"/>
                <a:cs typeface="Lucida Console"/>
              </a:rPr>
            </a:br>
            <a:r>
              <a:rPr lang="en-US" sz="2400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return </a:t>
            </a:r>
            <a:r>
              <a:rPr lang="en-US" sz="2400" dirty="0">
                <a:effectLst/>
                <a:latin typeface="Lucida Console"/>
                <a:cs typeface="Lucida Console"/>
              </a:rPr>
              <a:t>"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rgb</a:t>
            </a:r>
            <a:r>
              <a:rPr lang="en-US" sz="2400" dirty="0">
                <a:effectLst/>
                <a:latin typeface="Lucida Console"/>
                <a:cs typeface="Lucida Console"/>
              </a:rPr>
              <a:t>("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this.red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"," 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+</a:t>
            </a:r>
          </a:p>
          <a:p>
            <a:pPr marL="0" indent="0">
              <a:buNone/>
            </a:pPr>
            <a:r>
              <a:rPr lang="en-US" sz="2400" b="1" dirty="0">
                <a:effectLst/>
                <a:latin typeface="Lucida Console"/>
                <a:cs typeface="Lucida Console"/>
              </a:rPr>
              <a:t>	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","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)”;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}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endParaRPr lang="en-US" sz="24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green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new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Color(0, 255, 0)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 err="1" smtClean="0">
                <a:effectLst/>
                <a:latin typeface="Lucida Console"/>
                <a:cs typeface="Lucida Console"/>
              </a:rPr>
              <a:t>green.toCSS</a:t>
            </a:r>
            <a:r>
              <a:rPr lang="en-US" sz="2400" dirty="0">
                <a:effectLst/>
                <a:latin typeface="Lucida Console"/>
                <a:cs typeface="Lucida Console"/>
              </a:rPr>
              <a:t>()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r>
              <a:rPr lang="en-US" dirty="0" smtClean="0">
                <a:effectLst/>
              </a:rPr>
              <a:t>each color has its own copy of method </a:t>
            </a:r>
            <a:r>
              <a:rPr lang="en-US" dirty="0" err="1" smtClean="0">
                <a:effectLst/>
              </a:rPr>
              <a:t>toCSS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4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123989" cy="526539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b="1" dirty="0">
                <a:effectLst/>
                <a:latin typeface="Lucida Console"/>
                <a:cs typeface="Lucida Console"/>
              </a:rPr>
              <a:t> </a:t>
            </a:r>
            <a:r>
              <a:rPr lang="en-US" dirty="0">
                <a:effectLst/>
                <a:latin typeface="Lucida Console"/>
                <a:cs typeface="Lucida Console"/>
              </a:rPr>
              <a:t>Color </a:t>
            </a:r>
            <a:r>
              <a:rPr lang="en-US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dirty="0">
                <a:effectLst/>
                <a:latin typeface="Lucida Console"/>
                <a:cs typeface="Lucida Console"/>
              </a:rPr>
              <a:t>(r, g, b) {</a:t>
            </a:r>
            <a:br>
              <a:rPr lang="en-US" dirty="0">
                <a:effectLst/>
                <a:latin typeface="Lucida Console"/>
                <a:cs typeface="Lucida Console"/>
              </a:rPr>
            </a:br>
            <a:r>
              <a:rPr lang="en-US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r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this.green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g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this.blue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b; } </a:t>
            </a:r>
            <a:endParaRPr lang="en-US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b="1" dirty="0" err="1">
                <a:effectLst/>
                <a:latin typeface="Lucida Console"/>
                <a:cs typeface="Lucida Console"/>
              </a:rPr>
              <a:t>Color</a:t>
            </a:r>
            <a:r>
              <a:rPr lang="en-US" dirty="0" err="1">
                <a:effectLst/>
                <a:latin typeface="Lucida Console"/>
                <a:cs typeface="Lucida Console"/>
              </a:rPr>
              <a:t>.</a:t>
            </a:r>
            <a:r>
              <a:rPr lang="en-US" b="1" dirty="0" err="1">
                <a:effectLst/>
                <a:latin typeface="Lucida Console"/>
                <a:cs typeface="Lucida Console"/>
              </a:rPr>
              <a:t>prototype</a:t>
            </a:r>
            <a:r>
              <a:rPr lang="en-US" dirty="0" err="1">
                <a:effectLst/>
                <a:latin typeface="Lucida Console"/>
                <a:cs typeface="Lucida Console"/>
              </a:rPr>
              <a:t>.toCSS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dirty="0">
                <a:effectLst/>
                <a:latin typeface="Lucida Console"/>
                <a:cs typeface="Lucida Console"/>
              </a:rPr>
              <a:t>() {</a:t>
            </a:r>
            <a:br>
              <a:rPr lang="en-US" dirty="0">
                <a:effectLst/>
                <a:latin typeface="Lucida Console"/>
                <a:cs typeface="Lucida Console"/>
              </a:rPr>
            </a:br>
            <a:r>
              <a:rPr lang="en-US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return </a:t>
            </a:r>
            <a:r>
              <a:rPr lang="en-US" dirty="0">
                <a:effectLst/>
                <a:latin typeface="Lucida Console"/>
                <a:cs typeface="Lucida Console"/>
              </a:rPr>
              <a:t>"</a:t>
            </a:r>
            <a:r>
              <a:rPr lang="en-US" dirty="0" err="1">
                <a:effectLst/>
                <a:latin typeface="Lucida Console"/>
                <a:cs typeface="Lucida Console"/>
              </a:rPr>
              <a:t>rgb</a:t>
            </a:r>
            <a:r>
              <a:rPr lang="en-US" dirty="0">
                <a:effectLst/>
                <a:latin typeface="Lucida Console"/>
                <a:cs typeface="Lucida Console"/>
              </a:rPr>
              <a:t>("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>
                <a:effectLst/>
                <a:latin typeface="Lucida Console"/>
                <a:cs typeface="Lucida Console"/>
              </a:rPr>
              <a:t>this.red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>
                <a:effectLst/>
                <a:latin typeface="Lucida Console"/>
                <a:cs typeface="Lucida Console"/>
              </a:rPr>
              <a:t>"</a:t>
            </a:r>
            <a:r>
              <a:rPr lang="en-US" dirty="0" smtClean="0">
                <a:effectLst/>
                <a:latin typeface="Lucida Console"/>
                <a:cs typeface="Lucida Console"/>
              </a:rPr>
              <a:t>,”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+ </a:t>
            </a:r>
            <a:r>
              <a:rPr lang="en-US" dirty="0">
                <a:effectLst/>
                <a:latin typeface="Lucida Console"/>
                <a:cs typeface="Lucida Console"/>
              </a:rPr>
              <a:t>","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this.blue</a:t>
            </a:r>
            <a:endParaRPr lang="en-US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Lucida Console"/>
                <a:cs typeface="Lucida Console"/>
              </a:rPr>
              <a:t>	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 + </a:t>
            </a:r>
            <a:r>
              <a:rPr lang="en-US" dirty="0">
                <a:effectLst/>
                <a:latin typeface="Lucida Console"/>
                <a:cs typeface="Lucida Console"/>
              </a:rPr>
              <a:t>")"; } </a:t>
            </a:r>
            <a:endParaRPr lang="en-US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green </a:t>
            </a:r>
            <a:r>
              <a:rPr lang="en-US" b="1" dirty="0">
                <a:effectLst/>
                <a:latin typeface="Lucida Console"/>
                <a:cs typeface="Lucida Console"/>
              </a:rPr>
              <a:t>= new </a:t>
            </a:r>
            <a:r>
              <a:rPr lang="en-US" dirty="0">
                <a:effectLst/>
                <a:latin typeface="Lucida Console"/>
                <a:cs typeface="Lucida Console"/>
              </a:rPr>
              <a:t>Color(0, 255, 0)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effectLst/>
                <a:latin typeface="Lucida Console"/>
                <a:cs typeface="Lucida Console"/>
              </a:rPr>
              <a:t>green.toCSS</a:t>
            </a:r>
            <a:r>
              <a:rPr lang="en-US" dirty="0">
                <a:effectLst/>
                <a:latin typeface="Lucida Console"/>
                <a:cs typeface="Lucida Console"/>
              </a:rPr>
              <a:t>(); </a:t>
            </a:r>
            <a:endParaRPr lang="en-US" dirty="0">
              <a:effectLst/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95009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as object constructors.. new, this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Person = function(name) {</a:t>
            </a:r>
          </a:p>
          <a:p>
            <a:pPr marL="1314450" lvl="3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this.name</a:t>
            </a:r>
            <a:r>
              <a:rPr lang="en-US" dirty="0" smtClean="0"/>
              <a:t> = name;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131445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davide.name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not classes.. prototype based</a:t>
            </a:r>
          </a:p>
          <a:p>
            <a:pPr marL="1314450" lvl="3" indent="0">
              <a:buNone/>
            </a:pPr>
            <a:r>
              <a:rPr lang="en-US" dirty="0" err="1" smtClean="0"/>
              <a:t>Person.prototype.getName</a:t>
            </a:r>
            <a:r>
              <a:rPr lang="en-US" dirty="0" smtClean="0"/>
              <a:t> = function() {</a:t>
            </a:r>
          </a:p>
          <a:p>
            <a:pPr marL="1314450" lvl="3" indent="0"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this.name</a:t>
            </a:r>
            <a:r>
              <a:rPr lang="en-US" dirty="0" smtClean="0"/>
              <a:t>;</a:t>
            </a:r>
          </a:p>
          <a:p>
            <a:pPr marL="1314450" lvl="3" indent="0">
              <a:buNone/>
            </a:pPr>
            <a:r>
              <a:rPr lang="en-US" dirty="0" smtClean="0"/>
              <a:t>};</a:t>
            </a:r>
          </a:p>
          <a:p>
            <a:pPr marL="131445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131445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davide.getName</a:t>
            </a:r>
            <a:r>
              <a:rPr lang="en-US" dirty="0" smtClean="0"/>
              <a:t>());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7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14450" lvl="3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smtClean="0"/>
              <a:t>Person = function(name) {</a:t>
            </a:r>
          </a:p>
          <a:p>
            <a:pPr marL="1314450" lvl="3" indent="0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this.name</a:t>
            </a:r>
            <a:r>
              <a:rPr lang="en-US" sz="2400" dirty="0" smtClean="0"/>
              <a:t> = name;</a:t>
            </a:r>
          </a:p>
          <a:p>
            <a:pPr marL="1314450" lvl="3" indent="0">
              <a:buNone/>
            </a:pPr>
            <a:r>
              <a:rPr lang="en-US" sz="2400" dirty="0" smtClean="0"/>
              <a:t>};</a:t>
            </a:r>
          </a:p>
          <a:p>
            <a:pPr marL="1314450" lvl="3" indent="0">
              <a:buNone/>
            </a:pPr>
            <a:r>
              <a:rPr lang="en-US" sz="2400" dirty="0" err="1" smtClean="0"/>
              <a:t>Person.prototype.getName</a:t>
            </a:r>
            <a:r>
              <a:rPr lang="en-US" sz="2400" dirty="0" smtClean="0"/>
              <a:t> = function() {</a:t>
            </a:r>
          </a:p>
          <a:p>
            <a:pPr marL="1314450" lvl="3" indent="0">
              <a:buNone/>
            </a:pPr>
            <a:r>
              <a:rPr lang="en-US" sz="2400" dirty="0" smtClean="0"/>
              <a:t>    return </a:t>
            </a:r>
            <a:r>
              <a:rPr lang="en-US" sz="2400" dirty="0" err="1" smtClean="0"/>
              <a:t>this.name</a:t>
            </a:r>
            <a:r>
              <a:rPr lang="en-US" sz="2400" dirty="0" smtClean="0"/>
              <a:t>;</a:t>
            </a:r>
          </a:p>
          <a:p>
            <a:pPr marL="1314450" lvl="3" indent="0">
              <a:buNone/>
            </a:pPr>
            <a:r>
              <a:rPr lang="en-US" sz="2400" dirty="0" smtClean="0"/>
              <a:t>};</a:t>
            </a:r>
          </a:p>
          <a:p>
            <a:pPr marL="1314450" lvl="3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Student = function(name, </a:t>
            </a:r>
            <a:r>
              <a:rPr lang="en-US" sz="2400" dirty="0" err="1" smtClean="0"/>
              <a:t>matricolaID</a:t>
            </a:r>
            <a:r>
              <a:rPr lang="en-US" sz="2400" dirty="0" smtClean="0"/>
              <a:t>) {</a:t>
            </a:r>
          </a:p>
          <a:p>
            <a:pPr marL="1314450" lvl="3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this.name</a:t>
            </a:r>
            <a:r>
              <a:rPr lang="en-US" sz="2400" dirty="0" smtClean="0"/>
              <a:t> = name;</a:t>
            </a:r>
          </a:p>
          <a:p>
            <a:pPr marL="1314450" lvl="3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this.matricola</a:t>
            </a:r>
            <a:r>
              <a:rPr lang="en-US" sz="2400" dirty="0" smtClean="0"/>
              <a:t> = </a:t>
            </a:r>
            <a:r>
              <a:rPr lang="en-US" sz="2400" dirty="0" err="1" smtClean="0"/>
              <a:t>matricolaID</a:t>
            </a:r>
            <a:r>
              <a:rPr lang="en-US" sz="2400" dirty="0" smtClean="0"/>
              <a:t>;</a:t>
            </a:r>
          </a:p>
          <a:p>
            <a:pPr marL="1314450" lvl="3" indent="0">
              <a:buNone/>
            </a:pPr>
            <a:r>
              <a:rPr lang="en-US" sz="2400" dirty="0" smtClean="0"/>
              <a:t>}</a:t>
            </a:r>
          </a:p>
          <a:p>
            <a:pPr marL="1314450" lvl="3" indent="0">
              <a:buNone/>
            </a:pPr>
            <a:r>
              <a:rPr lang="en-US" sz="2400" dirty="0" err="1" smtClean="0"/>
              <a:t>Student.prototype</a:t>
            </a:r>
            <a:r>
              <a:rPr lang="en-US" sz="2400" dirty="0" smtClean="0"/>
              <a:t> = new Person();</a:t>
            </a:r>
          </a:p>
          <a:p>
            <a:pPr marL="1314450" lvl="3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davide</a:t>
            </a:r>
            <a:r>
              <a:rPr lang="en-US" sz="2400" dirty="0" smtClean="0"/>
              <a:t> = new Student('Davide', 1);</a:t>
            </a:r>
          </a:p>
          <a:p>
            <a:pPr marL="1314450" lvl="3" indent="0">
              <a:buNone/>
            </a:pPr>
            <a:r>
              <a:rPr lang="en-US" sz="2400" dirty="0" err="1" smtClean="0"/>
              <a:t>console.log</a:t>
            </a:r>
            <a:r>
              <a:rPr lang="en-US" sz="2400" dirty="0" smtClean="0"/>
              <a:t>(</a:t>
            </a:r>
            <a:r>
              <a:rPr lang="en-US" sz="2400" dirty="0" err="1" smtClean="0"/>
              <a:t>davide.getName</a:t>
            </a:r>
            <a:r>
              <a:rPr lang="en-US" sz="2400" dirty="0" smtClean="0"/>
              <a:t>());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67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console.dir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(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davide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Student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 err="1" smtClean="0">
                <a:latin typeface="Lucida Console"/>
                <a:cs typeface="Lucida Console"/>
              </a:rPr>
              <a:t>matricola</a:t>
            </a:r>
            <a:r>
              <a:rPr lang="en-US" dirty="0" smtClean="0">
                <a:latin typeface="Lucida Console"/>
                <a:cs typeface="Lucida Console"/>
              </a:rPr>
              <a:t>: 1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name: "</a:t>
            </a:r>
            <a:r>
              <a:rPr lang="en-US" dirty="0" err="1">
                <a:latin typeface="Lucida Console"/>
                <a:cs typeface="Lucida Console"/>
              </a:rPr>
              <a:t>Davide</a:t>
            </a:r>
            <a:r>
              <a:rPr lang="en-US" dirty="0">
                <a:latin typeface="Lucida Console"/>
                <a:cs typeface="Lucida Console"/>
              </a:rPr>
              <a:t>"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__proto__: Person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name: undefined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__proto__: Object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constructor: function (</a:t>
            </a:r>
            <a:r>
              <a:rPr lang="en-US" dirty="0">
                <a:latin typeface="Lucida Console"/>
                <a:cs typeface="Lucida Console"/>
              </a:rPr>
              <a:t>name)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getName</a:t>
            </a:r>
            <a:r>
              <a:rPr lang="en-US" dirty="0" smtClean="0">
                <a:latin typeface="Lucida Console"/>
                <a:cs typeface="Lucida Console"/>
              </a:rPr>
              <a:t>: function (</a:t>
            </a:r>
            <a:r>
              <a:rPr lang="en-US" dirty="0"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__proto__: Object</a:t>
            </a:r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91302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associative arrays</a:t>
            </a:r>
          </a:p>
          <a:p>
            <a:r>
              <a:rPr lang="en-US" dirty="0" smtClean="0"/>
              <a:t>augmented with prototypes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9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red 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= {"red": 255, "green": 0, "blue": 0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console.dir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(red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Object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blue: 0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green: 0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red: 255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__proto__: Object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</a:t>
            </a:r>
            <a:r>
              <a:rPr lang="en-US" dirty="0" err="1" smtClean="0">
                <a:latin typeface="Lucida Console"/>
                <a:cs typeface="Lucida Console"/>
              </a:rPr>
              <a:t>defineGetter</a:t>
            </a:r>
            <a:r>
              <a:rPr lang="en-US" dirty="0" smtClean="0">
                <a:latin typeface="Lucida Console"/>
                <a:cs typeface="Lucida Console"/>
              </a:rPr>
              <a:t>__: function __</a:t>
            </a:r>
            <a:r>
              <a:rPr lang="en-US" dirty="0" err="1" smtClean="0">
                <a:latin typeface="Lucida Console"/>
                <a:cs typeface="Lucida Console"/>
              </a:rPr>
              <a:t>defineGetter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</a:t>
            </a:r>
            <a:r>
              <a:rPr lang="en-US" dirty="0" err="1" smtClean="0">
                <a:latin typeface="Lucida Console"/>
                <a:cs typeface="Lucida Console"/>
              </a:rPr>
              <a:t>defineSetter</a:t>
            </a:r>
            <a:r>
              <a:rPr lang="en-US" dirty="0" smtClean="0">
                <a:latin typeface="Lucida Console"/>
                <a:cs typeface="Lucida Console"/>
              </a:rPr>
              <a:t>__: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 err="1" smtClean="0">
                <a:latin typeface="Lucida Console"/>
                <a:cs typeface="Lucida Console"/>
              </a:rPr>
              <a:t>defineSetter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</a:t>
            </a:r>
            <a:r>
              <a:rPr lang="en-US" dirty="0" err="1" smtClean="0">
                <a:latin typeface="Lucida Console"/>
                <a:cs typeface="Lucida Console"/>
              </a:rPr>
              <a:t>lookupGetter</a:t>
            </a:r>
            <a:r>
              <a:rPr lang="en-US" dirty="0" smtClean="0">
                <a:latin typeface="Lucida Console"/>
                <a:cs typeface="Lucida Console"/>
              </a:rPr>
              <a:t>__: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 err="1" smtClean="0">
                <a:latin typeface="Lucida Console"/>
                <a:cs typeface="Lucida Console"/>
              </a:rPr>
              <a:t>lookupGetter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</a:t>
            </a:r>
            <a:r>
              <a:rPr lang="en-US" dirty="0" err="1" smtClean="0">
                <a:latin typeface="Lucida Console"/>
                <a:cs typeface="Lucida Console"/>
              </a:rPr>
              <a:t>lookupSetter</a:t>
            </a:r>
            <a:r>
              <a:rPr lang="en-US" dirty="0" smtClean="0">
                <a:latin typeface="Lucida Console"/>
                <a:cs typeface="Lucida Console"/>
              </a:rPr>
              <a:t>__: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 err="1" smtClean="0">
                <a:latin typeface="Lucida Console"/>
                <a:cs typeface="Lucida Console"/>
              </a:rPr>
              <a:t>lookupSetter</a:t>
            </a:r>
            <a:r>
              <a:rPr lang="en-US" dirty="0" smtClean="0">
                <a:latin typeface="Lucida Console"/>
                <a:cs typeface="Lucida Console"/>
              </a:rPr>
              <a:t>__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constructor: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Object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hasOwnProperty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hasOwnProperty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isPrototypeOf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isPrototypeOf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propertyIsEnumerable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propertyIsEnumerable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toLocaleString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toLocaleString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toString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toString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valueOf</a:t>
            </a:r>
            <a:r>
              <a:rPr lang="en-US" dirty="0" smtClean="0">
                <a:latin typeface="Lucida Console"/>
                <a:cs typeface="Lucida Console"/>
              </a:rPr>
              <a:t>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err="1" smtClean="0">
                <a:latin typeface="Lucida Console"/>
                <a:cs typeface="Lucida Console"/>
              </a:rPr>
              <a:t>valueOf</a:t>
            </a:r>
            <a:r>
              <a:rPr lang="en-US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get __proto__: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get </a:t>
            </a:r>
            <a:r>
              <a:rPr lang="en-US" dirty="0">
                <a:latin typeface="Lucida Console"/>
                <a:cs typeface="Lucida Console"/>
              </a:rPr>
              <a:t>__proto__()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set __proto__: </a:t>
            </a:r>
            <a:r>
              <a:rPr lang="en-US" dirty="0">
                <a:latin typeface="Lucida Console"/>
                <a:cs typeface="Lucida Console"/>
              </a:rPr>
              <a:t>function </a:t>
            </a:r>
            <a:r>
              <a:rPr lang="en-US" dirty="0" smtClean="0">
                <a:latin typeface="Lucida Console"/>
                <a:cs typeface="Lucida Console"/>
              </a:rPr>
              <a:t>set </a:t>
            </a:r>
            <a:r>
              <a:rPr lang="en-US" dirty="0">
                <a:latin typeface="Lucida Console"/>
                <a:cs typeface="Lucida Console"/>
              </a:rPr>
              <a:t>__proto__(</a:t>
            </a:r>
            <a:r>
              <a:rPr lang="en-US" dirty="0" smtClean="0"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red.hasOwnProperty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(“blue”)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true</a:t>
            </a:r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24512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3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get/set along prototype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4207042" cy="5265392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 </a:t>
            </a:r>
            <a:r>
              <a:rPr lang="en-US" sz="1600" dirty="0">
                <a:effectLst/>
                <a:latin typeface="Lucida Console"/>
                <a:cs typeface="Lucida Console"/>
              </a:rPr>
              <a:t>Color 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sz="1600" dirty="0">
                <a:effectLst/>
                <a:latin typeface="Lucida Console"/>
                <a:cs typeface="Lucida Console"/>
              </a:rPr>
              <a:t>(r, g, b) {</a:t>
            </a:r>
            <a:br>
              <a:rPr lang="en-US" sz="1600" dirty="0">
                <a:effectLst/>
                <a:latin typeface="Lucida Console"/>
                <a:cs typeface="Lucida Console"/>
              </a:rPr>
            </a:br>
            <a:r>
              <a:rPr lang="en-US" sz="1600" dirty="0" smtClean="0">
                <a:effectLst/>
                <a:latin typeface="Lucida Console"/>
                <a:cs typeface="Lucida Console"/>
              </a:rPr>
              <a:t>   </a:t>
            </a:r>
            <a:r>
              <a:rPr lang="en-US" sz="1600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1600" dirty="0">
                <a:effectLst/>
                <a:latin typeface="Lucida Console"/>
                <a:cs typeface="Lucida Console"/>
              </a:rPr>
              <a:t>r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effectLst/>
                <a:latin typeface="Lucida Console"/>
                <a:cs typeface="Lucida Console"/>
              </a:rPr>
              <a:t> 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16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1600" dirty="0">
                <a:effectLst/>
                <a:latin typeface="Lucida Console"/>
                <a:cs typeface="Lucida Console"/>
              </a:rPr>
              <a:t> 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1600" dirty="0">
                <a:effectLst/>
                <a:latin typeface="Lucida Console"/>
                <a:cs typeface="Lucida Console"/>
              </a:rPr>
              <a:t>g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effectLst/>
                <a:latin typeface="Lucida Console"/>
                <a:cs typeface="Lucida Console"/>
              </a:rPr>
              <a:t> 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16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1600" dirty="0">
                <a:effectLst/>
                <a:latin typeface="Lucida Console"/>
                <a:cs typeface="Lucida Console"/>
              </a:rPr>
              <a:t> 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1600" dirty="0">
                <a:effectLst/>
                <a:latin typeface="Lucida Console"/>
                <a:cs typeface="Lucida Console"/>
              </a:rPr>
              <a:t>b; } </a:t>
            </a:r>
            <a:endParaRPr lang="en-US" sz="16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1600" b="1" dirty="0" err="1">
                <a:effectLst/>
                <a:latin typeface="Lucida Console"/>
                <a:cs typeface="Lucida Console"/>
              </a:rPr>
              <a:t>Color</a:t>
            </a:r>
            <a:r>
              <a:rPr lang="en-US" sz="1600" dirty="0" err="1">
                <a:effectLst/>
                <a:latin typeface="Lucida Console"/>
                <a:cs typeface="Lucida Console"/>
              </a:rPr>
              <a:t>.</a:t>
            </a:r>
            <a:r>
              <a:rPr lang="en-US" sz="1600" b="1" dirty="0" err="1">
                <a:effectLst/>
                <a:latin typeface="Lucida Console"/>
                <a:cs typeface="Lucida Console"/>
              </a:rPr>
              <a:t>prototype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 = </a:t>
            </a:r>
            <a:r>
              <a:rPr lang="en-US" sz="1600" dirty="0">
                <a:effectLst/>
                <a:latin typeface="Lucida Console"/>
                <a:cs typeface="Lucida Console"/>
              </a:rPr>
              <a:t>{bits: 24}</a:t>
            </a:r>
            <a:r>
              <a:rPr lang="en-US" sz="16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effectLst/>
                <a:latin typeface="Lucida Console"/>
                <a:cs typeface="Lucida Console"/>
              </a:rPr>
              <a:t>green </a:t>
            </a:r>
            <a:r>
              <a:rPr lang="en-US" sz="1600" b="1" dirty="0">
                <a:effectLst/>
                <a:latin typeface="Lucida Console"/>
                <a:cs typeface="Lucida Console"/>
              </a:rPr>
              <a:t>= new </a:t>
            </a:r>
            <a:r>
              <a:rPr lang="en-US" sz="1600" dirty="0">
                <a:effectLst/>
                <a:latin typeface="Lucida Console"/>
                <a:cs typeface="Lucida Console"/>
              </a:rPr>
              <a:t>Color(0, 255, 0); </a:t>
            </a:r>
            <a:endParaRPr lang="en-US" sz="16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get</a:t>
            </a:r>
            <a:r>
              <a:rPr lang="en-US" b="1" dirty="0"/>
              <a:t>: up chain until match</a:t>
            </a:r>
          </a:p>
          <a:p>
            <a:r>
              <a:rPr lang="en-US" b="1" dirty="0" smtClean="0"/>
              <a:t>set</a:t>
            </a:r>
            <a:r>
              <a:rPr lang="en-US" b="1" dirty="0"/>
              <a:t>: always immediate object</a:t>
            </a:r>
          </a:p>
          <a:p>
            <a:r>
              <a:rPr lang="en-US" b="1" dirty="0" smtClean="0"/>
              <a:t>shadowing </a:t>
            </a:r>
            <a:r>
              <a:rPr lang="en-US" b="1" dirty="0"/>
              <a:t>if names match</a:t>
            </a:r>
          </a:p>
        </p:txBody>
      </p:sp>
    </p:spTree>
    <p:extLst>
      <p:ext uri="{BB962C8B-B14F-4D97-AF65-F5344CB8AC3E}">
        <p14:creationId xmlns:p14="http://schemas.microsoft.com/office/powerpoint/2010/main" val="18160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err="1" smtClean="0"/>
              <a:t>vs</a:t>
            </a:r>
            <a:r>
              <a:rPr lang="en-US" dirty="0" smtClean="0"/>
              <a:t> setting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268761"/>
            <a:ext cx="4313989" cy="5265392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>
                <a:latin typeface="+mn-lt"/>
              </a:rPr>
              <a:t>how do these differ?</a:t>
            </a:r>
          </a:p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Color.prototype.bits</a:t>
            </a:r>
            <a:r>
              <a:rPr lang="en-US" dirty="0">
                <a:latin typeface="Lucida Console"/>
                <a:cs typeface="Lucida Console"/>
              </a:rPr>
              <a:t> = 24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Lucida Console"/>
                <a:cs typeface="Lucida Console"/>
              </a:rPr>
              <a:t>Color.prototype</a:t>
            </a: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dirty="0">
                <a:latin typeface="Lucida Console"/>
                <a:cs typeface="Lucida Console"/>
              </a:rPr>
              <a:t>= {bits: 24};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3600" dirty="0" smtClean="0">
                <a:latin typeface="+mn-lt"/>
              </a:rPr>
              <a:t>need </a:t>
            </a:r>
            <a:r>
              <a:rPr lang="en-US" sz="3600" dirty="0">
                <a:latin typeface="+mn-lt"/>
              </a:rPr>
              <a:t>to track sharing </a:t>
            </a:r>
            <a:r>
              <a:rPr lang="en-US" sz="3600" dirty="0" smtClean="0">
                <a:latin typeface="+mn-lt"/>
              </a:rPr>
              <a:t>between object </a:t>
            </a:r>
            <a:r>
              <a:rPr lang="en-US" sz="3600" dirty="0">
                <a:latin typeface="+mn-lt"/>
              </a:rPr>
              <a:t>and </a:t>
            </a:r>
            <a:r>
              <a:rPr lang="en-US" sz="3600" dirty="0" smtClean="0">
                <a:latin typeface="+mn-lt"/>
              </a:rPr>
              <a:t>constructor</a:t>
            </a:r>
            <a:endParaRPr lang="en-US" sz="36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832" y="1268760"/>
            <a:ext cx="3810000" cy="526539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red = new Color (255, 0, 0)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Color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Color.prototype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 = {bits: 24}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Object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green = new Color (0, 255, 0)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Color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Color.prototype.space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 = "RGB"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"RGB"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red.bits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undefined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green.bits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24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red.space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undefined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green.space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"RGB"</a:t>
            </a:r>
          </a:p>
          <a:p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77066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Object.create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68761"/>
            <a:ext cx="8271042" cy="52653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>
                <a:latin typeface="Lucida Console"/>
                <a:cs typeface="Lucida Console"/>
              </a:rPr>
              <a:t>var tim = {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  name: "Tim Caswell",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age</a:t>
            </a:r>
            <a:r>
              <a:rPr lang="de-DE" dirty="0">
                <a:latin typeface="Lucida Console"/>
                <a:cs typeface="Lucida Console"/>
              </a:rPr>
              <a:t>: 28,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isProgrammer</a:t>
            </a:r>
            <a:r>
              <a:rPr lang="de-DE" dirty="0">
                <a:latin typeface="Lucida Console"/>
                <a:cs typeface="Lucida Console"/>
              </a:rPr>
              <a:t>: </a:t>
            </a:r>
            <a:r>
              <a:rPr lang="de-DE" dirty="0" err="1">
                <a:latin typeface="Lucida Console"/>
                <a:cs typeface="Lucida Console"/>
              </a:rPr>
              <a:t>true</a:t>
            </a:r>
            <a:r>
              <a:rPr lang="de-DE" dirty="0">
                <a:latin typeface="Lucida Console"/>
                <a:cs typeface="Lucida Console"/>
              </a:rPr>
              <a:t>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likesJavaScript</a:t>
            </a:r>
            <a:r>
              <a:rPr lang="de-DE" dirty="0">
                <a:latin typeface="Lucida Console"/>
                <a:cs typeface="Lucida Console"/>
              </a:rPr>
              <a:t>: </a:t>
            </a:r>
            <a:r>
              <a:rPr lang="de-DE" dirty="0" err="1">
                <a:latin typeface="Lucida Console"/>
                <a:cs typeface="Lucida Console"/>
              </a:rPr>
              <a:t>true</a:t>
            </a:r>
            <a:endParaRPr lang="de-DE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// Create a </a:t>
            </a:r>
            <a:r>
              <a:rPr lang="de-DE" dirty="0" err="1">
                <a:latin typeface="Lucida Console"/>
                <a:cs typeface="Lucida Console"/>
              </a:rPr>
              <a:t>child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object</a:t>
            </a:r>
            <a:endParaRPr lang="de-DE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 err="1">
                <a:latin typeface="Lucida Console"/>
                <a:cs typeface="Lucida Console"/>
              </a:rPr>
              <a:t>var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jack</a:t>
            </a:r>
            <a:r>
              <a:rPr lang="de-DE" dirty="0">
                <a:latin typeface="Lucida Console"/>
                <a:cs typeface="Lucida Console"/>
              </a:rPr>
              <a:t> = </a:t>
            </a:r>
            <a:r>
              <a:rPr lang="de-DE" dirty="0" err="1">
                <a:latin typeface="Lucida Console"/>
                <a:cs typeface="Lucida Console"/>
              </a:rPr>
              <a:t>Object.create</a:t>
            </a:r>
            <a:r>
              <a:rPr lang="de-DE" dirty="0">
                <a:latin typeface="Lucida Console"/>
                <a:cs typeface="Lucida Console"/>
              </a:rPr>
              <a:t>(tim);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// </a:t>
            </a:r>
            <a:r>
              <a:rPr lang="de-DE" dirty="0" err="1">
                <a:latin typeface="Lucida Console"/>
                <a:cs typeface="Lucida Console"/>
              </a:rPr>
              <a:t>Override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some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properties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locally</a:t>
            </a:r>
            <a:endParaRPr lang="de-DE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 err="1">
                <a:latin typeface="Lucida Console"/>
                <a:cs typeface="Lucida Console"/>
              </a:rPr>
              <a:t>jack.name</a:t>
            </a:r>
            <a:r>
              <a:rPr lang="de-DE" dirty="0">
                <a:latin typeface="Lucida Console"/>
                <a:cs typeface="Lucida Console"/>
              </a:rPr>
              <a:t> = "Jack </a:t>
            </a:r>
            <a:r>
              <a:rPr lang="de-DE" dirty="0" err="1">
                <a:latin typeface="Lucida Console"/>
                <a:cs typeface="Lucida Console"/>
              </a:rPr>
              <a:t>Caswell</a:t>
            </a:r>
            <a:r>
              <a:rPr lang="de-DE" dirty="0">
                <a:latin typeface="Lucida Console"/>
                <a:cs typeface="Lucida Console"/>
              </a:rPr>
              <a:t>";</a:t>
            </a:r>
          </a:p>
          <a:p>
            <a:pPr marL="0" indent="0">
              <a:buNone/>
            </a:pPr>
            <a:r>
              <a:rPr lang="hr-HR" dirty="0">
                <a:latin typeface="Lucida Console"/>
                <a:cs typeface="Lucida Console"/>
              </a:rPr>
              <a:t>jack.age = 4;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// Look up stuff through the prototype chain</a:t>
            </a:r>
          </a:p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jack.likesJavaScript</a:t>
            </a:r>
            <a:r>
              <a:rPr lang="en-US" dirty="0">
                <a:latin typeface="Lucida Console"/>
                <a:cs typeface="Lucida Console"/>
              </a:rPr>
              <a:t>;</a:t>
            </a:r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28094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4688" y="-27384"/>
            <a:ext cx="8469312" cy="792088"/>
          </a:xfrm>
        </p:spPr>
        <p:txBody>
          <a:bodyPr/>
          <a:lstStyle/>
          <a:p>
            <a:r>
              <a:rPr lang="en-US" dirty="0" smtClean="0"/>
              <a:t>New object’s prototype is old one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88" y="1308100"/>
            <a:ext cx="84709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5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Chain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757" y="1141853"/>
            <a:ext cx="6583278" cy="554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6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ES2015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201921"/>
            <a:ext cx="7772400" cy="5361976"/>
          </a:xfrm>
        </p:spPr>
        <p:txBody>
          <a:bodyPr>
            <a:noAutofit/>
          </a:bodyPr>
          <a:lstStyle/>
          <a:p>
            <a:r>
              <a:rPr lang="en-US" sz="2400" dirty="0" smtClean="0"/>
              <a:t>Sugar for prototype based OO pattern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 smtClean="0">
                <a:latin typeface="Lucida Console"/>
                <a:cs typeface="Lucida Console"/>
              </a:rPr>
              <a:t>class</a:t>
            </a:r>
            <a:r>
              <a:rPr lang="en-US" sz="1600" dirty="0" smtClean="0">
                <a:latin typeface="Lucida Console"/>
                <a:cs typeface="Lucida Console"/>
              </a:rPr>
              <a:t> </a:t>
            </a:r>
            <a:r>
              <a:rPr lang="en-US" sz="1600" dirty="0">
                <a:latin typeface="Lucida Console"/>
                <a:cs typeface="Lucida Console"/>
              </a:rPr>
              <a:t>Point {</a:t>
            </a:r>
          </a:p>
          <a:p>
            <a:pPr marL="0" indent="0">
              <a:buNone/>
            </a:pPr>
            <a:r>
              <a:rPr lang="ro-RO" sz="1600" dirty="0">
                <a:latin typeface="Lucida Console"/>
                <a:cs typeface="Lucida Console"/>
              </a:rPr>
              <a:t>    </a:t>
            </a:r>
            <a:r>
              <a:rPr lang="ro-RO" sz="1600" dirty="0" smtClean="0">
                <a:latin typeface="Lucida Console"/>
                <a:cs typeface="Lucida Console"/>
              </a:rPr>
              <a:t>constructor</a:t>
            </a:r>
            <a:r>
              <a:rPr lang="ro-RO" sz="1600" dirty="0">
                <a:latin typeface="Lucida Console"/>
                <a:cs typeface="Lucida Console"/>
              </a:rPr>
              <a:t>(x, y) {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.x</a:t>
            </a:r>
            <a:r>
              <a:rPr lang="en-US" sz="1600" dirty="0">
                <a:latin typeface="Lucida Console"/>
                <a:cs typeface="Lucida Console"/>
              </a:rPr>
              <a:t> = </a:t>
            </a:r>
            <a:r>
              <a:rPr lang="en-US" sz="1600" dirty="0" smtClean="0">
                <a:latin typeface="Lucida Console"/>
                <a:cs typeface="Lucida Console"/>
              </a:rPr>
              <a:t>x;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   </a:t>
            </a:r>
            <a:r>
              <a:rPr lang="en-US" sz="1600" b="1" dirty="0" err="1" smtClean="0">
                <a:latin typeface="Lucida Console"/>
                <a:cs typeface="Lucida Console"/>
              </a:rPr>
              <a:t>this</a:t>
            </a:r>
            <a:r>
              <a:rPr lang="en-US" sz="1600" dirty="0" err="1" smtClean="0">
                <a:latin typeface="Lucida Console"/>
                <a:cs typeface="Lucida Console"/>
              </a:rPr>
              <a:t>.y</a:t>
            </a:r>
            <a:r>
              <a:rPr lang="en-US" sz="1600" dirty="0" smtClean="0">
                <a:latin typeface="Lucida Console"/>
                <a:cs typeface="Lucida Console"/>
              </a:rPr>
              <a:t> = y;</a:t>
            </a:r>
          </a:p>
          <a:p>
            <a:pPr marL="0" indent="0">
              <a:buNone/>
            </a:pPr>
            <a:r>
              <a:rPr lang="de-DE" sz="1600" dirty="0" smtClean="0">
                <a:latin typeface="Lucida Console"/>
                <a:cs typeface="Lucida Console"/>
              </a:rPr>
              <a:t>     </a:t>
            </a:r>
            <a:r>
              <a:rPr lang="de-DE" sz="1600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hu-HU" sz="1600" dirty="0" smtClean="0">
                <a:latin typeface="Lucida Console"/>
                <a:cs typeface="Lucida Console"/>
              </a:rPr>
              <a:t>     </a:t>
            </a:r>
            <a:r>
              <a:rPr lang="hu-HU" sz="1600" dirty="0">
                <a:latin typeface="Lucida Console"/>
                <a:cs typeface="Lucida Console"/>
              </a:rPr>
              <a:t>toString() {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   </a:t>
            </a:r>
            <a:r>
              <a:rPr lang="en-US" sz="1600" b="1" dirty="0">
                <a:latin typeface="Lucida Console"/>
                <a:cs typeface="Lucida Console"/>
              </a:rPr>
              <a:t>return</a:t>
            </a:r>
            <a:r>
              <a:rPr lang="en-US" sz="1600" dirty="0">
                <a:latin typeface="Lucida Console"/>
                <a:cs typeface="Lucida Console"/>
              </a:rPr>
              <a:t> '('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.x</a:t>
            </a:r>
            <a:r>
              <a:rPr lang="en-US" sz="1600" dirty="0">
                <a:latin typeface="Lucida Console"/>
                <a:cs typeface="Lucida Console"/>
              </a:rPr>
              <a:t> + ', 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.y</a:t>
            </a:r>
            <a:r>
              <a:rPr lang="en-US" sz="1600" dirty="0">
                <a:latin typeface="Lucida Console"/>
                <a:cs typeface="Lucida Console"/>
              </a:rPr>
              <a:t> + '</a:t>
            </a:r>
            <a:r>
              <a:rPr lang="en-US" sz="1600" dirty="0" smtClean="0">
                <a:latin typeface="Lucida Console"/>
                <a:cs typeface="Lucida Console"/>
              </a:rPr>
              <a:t>)’;</a:t>
            </a:r>
            <a:r>
              <a:rPr lang="de-DE" sz="1600" dirty="0" smtClean="0">
                <a:latin typeface="Lucida Console"/>
                <a:cs typeface="Lucida Console"/>
              </a:rPr>
              <a:t> 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   </a:t>
            </a:r>
            <a:r>
              <a:rPr lang="de-DE" sz="1600" dirty="0" smtClean="0">
                <a:latin typeface="Lucida Console"/>
                <a:cs typeface="Lucida Console"/>
              </a:rPr>
              <a:t>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b="1" dirty="0" err="1" smtClean="0">
                <a:latin typeface="Lucida Console"/>
                <a:cs typeface="Lucida Console"/>
              </a:rPr>
              <a:t>class</a:t>
            </a:r>
            <a:r>
              <a:rPr lang="de-DE" sz="1600" dirty="0" smtClean="0">
                <a:latin typeface="Lucida Console"/>
                <a:cs typeface="Lucida Console"/>
              </a:rPr>
              <a:t> </a:t>
            </a:r>
            <a:r>
              <a:rPr lang="de-DE" sz="1600" dirty="0" err="1">
                <a:latin typeface="Lucida Console"/>
                <a:cs typeface="Lucida Console"/>
              </a:rPr>
              <a:t>ColorPoint</a:t>
            </a: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err="1">
                <a:latin typeface="Lucida Console"/>
                <a:cs typeface="Lucida Console"/>
              </a:rPr>
              <a:t>extends</a:t>
            </a:r>
            <a:r>
              <a:rPr lang="de-DE" sz="1600" dirty="0">
                <a:latin typeface="Lucida Console"/>
                <a:cs typeface="Lucida Console"/>
              </a:rPr>
              <a:t> Point {</a:t>
            </a:r>
          </a:p>
          <a:p>
            <a:pPr marL="0" indent="0">
              <a:buNone/>
            </a:pPr>
            <a:r>
              <a:rPr lang="de-DE" sz="1600" dirty="0" smtClean="0">
                <a:latin typeface="Lucida Console"/>
                <a:cs typeface="Lucida Console"/>
              </a:rPr>
              <a:t>     </a:t>
            </a:r>
            <a:r>
              <a:rPr lang="de-DE" sz="1600" dirty="0" err="1">
                <a:latin typeface="Lucida Console"/>
                <a:cs typeface="Lucida Console"/>
              </a:rPr>
              <a:t>constructor</a:t>
            </a:r>
            <a:r>
              <a:rPr lang="de-DE" sz="1600" dirty="0">
                <a:latin typeface="Lucida Console"/>
                <a:cs typeface="Lucida Console"/>
              </a:rPr>
              <a:t>(x, </a:t>
            </a:r>
            <a:r>
              <a:rPr lang="de-DE" sz="1600" dirty="0" err="1">
                <a:latin typeface="Lucida Console"/>
                <a:cs typeface="Lucida Console"/>
              </a:rPr>
              <a:t>y</a:t>
            </a:r>
            <a:r>
              <a:rPr lang="de-DE" sz="1600" dirty="0">
                <a:latin typeface="Lucida Console"/>
                <a:cs typeface="Lucida Console"/>
              </a:rPr>
              <a:t>, </a:t>
            </a:r>
            <a:r>
              <a:rPr lang="de-DE" sz="1600" dirty="0" err="1">
                <a:latin typeface="Lucida Console"/>
                <a:cs typeface="Lucida Console"/>
              </a:rPr>
              <a:t>color</a:t>
            </a:r>
            <a:r>
              <a:rPr lang="de-DE" sz="1600" dirty="0"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ro-RO" sz="1600" dirty="0">
                <a:latin typeface="Lucida Console"/>
                <a:cs typeface="Lucida Console"/>
              </a:rPr>
              <a:t> </a:t>
            </a:r>
            <a:r>
              <a:rPr lang="ro-RO" sz="1600" dirty="0" smtClean="0">
                <a:latin typeface="Lucida Console"/>
                <a:cs typeface="Lucida Console"/>
              </a:rPr>
              <a:t>        </a:t>
            </a:r>
            <a:r>
              <a:rPr lang="ro-RO" sz="1600" dirty="0">
                <a:latin typeface="Lucida Console"/>
                <a:cs typeface="Lucida Console"/>
              </a:rPr>
              <a:t>super(x, y);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.color</a:t>
            </a:r>
            <a:r>
              <a:rPr lang="en-US" sz="1600" dirty="0">
                <a:latin typeface="Lucida Console"/>
                <a:cs typeface="Lucida Console"/>
              </a:rPr>
              <a:t> = color;</a:t>
            </a: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smtClean="0">
                <a:latin typeface="Lucida Console"/>
                <a:cs typeface="Lucida Console"/>
              </a:rPr>
              <a:t>    }</a:t>
            </a:r>
          </a:p>
          <a:p>
            <a:pPr marL="0" indent="0">
              <a:buNone/>
            </a:pPr>
            <a:r>
              <a:rPr lang="hu-HU" sz="1600" dirty="0" smtClean="0">
                <a:latin typeface="Lucida Console"/>
                <a:cs typeface="Lucida Console"/>
              </a:rPr>
              <a:t>     </a:t>
            </a:r>
            <a:r>
              <a:rPr lang="hu-HU" sz="1600" dirty="0">
                <a:latin typeface="Lucida Console"/>
                <a:cs typeface="Lucida Console"/>
              </a:rPr>
              <a:t>toString() {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>
                <a:latin typeface="Lucida Console"/>
                <a:cs typeface="Lucida Console"/>
              </a:rPr>
              <a:t>return</a:t>
            </a: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err="1">
                <a:latin typeface="Lucida Console"/>
                <a:cs typeface="Lucida Console"/>
              </a:rPr>
              <a:t>super.toString</a:t>
            </a:r>
            <a:r>
              <a:rPr lang="en-US" sz="1600" dirty="0">
                <a:latin typeface="Lucida Console"/>
                <a:cs typeface="Lucida Console"/>
              </a:rPr>
              <a:t>() + ' in 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.color</a:t>
            </a:r>
            <a:r>
              <a:rPr lang="en-US" sz="1600" dirty="0" smtClean="0">
                <a:latin typeface="Lucida Console"/>
                <a:cs typeface="Lucida Console"/>
              </a:rPr>
              <a:t>;</a:t>
            </a:r>
            <a:r>
              <a:rPr lang="de-DE" sz="1600" dirty="0" smtClean="0">
                <a:latin typeface="Lucida Console"/>
                <a:cs typeface="Lucida Console"/>
              </a:rPr>
              <a:t> 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   }</a:t>
            </a: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smtClean="0">
                <a:latin typeface="Lucida Console"/>
                <a:cs typeface="Lucida Console"/>
              </a:rPr>
              <a:t>}</a:t>
            </a:r>
            <a:endParaRPr lang="en-US" sz="1600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91184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kinds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68761"/>
            <a:ext cx="7772400" cy="2113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Lucida Console"/>
                <a:cs typeface="Lucida Console"/>
              </a:rPr>
              <a:t>class</a:t>
            </a:r>
            <a:r>
              <a:rPr lang="en-US" sz="2000" dirty="0">
                <a:latin typeface="Lucida Console"/>
                <a:cs typeface="Lucida Console"/>
              </a:rPr>
              <a:t> Foo {</a:t>
            </a: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    </a:t>
            </a:r>
            <a:r>
              <a:rPr lang="en-US" sz="2000" dirty="0" smtClean="0">
                <a:latin typeface="Lucida Console"/>
                <a:cs typeface="Lucida Console"/>
              </a:rPr>
              <a:t>constructor</a:t>
            </a:r>
            <a:r>
              <a:rPr lang="en-US" sz="2000" dirty="0">
                <a:latin typeface="Lucida Console"/>
                <a:cs typeface="Lucida Console"/>
              </a:rPr>
              <a:t>(prop) </a:t>
            </a:r>
            <a:r>
              <a:rPr lang="en-US" sz="2000" dirty="0" smtClean="0">
                <a:latin typeface="Lucida Console"/>
                <a:cs typeface="Lucida Console"/>
              </a:rPr>
              <a:t>{ </a:t>
            </a:r>
            <a:r>
              <a:rPr lang="en-US" sz="2000" b="1" dirty="0" err="1" smtClean="0">
                <a:latin typeface="Lucida Console"/>
                <a:cs typeface="Lucida Console"/>
              </a:rPr>
              <a:t>this</a:t>
            </a:r>
            <a:r>
              <a:rPr lang="en-US" sz="2000" dirty="0" err="1" smtClean="0">
                <a:latin typeface="Lucida Console"/>
                <a:cs typeface="Lucida Console"/>
              </a:rPr>
              <a:t>.prop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= prop</a:t>
            </a:r>
            <a:r>
              <a:rPr lang="en-US" sz="2000" dirty="0" smtClean="0">
                <a:latin typeface="Lucida Console"/>
                <a:cs typeface="Lucida Console"/>
              </a:rPr>
              <a:t>; </a:t>
            </a:r>
            <a:r>
              <a:rPr lang="de-DE" sz="2000" dirty="0" smtClean="0">
                <a:latin typeface="Lucida Console"/>
                <a:cs typeface="Lucida Console"/>
              </a:rPr>
              <a:t>}</a:t>
            </a:r>
            <a:endParaRPr lang="de-DE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2000" dirty="0">
                <a:latin typeface="Lucida Console"/>
                <a:cs typeface="Lucida Console"/>
              </a:rPr>
              <a:t>    </a:t>
            </a:r>
            <a:r>
              <a:rPr lang="de-DE" sz="2000" dirty="0" err="1" smtClean="0">
                <a:latin typeface="Lucida Console"/>
                <a:cs typeface="Lucida Console"/>
              </a:rPr>
              <a:t>static</a:t>
            </a:r>
            <a:r>
              <a:rPr lang="de-DE" sz="2000" dirty="0" smtClean="0">
                <a:latin typeface="Lucida Console"/>
                <a:cs typeface="Lucida Console"/>
              </a:rPr>
              <a:t> </a:t>
            </a:r>
            <a:r>
              <a:rPr lang="de-DE" sz="2000" dirty="0" err="1">
                <a:latin typeface="Lucida Console"/>
                <a:cs typeface="Lucida Console"/>
              </a:rPr>
              <a:t>staticMethod</a:t>
            </a:r>
            <a:r>
              <a:rPr lang="de-DE" sz="2000" dirty="0">
                <a:latin typeface="Lucida Console"/>
                <a:cs typeface="Lucida Console"/>
              </a:rPr>
              <a:t>() </a:t>
            </a:r>
            <a:r>
              <a:rPr lang="de-DE" sz="2000" dirty="0" smtClean="0">
                <a:latin typeface="Lucida Console"/>
                <a:cs typeface="Lucida Console"/>
              </a:rPr>
              <a:t>{ </a:t>
            </a:r>
            <a:r>
              <a:rPr lang="en-US" sz="2000" b="1" dirty="0" smtClean="0">
                <a:latin typeface="Lucida Console"/>
                <a:cs typeface="Lucida Console"/>
              </a:rPr>
              <a:t>return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'</a:t>
            </a:r>
            <a:r>
              <a:rPr lang="en-US" sz="2000" dirty="0" smtClean="0">
                <a:latin typeface="Lucida Console"/>
                <a:cs typeface="Lucida Console"/>
              </a:rPr>
              <a:t>classy’; </a:t>
            </a:r>
            <a:r>
              <a:rPr lang="de-DE" sz="2000" dirty="0" smtClean="0">
                <a:latin typeface="Lucida Console"/>
                <a:cs typeface="Lucida Console"/>
              </a:rPr>
              <a:t>}</a:t>
            </a:r>
            <a:endParaRPr lang="de-DE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2000" dirty="0">
                <a:latin typeface="Lucida Console"/>
                <a:cs typeface="Lucida Console"/>
              </a:rPr>
              <a:t>    </a:t>
            </a:r>
            <a:r>
              <a:rPr lang="de-DE" sz="2000" dirty="0" err="1" smtClean="0">
                <a:latin typeface="Lucida Console"/>
                <a:cs typeface="Lucida Console"/>
              </a:rPr>
              <a:t>prototypeMethod</a:t>
            </a:r>
            <a:r>
              <a:rPr lang="de-DE" sz="2000" dirty="0">
                <a:latin typeface="Lucida Console"/>
                <a:cs typeface="Lucida Console"/>
              </a:rPr>
              <a:t>() </a:t>
            </a:r>
            <a:r>
              <a:rPr lang="de-DE" sz="2000" dirty="0" smtClean="0">
                <a:latin typeface="Lucida Console"/>
                <a:cs typeface="Lucida Console"/>
              </a:rPr>
              <a:t>{ </a:t>
            </a:r>
            <a:r>
              <a:rPr lang="de-DE" sz="2000" b="1" dirty="0" err="1" smtClean="0">
                <a:latin typeface="Lucida Console"/>
                <a:cs typeface="Lucida Console"/>
              </a:rPr>
              <a:t>return</a:t>
            </a:r>
            <a:r>
              <a:rPr lang="de-DE" sz="2000" dirty="0" smtClean="0">
                <a:latin typeface="Lucida Console"/>
                <a:cs typeface="Lucida Console"/>
              </a:rPr>
              <a:t> </a:t>
            </a:r>
            <a:r>
              <a:rPr lang="de-DE" sz="2000" dirty="0">
                <a:latin typeface="Lucida Console"/>
                <a:cs typeface="Lucida Console"/>
              </a:rPr>
              <a:t>'</a:t>
            </a:r>
            <a:r>
              <a:rPr lang="de-DE" sz="2000" dirty="0" err="1" smtClean="0">
                <a:latin typeface="Lucida Console"/>
                <a:cs typeface="Lucida Console"/>
              </a:rPr>
              <a:t>prototypical</a:t>
            </a:r>
            <a:r>
              <a:rPr lang="de-DE" sz="2000" dirty="0" smtClean="0">
                <a:latin typeface="Lucida Console"/>
                <a:cs typeface="Lucida Console"/>
              </a:rPr>
              <a:t>‘; </a:t>
            </a:r>
            <a:r>
              <a:rPr lang="de-DE" sz="2000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Lucida Console"/>
                <a:cs typeface="Lucida Console"/>
              </a:rPr>
              <a:t>let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foo = </a:t>
            </a:r>
            <a:r>
              <a:rPr lang="en-US" sz="2000" b="1" dirty="0">
                <a:latin typeface="Lucida Console"/>
                <a:cs typeface="Lucida Console"/>
              </a:rPr>
              <a:t>new</a:t>
            </a:r>
            <a:r>
              <a:rPr lang="en-US" sz="2000" dirty="0">
                <a:latin typeface="Lucida Console"/>
                <a:cs typeface="Lucida Console"/>
              </a:rPr>
              <a:t> Foo(123);</a:t>
            </a:r>
            <a:endParaRPr lang="en-US" sz="2000" dirty="0">
              <a:latin typeface="Lucida Console"/>
              <a:cs typeface="Lucida Console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3354148"/>
            <a:ext cx="53975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6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object, with properties and methods added to the prototype </a:t>
            </a:r>
            <a:r>
              <a:rPr lang="en-US" sz="2400" dirty="0" smtClean="0"/>
              <a:t>(you can add your own)</a:t>
            </a:r>
            <a:endParaRPr lang="en-US" dirty="0" smtClean="0"/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push()</a:t>
            </a:r>
          </a:p>
          <a:p>
            <a:pPr lvl="1"/>
            <a:r>
              <a:rPr lang="en-US" dirty="0" smtClean="0"/>
              <a:t>pop()</a:t>
            </a:r>
          </a:p>
          <a:p>
            <a:pPr lvl="1"/>
            <a:r>
              <a:rPr lang="en-US" dirty="0" smtClean="0"/>
              <a:t>reverse()</a:t>
            </a:r>
          </a:p>
          <a:p>
            <a:pPr lvl="1"/>
            <a:r>
              <a:rPr lang="en-US" dirty="0" smtClean="0"/>
              <a:t>join()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80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built-ins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Array.prototype.map</a:t>
            </a:r>
            <a:r>
              <a:rPr lang="en-US" dirty="0">
                <a:latin typeface="Lucida Console"/>
                <a:cs typeface="Lucida Console"/>
              </a:rPr>
              <a:t> = function (f</a:t>
            </a:r>
            <a:r>
              <a:rPr lang="en-US" dirty="0" smtClean="0"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 err="1">
                <a:latin typeface="Lucida Console"/>
                <a:cs typeface="Lucida Console"/>
              </a:rPr>
              <a:t>var</a:t>
            </a:r>
            <a:r>
              <a:rPr lang="en-US" dirty="0">
                <a:latin typeface="Lucida Console"/>
                <a:cs typeface="Lucida Console"/>
              </a:rPr>
              <a:t> result = [];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</a:t>
            </a:r>
            <a:r>
              <a:rPr lang="en-US" dirty="0" err="1" smtClean="0">
                <a:latin typeface="Lucida Console"/>
                <a:cs typeface="Lucida Console"/>
              </a:rPr>
              <a:t>this.each</a:t>
            </a: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dirty="0">
                <a:latin typeface="Lucida Console"/>
                <a:cs typeface="Lucida Console"/>
              </a:rPr>
              <a:t>(function (e) {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 </a:t>
            </a:r>
            <a:r>
              <a:rPr lang="en-US" dirty="0" err="1" smtClean="0">
                <a:latin typeface="Lucida Console"/>
                <a:cs typeface="Lucida Console"/>
              </a:rPr>
              <a:t>result.push</a:t>
            </a:r>
            <a:r>
              <a:rPr lang="en-US" dirty="0">
                <a:latin typeface="Lucida Console"/>
                <a:cs typeface="Lucida Console"/>
              </a:rPr>
              <a:t>(f(e))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>
                <a:latin typeface="Lucida Console"/>
                <a:cs typeface="Lucida Console"/>
              </a:rPr>
              <a:t>});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return </a:t>
            </a:r>
            <a:r>
              <a:rPr lang="en-US" dirty="0">
                <a:latin typeface="Lucida Console"/>
                <a:cs typeface="Lucida Console"/>
              </a:rPr>
              <a:t>result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}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Console"/>
                <a:cs typeface="Lucida Console"/>
              </a:rPr>
              <a:t>&gt; [1,2,3].map(function (x) {return x * x;});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[1, 4, 9]</a:t>
            </a:r>
          </a:p>
        </p:txBody>
      </p:sp>
    </p:spTree>
    <p:extLst>
      <p:ext uri="{BB962C8B-B14F-4D97-AF65-F5344CB8AC3E}">
        <p14:creationId xmlns:p14="http://schemas.microsoft.com/office/powerpoint/2010/main" val="301084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arrayname.length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{}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itemkey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pPr lvl="1"/>
            <a:r>
              <a:rPr lang="en-US" dirty="0" smtClean="0"/>
              <a:t>for each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itemvalue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349875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the platform grew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1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evaluates a string and returns a results</a:t>
            </a:r>
          </a:p>
          <a:p>
            <a:pPr marL="12573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foo = 1;</a:t>
            </a:r>
          </a:p>
          <a:p>
            <a:pPr marL="1257300" lvl="3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 </a:t>
            </a:r>
            <a:r>
              <a:rPr lang="en-US" dirty="0" err="1" smtClean="0"/>
              <a:t>eval</a:t>
            </a:r>
            <a:r>
              <a:rPr lang="en-US" dirty="0" smtClean="0"/>
              <a:t>("foo + 1") 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4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grew some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2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let’s get crazy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932" y="1481667"/>
            <a:ext cx="3514615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19678" y="1481667"/>
            <a:ext cx="38422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WebRTC</a:t>
            </a:r>
            <a:endParaRPr kumimoji="1" lang="en-US" sz="2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2-way low latency audio, video and data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Web Audio</a:t>
            </a:r>
            <a:endParaRPr kumimoji="1" lang="en-US" sz="2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66954" y="6554983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7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-27384"/>
            <a:ext cx="8469312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History: everything merges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emscripten</a:t>
            </a:r>
            <a:endParaRPr lang="en-US" dirty="0" smtClean="0"/>
          </a:p>
          <a:p>
            <a:pPr lvl="1"/>
            <a:r>
              <a:rPr lang="en-US" dirty="0" smtClean="0"/>
              <a:t>LLVM to JavaScript</a:t>
            </a:r>
          </a:p>
          <a:p>
            <a:pPr lvl="1"/>
            <a:r>
              <a:rPr lang="en-US" dirty="0" smtClean="0"/>
              <a:t>compile C/C++ into JS that runs on the web</a:t>
            </a:r>
          </a:p>
          <a:p>
            <a:pPr lvl="1"/>
            <a:r>
              <a:rPr lang="en-US" dirty="0" smtClean="0">
                <a:hlinkClick r:id="rId2"/>
              </a:rPr>
              <a:t>https://github.com/kripken/emscripten/wiki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hlinkClick r:id="rId3"/>
              </a:rPr>
              <a:t>http://gnuplot.respawned.com</a:t>
            </a:r>
            <a:endParaRPr lang="en-US" dirty="0" smtClean="0"/>
          </a:p>
          <a:p>
            <a:r>
              <a:rPr lang="en-US" dirty="0" smtClean="0"/>
              <a:t>ASM.JS</a:t>
            </a:r>
          </a:p>
          <a:p>
            <a:pPr lvl="1"/>
            <a:r>
              <a:rPr lang="en-US" dirty="0" smtClean="0"/>
              <a:t>near native JavaScript performance</a:t>
            </a:r>
          </a:p>
          <a:p>
            <a:pPr lvl="1"/>
            <a:r>
              <a:rPr lang="en-US" dirty="0" smtClean="0">
                <a:hlinkClick r:id="rId4"/>
              </a:rPr>
              <a:t>http://asmjs.org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server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trend in SV</a:t>
            </a:r>
          </a:p>
          <a:p>
            <a:r>
              <a:rPr lang="en-US" dirty="0" smtClean="0"/>
              <a:t>very effective coupled with </a:t>
            </a:r>
            <a:r>
              <a:rPr lang="en-US" dirty="0" err="1" smtClean="0"/>
              <a:t>nosql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nodejs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mongodb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1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imperative</a:t>
            </a:r>
          </a:p>
          <a:p>
            <a:pPr lvl="1"/>
            <a:r>
              <a:rPr lang="en-US" dirty="0" smtClean="0"/>
              <a:t>if, loops, etc..</a:t>
            </a:r>
          </a:p>
          <a:p>
            <a:r>
              <a:rPr lang="en-US" dirty="0" smtClean="0"/>
              <a:t>loosely typed</a:t>
            </a:r>
          </a:p>
          <a:p>
            <a:r>
              <a:rPr lang="en-US" dirty="0" smtClean="0"/>
              <a:t>dynamic</a:t>
            </a:r>
          </a:p>
          <a:p>
            <a:pPr lvl="1"/>
            <a:r>
              <a:rPr lang="en-US" dirty="0" smtClean="0"/>
              <a:t>everything is an object</a:t>
            </a:r>
          </a:p>
          <a:p>
            <a:pPr lvl="1"/>
            <a:r>
              <a:rPr lang="en-US" dirty="0" err="1" smtClean="0"/>
              <a:t>eval</a:t>
            </a:r>
            <a:endParaRPr lang="en-US" dirty="0" smtClean="0"/>
          </a:p>
          <a:p>
            <a:r>
              <a:rPr lang="en-US" dirty="0" smtClean="0"/>
              <a:t>functions are objects</a:t>
            </a:r>
          </a:p>
          <a:p>
            <a:r>
              <a:rPr lang="en-US" dirty="0" smtClean="0"/>
              <a:t>prototype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8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ppeHot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JavaScriptOM.pptx</Template>
  <TotalTime>777</TotalTime>
  <Words>1566</Words>
  <Application>Microsoft Macintosh PowerPoint</Application>
  <PresentationFormat>On-screen Show (4:3)</PresentationFormat>
  <Paragraphs>388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BeppeHot</vt:lpstr>
      <vt:lpstr>JavaScript</vt:lpstr>
      <vt:lpstr>history</vt:lpstr>
      <vt:lpstr>History: WEB</vt:lpstr>
      <vt:lpstr>History: the platform grew</vt:lpstr>
      <vt:lpstr>History: grew some more</vt:lpstr>
      <vt:lpstr>History: let’s get crazy</vt:lpstr>
      <vt:lpstr>History: everything merges together</vt:lpstr>
      <vt:lpstr>History: server side</vt:lpstr>
      <vt:lpstr>Features of the language</vt:lpstr>
      <vt:lpstr>JavaScript in two slides</vt:lpstr>
      <vt:lpstr>JS in two slides (2)</vt:lpstr>
      <vt:lpstr>types</vt:lpstr>
      <vt:lpstr>comparison</vt:lpstr>
      <vt:lpstr>var</vt:lpstr>
      <vt:lpstr>statements</vt:lpstr>
      <vt:lpstr>flow control</vt:lpstr>
      <vt:lpstr>try catch</vt:lpstr>
      <vt:lpstr>functions</vt:lpstr>
      <vt:lpstr>Full Lexical Closures</vt:lpstr>
      <vt:lpstr>objects (1)</vt:lpstr>
      <vt:lpstr>Functions as constructors</vt:lpstr>
      <vt:lpstr>Classes vs Prototype</vt:lpstr>
      <vt:lpstr>Without Prototype</vt:lpstr>
      <vt:lpstr>With Prototype</vt:lpstr>
      <vt:lpstr>objects (2)</vt:lpstr>
      <vt:lpstr>Inheritance</vt:lpstr>
      <vt:lpstr>Inspect</vt:lpstr>
      <vt:lpstr>object structure</vt:lpstr>
      <vt:lpstr>PowerPoint Presentation</vt:lpstr>
      <vt:lpstr>get/set along prototype chain</vt:lpstr>
      <vt:lpstr>modifying vs setting prototype</vt:lpstr>
      <vt:lpstr>Object.create</vt:lpstr>
      <vt:lpstr>New object’s prototype is old one</vt:lpstr>
      <vt:lpstr>Prototype Chain</vt:lpstr>
      <vt:lpstr>ES2015 Classes</vt:lpstr>
      <vt:lpstr>Method kinds</vt:lpstr>
      <vt:lpstr>Array</vt:lpstr>
      <vt:lpstr>Extending built-ins</vt:lpstr>
      <vt:lpstr>flow control</vt:lpstr>
      <vt:lpstr>eval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Davide Morelli</dc:creator>
  <cp:lastModifiedBy>Giuseppe Attardi</cp:lastModifiedBy>
  <cp:revision>37</cp:revision>
  <dcterms:created xsi:type="dcterms:W3CDTF">2013-12-09T12:14:04Z</dcterms:created>
  <dcterms:modified xsi:type="dcterms:W3CDTF">2016-05-24T09:47:32Z</dcterms:modified>
</cp:coreProperties>
</file>