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7" r:id="rId9"/>
    <p:sldId id="258" r:id="rId10"/>
    <p:sldId id="268" r:id="rId11"/>
    <p:sldId id="272" r:id="rId12"/>
    <p:sldId id="266" r:id="rId13"/>
    <p:sldId id="259" r:id="rId14"/>
    <p:sldId id="265" r:id="rId15"/>
    <p:sldId id="269" r:id="rId16"/>
    <p:sldId id="271" r:id="rId17"/>
    <p:sldId id="270" r:id="rId18"/>
    <p:sldId id="273" r:id="rId19"/>
    <p:sldId id="274" r:id="rId20"/>
    <p:sldId id="276" r:id="rId21"/>
    <p:sldId id="278" r:id="rId22"/>
    <p:sldId id="275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0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7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5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0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0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9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16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03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9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5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4232F-1ACB-B444-8DCB-9244269497EA}" type="datetimeFigureOut">
              <a:rPr lang="en-US" smtClean="0"/>
              <a:t>09/12/13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CDD2-36A1-C844-97F6-5969D3CFE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4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nuplot.respawned.com" TargetMode="External"/><Relationship Id="rId4" Type="http://schemas.openxmlformats.org/officeDocument/2006/relationships/hyperlink" Target="http://asmjs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kripken/emscripten/wik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davide</a:t>
            </a:r>
            <a:r>
              <a:rPr lang="en-US" dirty="0" smtClean="0"/>
              <a:t> </a:t>
            </a:r>
            <a:r>
              <a:rPr lang="en-US" dirty="0" err="1" smtClean="0"/>
              <a:t>morelli</a:t>
            </a:r>
            <a:endParaRPr lang="en-US" dirty="0" smtClean="0"/>
          </a:p>
          <a:p>
            <a:r>
              <a:rPr lang="en-US" dirty="0" err="1" smtClean="0"/>
              <a:t>morelli@di.unipi.it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03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string</a:t>
            </a:r>
          </a:p>
          <a:p>
            <a:r>
              <a:rPr lang="en-US" dirty="0" smtClean="0"/>
              <a:t>numbers</a:t>
            </a:r>
          </a:p>
          <a:p>
            <a:r>
              <a:rPr lang="en-US" dirty="0" err="1" smtClean="0"/>
              <a:t>booelans</a:t>
            </a:r>
            <a:endParaRPr lang="en-US" dirty="0" smtClean="0"/>
          </a:p>
          <a:p>
            <a:r>
              <a:rPr lang="en-US" dirty="0" smtClean="0"/>
              <a:t>Date</a:t>
            </a:r>
          </a:p>
          <a:p>
            <a:r>
              <a:rPr lang="en-US" dirty="0" smtClean="0"/>
              <a:t>arrays</a:t>
            </a:r>
          </a:p>
          <a:p>
            <a:r>
              <a:rPr lang="en-US" dirty="0" smtClean="0"/>
              <a:t>objects</a:t>
            </a:r>
          </a:p>
          <a:p>
            <a:r>
              <a:rPr lang="en-US" dirty="0" smtClean="0"/>
              <a:t>undefined</a:t>
            </a:r>
          </a:p>
          <a:p>
            <a:r>
              <a:rPr lang="en-US" dirty="0" smtClean="0"/>
              <a:t>null</a:t>
            </a:r>
          </a:p>
          <a:p>
            <a:r>
              <a:rPr lang="en-US" dirty="0" err="1" smtClean="0"/>
              <a:t>RegExp</a:t>
            </a:r>
            <a:r>
              <a:rPr lang="en-US" dirty="0" smtClean="0"/>
              <a:t>, Math, 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7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==, !=</a:t>
            </a:r>
          </a:p>
          <a:p>
            <a:r>
              <a:rPr lang="en-US" dirty="0" smtClean="0"/>
              <a:t>===, </a:t>
            </a:r>
            <a:r>
              <a:rPr lang="en-US" dirty="0" smtClean="0"/>
              <a:t>!==</a:t>
            </a:r>
          </a:p>
          <a:p>
            <a:r>
              <a:rPr lang="en-US" dirty="0" smtClean="0"/>
              <a:t>&gt;, &gt;=, &lt;, &lt;=</a:t>
            </a:r>
          </a:p>
          <a:p>
            <a:r>
              <a:rPr lang="en-US" dirty="0" smtClean="0"/>
              <a:t>&amp;&amp;, ||, !</a:t>
            </a:r>
          </a:p>
          <a:p>
            <a:r>
              <a:rPr lang="en-US" dirty="0" smtClean="0"/>
              <a:t>?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5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typing</a:t>
            </a:r>
          </a:p>
          <a:p>
            <a:pPr lvl="1"/>
            <a:r>
              <a:rPr lang="en-US" dirty="0" smtClean="0"/>
              <a:t>types associated with values, not variables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800100" lvl="2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a = 1;</a:t>
            </a:r>
          </a:p>
          <a:p>
            <a:pPr marL="800100" lvl="2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(a);</a:t>
            </a:r>
          </a:p>
          <a:p>
            <a:pPr marL="800100" lvl="2" indent="0">
              <a:buNone/>
            </a:pPr>
            <a:r>
              <a:rPr lang="en-US" dirty="0" smtClean="0"/>
              <a:t>a = "ciao";</a:t>
            </a:r>
          </a:p>
          <a:p>
            <a:pPr marL="800100" lvl="2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(a);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661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blocks</a:t>
            </a:r>
          </a:p>
          <a:p>
            <a:r>
              <a:rPr lang="en-US" dirty="0" smtClean="0"/>
              <a:t>scoping: </a:t>
            </a:r>
            <a:r>
              <a:rPr lang="en-US" dirty="0" err="1" smtClean="0"/>
              <a:t>javascript</a:t>
            </a:r>
            <a:r>
              <a:rPr lang="en-US" dirty="0" smtClean="0"/>
              <a:t> does NOT have block scope</a:t>
            </a:r>
          </a:p>
          <a:p>
            <a:pPr marL="1314450" lvl="3" indent="0">
              <a:buNone/>
            </a:pPr>
            <a:r>
              <a:rPr lang="pt-BR" dirty="0" smtClean="0"/>
              <a:t>var a = 1;</a:t>
            </a:r>
          </a:p>
          <a:p>
            <a:pPr marL="1314450" lvl="3" indent="0">
              <a:buNone/>
            </a:pPr>
            <a:r>
              <a:rPr lang="pt-BR" dirty="0" smtClean="0"/>
              <a:t>{</a:t>
            </a:r>
          </a:p>
          <a:p>
            <a:pPr marL="1314450" lvl="3" indent="0">
              <a:buNone/>
            </a:pPr>
            <a:r>
              <a:rPr lang="pt-BR" dirty="0" smtClean="0"/>
              <a:t>	 var a = 2;</a:t>
            </a:r>
          </a:p>
          <a:p>
            <a:pPr marL="1314450" lvl="3" indent="0">
              <a:buNone/>
            </a:pPr>
            <a:r>
              <a:rPr lang="pt-BR" dirty="0" smtClean="0"/>
              <a:t>}</a:t>
            </a:r>
          </a:p>
          <a:p>
            <a:pPr marL="1314450" lvl="3" indent="0">
              <a:buNone/>
            </a:pPr>
            <a:r>
              <a:rPr lang="pt-BR" dirty="0" err="1" smtClean="0"/>
              <a:t>console.log</a:t>
            </a:r>
            <a:r>
              <a:rPr lang="pt-BR" dirty="0" smtClean="0"/>
              <a:t>(a);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774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</a:p>
          <a:p>
            <a:r>
              <a:rPr lang="en-US" dirty="0" smtClean="0"/>
              <a:t>switch</a:t>
            </a:r>
          </a:p>
          <a:p>
            <a:r>
              <a:rPr lang="en-US" dirty="0" smtClean="0"/>
              <a:t>for</a:t>
            </a:r>
          </a:p>
          <a:p>
            <a:pPr lvl="1"/>
            <a:r>
              <a:rPr lang="en-US" dirty="0" smtClean="0"/>
              <a:t>(more details later..)</a:t>
            </a:r>
          </a:p>
          <a:p>
            <a:r>
              <a:rPr lang="en-US" dirty="0" smtClean="0"/>
              <a:t>while</a:t>
            </a:r>
          </a:p>
          <a:p>
            <a:r>
              <a:rPr lang="en-US" dirty="0" smtClean="0"/>
              <a:t>do</a:t>
            </a:r>
          </a:p>
        </p:txBody>
      </p:sp>
    </p:spTree>
    <p:extLst>
      <p:ext uri="{BB962C8B-B14F-4D97-AF65-F5344CB8AC3E}">
        <p14:creationId xmlns:p14="http://schemas.microsoft.com/office/powerpoint/2010/main" val="1605660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… catch</a:t>
            </a:r>
          </a:p>
          <a:p>
            <a:r>
              <a:rPr lang="en-US" dirty="0" smtClean="0"/>
              <a:t>throw</a:t>
            </a:r>
          </a:p>
          <a:p>
            <a:r>
              <a:rPr lang="en-US" dirty="0" smtClean="0"/>
              <a:t>finally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44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recursion</a:t>
            </a:r>
          </a:p>
          <a:p>
            <a:r>
              <a:rPr lang="en-US" dirty="0" smtClean="0"/>
              <a:t>functions are objects</a:t>
            </a:r>
          </a:p>
          <a:p>
            <a:pPr marL="2228850" lvl="5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foo = function(a) {</a:t>
            </a:r>
          </a:p>
          <a:p>
            <a:pPr marL="2228850" lvl="5" indent="0">
              <a:buNone/>
            </a:pPr>
            <a:r>
              <a:rPr lang="en-US" dirty="0" smtClean="0"/>
              <a:t>	return a + 1;</a:t>
            </a:r>
          </a:p>
          <a:p>
            <a:pPr marL="2228850" lvl="5" indent="0">
              <a:buNone/>
            </a:pPr>
            <a:r>
              <a:rPr lang="en-US" dirty="0" smtClean="0"/>
              <a:t>}</a:t>
            </a:r>
          </a:p>
          <a:p>
            <a:pPr marL="2228850" lvl="5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a = foo;</a:t>
            </a:r>
          </a:p>
          <a:p>
            <a:pPr marL="2228850" lvl="5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(a(1));</a:t>
            </a:r>
          </a:p>
          <a:p>
            <a:r>
              <a:rPr lang="en-US" dirty="0" smtClean="0"/>
              <a:t>closures</a:t>
            </a:r>
          </a:p>
          <a:p>
            <a:pPr marL="2171700" lvl="5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a = 1;</a:t>
            </a:r>
          </a:p>
          <a:p>
            <a:pPr marL="2171700" lvl="5" indent="0">
              <a:buNone/>
            </a:pPr>
            <a:r>
              <a:rPr lang="en-US" dirty="0" smtClean="0"/>
              <a:t>function foo() {</a:t>
            </a:r>
          </a:p>
          <a:p>
            <a:pPr marL="2171700" lvl="5" indent="0">
              <a:buNone/>
            </a:pPr>
            <a:r>
              <a:rPr lang="en-US" dirty="0" smtClean="0"/>
              <a:t>	return a;</a:t>
            </a:r>
          </a:p>
          <a:p>
            <a:pPr marL="2171700" lvl="5" indent="0">
              <a:buNone/>
            </a:pPr>
            <a:r>
              <a:rPr lang="en-US" dirty="0" smtClean="0"/>
              <a:t>}</a:t>
            </a:r>
          </a:p>
          <a:p>
            <a:pPr marL="2171700" lvl="5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(foo());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076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several ways to create objects</a:t>
            </a:r>
            <a:endParaRPr lang="en-US" dirty="0"/>
          </a:p>
          <a:p>
            <a:pPr marL="125730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a = new Object();</a:t>
            </a:r>
          </a:p>
          <a:p>
            <a:pPr marL="125730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b = {};</a:t>
            </a:r>
          </a:p>
          <a:p>
            <a:pPr marL="125730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c = {</a:t>
            </a:r>
          </a:p>
          <a:p>
            <a:pPr marL="1257300" lvl="3" indent="0">
              <a:buNone/>
            </a:pPr>
            <a:r>
              <a:rPr lang="en-US" dirty="0" smtClean="0"/>
              <a:t>	foo: 1,</a:t>
            </a:r>
          </a:p>
          <a:p>
            <a:pPr marL="1257300" lvl="3" indent="0">
              <a:buNone/>
            </a:pPr>
            <a:r>
              <a:rPr lang="en-US" dirty="0" smtClean="0"/>
              <a:t>	bar:2</a:t>
            </a:r>
          </a:p>
          <a:p>
            <a:pPr marL="1257300" lvl="3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several ways to add properties</a:t>
            </a:r>
            <a:endParaRPr lang="en-US" dirty="0" smtClean="0"/>
          </a:p>
          <a:p>
            <a:pPr marL="1257300" lvl="3" indent="0">
              <a:buNone/>
            </a:pPr>
            <a:r>
              <a:rPr lang="nl-NL" dirty="0" err="1" smtClean="0"/>
              <a:t>b.foo</a:t>
            </a:r>
            <a:r>
              <a:rPr lang="nl-NL" dirty="0" smtClean="0"/>
              <a:t> = 1;</a:t>
            </a:r>
          </a:p>
          <a:p>
            <a:pPr marL="1257300" lvl="3" indent="0">
              <a:buNone/>
            </a:pPr>
            <a:r>
              <a:rPr lang="nl-NL" dirty="0" smtClean="0"/>
              <a:t>a['</a:t>
            </a:r>
            <a:r>
              <a:rPr lang="nl-NL" dirty="0" err="1" smtClean="0"/>
              <a:t>foo</a:t>
            </a:r>
            <a:r>
              <a:rPr lang="nl-NL" dirty="0" smtClean="0"/>
              <a:t>']=1;</a:t>
            </a:r>
          </a:p>
          <a:p>
            <a:r>
              <a:rPr lang="nl-NL" dirty="0" err="1" smtClean="0"/>
              <a:t>properties</a:t>
            </a:r>
            <a:r>
              <a:rPr lang="nl-NL" dirty="0" smtClean="0"/>
              <a:t>: </a:t>
            </a:r>
            <a:r>
              <a:rPr lang="nl-NL" dirty="0" err="1" smtClean="0"/>
              <a:t>function</a:t>
            </a:r>
            <a:r>
              <a:rPr lang="nl-NL" dirty="0" smtClean="0"/>
              <a:t> are </a:t>
            </a:r>
            <a:r>
              <a:rPr lang="nl-NL" dirty="0" err="1" smtClean="0"/>
              <a:t>values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27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functions as object constructors.. new, this</a:t>
            </a:r>
          </a:p>
          <a:p>
            <a:pPr marL="131445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Person = function(name) {</a:t>
            </a:r>
          </a:p>
          <a:p>
            <a:pPr marL="1314450" lvl="3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this.name</a:t>
            </a:r>
            <a:r>
              <a:rPr lang="en-US" dirty="0" smtClean="0"/>
              <a:t> = name;</a:t>
            </a:r>
          </a:p>
          <a:p>
            <a:pPr marL="1314450" lvl="3" indent="0">
              <a:buNone/>
            </a:pPr>
            <a:r>
              <a:rPr lang="en-US" dirty="0" smtClean="0"/>
              <a:t>};</a:t>
            </a:r>
          </a:p>
          <a:p>
            <a:pPr marL="131445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davide</a:t>
            </a:r>
            <a:r>
              <a:rPr lang="en-US" dirty="0" smtClean="0"/>
              <a:t> = new Person('Davide');</a:t>
            </a:r>
          </a:p>
          <a:p>
            <a:pPr marL="1314450" lvl="3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 err="1" smtClean="0"/>
              <a:t>davide.name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not classes.. prototype based</a:t>
            </a:r>
          </a:p>
          <a:p>
            <a:pPr marL="1314450" lvl="3" indent="0">
              <a:buNone/>
            </a:pPr>
            <a:r>
              <a:rPr lang="en-US" dirty="0" err="1" smtClean="0"/>
              <a:t>Person.prototype.getName</a:t>
            </a:r>
            <a:r>
              <a:rPr lang="en-US" dirty="0" smtClean="0"/>
              <a:t> = function() {</a:t>
            </a:r>
          </a:p>
          <a:p>
            <a:pPr marL="1314450" lvl="3" indent="0">
              <a:buNone/>
            </a:pPr>
            <a:r>
              <a:rPr lang="en-US" dirty="0" smtClean="0"/>
              <a:t>    return </a:t>
            </a:r>
            <a:r>
              <a:rPr lang="en-US" dirty="0" err="1" smtClean="0"/>
              <a:t>this.name</a:t>
            </a:r>
            <a:r>
              <a:rPr lang="en-US" dirty="0" smtClean="0"/>
              <a:t>;</a:t>
            </a:r>
          </a:p>
          <a:p>
            <a:pPr marL="1314450" lvl="3" indent="0">
              <a:buNone/>
            </a:pPr>
            <a:r>
              <a:rPr lang="en-US" dirty="0" smtClean="0"/>
              <a:t>};</a:t>
            </a:r>
          </a:p>
          <a:p>
            <a:pPr marL="131445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davide</a:t>
            </a:r>
            <a:r>
              <a:rPr lang="en-US" dirty="0" smtClean="0"/>
              <a:t> = new Person('Davide');</a:t>
            </a:r>
          </a:p>
          <a:p>
            <a:pPr marL="1314450" lvl="3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 err="1" smtClean="0"/>
              <a:t>davide.getName</a:t>
            </a:r>
            <a:r>
              <a:rPr lang="en-US" dirty="0" smtClean="0"/>
              <a:t>());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377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inheritance</a:t>
            </a:r>
          </a:p>
          <a:p>
            <a:pPr marL="131445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Person = function(name) {</a:t>
            </a:r>
          </a:p>
          <a:p>
            <a:pPr marL="1314450" lvl="3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this.name</a:t>
            </a:r>
            <a:r>
              <a:rPr lang="en-US" dirty="0" smtClean="0"/>
              <a:t> = name;</a:t>
            </a:r>
          </a:p>
          <a:p>
            <a:pPr marL="1314450" lvl="3" indent="0">
              <a:buNone/>
            </a:pPr>
            <a:r>
              <a:rPr lang="en-US" dirty="0" smtClean="0"/>
              <a:t>};</a:t>
            </a:r>
          </a:p>
          <a:p>
            <a:pPr marL="1314450" lvl="3" indent="0">
              <a:buNone/>
            </a:pPr>
            <a:r>
              <a:rPr lang="en-US" dirty="0" err="1" smtClean="0"/>
              <a:t>Person.prototype.getName</a:t>
            </a:r>
            <a:r>
              <a:rPr lang="en-US" dirty="0" smtClean="0"/>
              <a:t> = function() {</a:t>
            </a:r>
          </a:p>
          <a:p>
            <a:pPr marL="1314450" lvl="3" indent="0">
              <a:buNone/>
            </a:pPr>
            <a:r>
              <a:rPr lang="en-US" dirty="0" smtClean="0"/>
              <a:t>    return </a:t>
            </a:r>
            <a:r>
              <a:rPr lang="en-US" dirty="0" err="1" smtClean="0"/>
              <a:t>this.name</a:t>
            </a:r>
            <a:r>
              <a:rPr lang="en-US" dirty="0" smtClean="0"/>
              <a:t>;</a:t>
            </a:r>
          </a:p>
          <a:p>
            <a:pPr marL="1314450" lvl="3" indent="0">
              <a:buNone/>
            </a:pPr>
            <a:r>
              <a:rPr lang="en-US" dirty="0" smtClean="0"/>
              <a:t>};</a:t>
            </a:r>
          </a:p>
          <a:p>
            <a:pPr marL="131445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Student = function(name, </a:t>
            </a:r>
            <a:r>
              <a:rPr lang="en-US" dirty="0" err="1" smtClean="0"/>
              <a:t>matricolaID</a:t>
            </a:r>
            <a:r>
              <a:rPr lang="en-US" dirty="0" smtClean="0"/>
              <a:t>) {</a:t>
            </a:r>
          </a:p>
          <a:p>
            <a:pPr marL="1314450" lvl="3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this.name</a:t>
            </a:r>
            <a:r>
              <a:rPr lang="en-US" dirty="0" smtClean="0"/>
              <a:t> = name;</a:t>
            </a:r>
          </a:p>
          <a:p>
            <a:pPr marL="1314450" lvl="3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this.matricola</a:t>
            </a:r>
            <a:r>
              <a:rPr lang="en-US" dirty="0" smtClean="0"/>
              <a:t> = </a:t>
            </a:r>
            <a:r>
              <a:rPr lang="en-US" dirty="0" err="1" smtClean="0"/>
              <a:t>matricolaID</a:t>
            </a:r>
            <a:r>
              <a:rPr lang="en-US" dirty="0" smtClean="0"/>
              <a:t>;</a:t>
            </a:r>
          </a:p>
          <a:p>
            <a:pPr marL="1314450" lvl="3" indent="0">
              <a:buNone/>
            </a:pPr>
            <a:r>
              <a:rPr lang="en-US" dirty="0" smtClean="0"/>
              <a:t>}</a:t>
            </a:r>
          </a:p>
          <a:p>
            <a:pPr marL="1314450" lvl="3" indent="0">
              <a:buNone/>
            </a:pPr>
            <a:r>
              <a:rPr lang="en-US" dirty="0" err="1" smtClean="0"/>
              <a:t>Student.prototype</a:t>
            </a:r>
            <a:r>
              <a:rPr lang="en-US" dirty="0" smtClean="0"/>
              <a:t> = new Person();</a:t>
            </a:r>
          </a:p>
          <a:p>
            <a:pPr marL="131445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davide</a:t>
            </a:r>
            <a:r>
              <a:rPr lang="en-US" dirty="0" smtClean="0"/>
              <a:t> = new Student('Davide', 1);</a:t>
            </a:r>
          </a:p>
          <a:p>
            <a:pPr marL="1314450" lvl="3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 err="1" smtClean="0"/>
              <a:t>davide.getName</a:t>
            </a:r>
            <a:r>
              <a:rPr lang="en-US" dirty="0" smtClean="0"/>
              <a:t>());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7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LiveScript</a:t>
            </a:r>
            <a:r>
              <a:rPr lang="en-US" dirty="0" smtClean="0"/>
              <a:t> (1995) in Netscape</a:t>
            </a:r>
          </a:p>
          <a:p>
            <a:r>
              <a:rPr lang="en-US" sz="4000" b="1" dirty="0" err="1" smtClean="0"/>
              <a:t>java</a:t>
            </a:r>
            <a:r>
              <a:rPr lang="en-US" dirty="0" err="1" smtClean="0"/>
              <a:t>script</a:t>
            </a:r>
            <a:r>
              <a:rPr lang="en-US" dirty="0" smtClean="0"/>
              <a:t> is a misleading name</a:t>
            </a:r>
          </a:p>
          <a:p>
            <a:r>
              <a:rPr lang="en-US" dirty="0" smtClean="0"/>
              <a:t>started as a scripting counterpart for java in </a:t>
            </a:r>
            <a:r>
              <a:rPr lang="en-US" dirty="0" err="1" smtClean="0"/>
              <a:t>netscape</a:t>
            </a:r>
            <a:endParaRPr lang="en-US" dirty="0" smtClean="0"/>
          </a:p>
          <a:p>
            <a:r>
              <a:rPr lang="en-US" dirty="0" smtClean="0"/>
              <a:t>battle </a:t>
            </a:r>
            <a:r>
              <a:rPr lang="en-US" dirty="0" err="1" smtClean="0"/>
              <a:t>vs</a:t>
            </a:r>
            <a:r>
              <a:rPr lang="en-US" dirty="0" smtClean="0"/>
              <a:t> Microsoft</a:t>
            </a:r>
          </a:p>
          <a:p>
            <a:r>
              <a:rPr lang="en-US" dirty="0" err="1" smtClean="0"/>
              <a:t>ECMAscript</a:t>
            </a:r>
            <a:endParaRPr lang="en-US" dirty="0" smtClean="0"/>
          </a:p>
          <a:p>
            <a:pPr lvl="1"/>
            <a:r>
              <a:rPr lang="en-US" dirty="0" smtClean="0"/>
              <a:t>current is 5.1</a:t>
            </a:r>
          </a:p>
          <a:p>
            <a:pPr lvl="1"/>
            <a:r>
              <a:rPr lang="en-US" dirty="0" smtClean="0"/>
              <a:t>harmony (6.0)</a:t>
            </a:r>
          </a:p>
          <a:p>
            <a:r>
              <a:rPr lang="en-US" dirty="0" smtClean="0"/>
              <a:t>server side (already present in 1994, now usable)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65117" y="6349291"/>
            <a:ext cx="1821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dirty="0" err="1" smtClean="0"/>
              <a:t>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96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associative arrays</a:t>
            </a:r>
          </a:p>
          <a:p>
            <a:r>
              <a:rPr lang="en-US" dirty="0" smtClean="0"/>
              <a:t>augmented with prototypes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99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an object, with properties and methods added to the prototype </a:t>
            </a:r>
            <a:r>
              <a:rPr lang="en-US" sz="2400" dirty="0" smtClean="0"/>
              <a:t>(you can add your own)</a:t>
            </a:r>
            <a:endParaRPr lang="en-US" dirty="0" smtClean="0"/>
          </a:p>
          <a:p>
            <a:pPr lvl="1"/>
            <a:r>
              <a:rPr lang="en-US" dirty="0" smtClean="0"/>
              <a:t>constructor</a:t>
            </a:r>
          </a:p>
          <a:p>
            <a:pPr lvl="1"/>
            <a:r>
              <a:rPr lang="en-US" dirty="0" smtClean="0"/>
              <a:t>length</a:t>
            </a:r>
          </a:p>
          <a:p>
            <a:pPr lvl="1"/>
            <a:r>
              <a:rPr lang="en-US" dirty="0" smtClean="0"/>
              <a:t>push()</a:t>
            </a:r>
          </a:p>
          <a:p>
            <a:pPr lvl="1"/>
            <a:r>
              <a:rPr lang="en-US" dirty="0" smtClean="0"/>
              <a:t>pop()</a:t>
            </a:r>
          </a:p>
          <a:p>
            <a:pPr lvl="1"/>
            <a:r>
              <a:rPr lang="en-US" dirty="0" smtClean="0"/>
              <a:t>reverse()</a:t>
            </a:r>
          </a:p>
          <a:p>
            <a:pPr lvl="1"/>
            <a:r>
              <a:rPr lang="en-US" dirty="0" smtClean="0"/>
              <a:t>join()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80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</a:p>
          <a:p>
            <a:r>
              <a:rPr lang="en-US" dirty="0" smtClean="0"/>
              <a:t>switch</a:t>
            </a:r>
          </a:p>
          <a:p>
            <a:r>
              <a:rPr lang="en-US" dirty="0" smtClean="0"/>
              <a:t>for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arrayname.length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{}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itemkey</a:t>
            </a:r>
            <a:r>
              <a:rPr lang="en-US" dirty="0" smtClean="0"/>
              <a:t> in </a:t>
            </a:r>
            <a:r>
              <a:rPr lang="en-US" dirty="0" err="1" smtClean="0"/>
              <a:t>obj</a:t>
            </a:r>
            <a:r>
              <a:rPr lang="en-US" dirty="0" smtClean="0"/>
              <a:t>) {}</a:t>
            </a:r>
          </a:p>
          <a:p>
            <a:pPr lvl="1"/>
            <a:r>
              <a:rPr lang="en-US" dirty="0" smtClean="0"/>
              <a:t>for each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itemvalue</a:t>
            </a:r>
            <a:r>
              <a:rPr lang="en-US" dirty="0" smtClean="0"/>
              <a:t> in </a:t>
            </a:r>
            <a:r>
              <a:rPr lang="en-US" dirty="0" err="1" smtClean="0"/>
              <a:t>obj</a:t>
            </a:r>
            <a:r>
              <a:rPr lang="en-US" dirty="0" smtClean="0"/>
              <a:t>) {}</a:t>
            </a:r>
          </a:p>
          <a:p>
            <a:r>
              <a:rPr lang="en-US" dirty="0" smtClean="0"/>
              <a:t>while</a:t>
            </a:r>
          </a:p>
          <a:p>
            <a:r>
              <a:rPr lang="en-US" dirty="0" smtClean="0"/>
              <a:t>do</a:t>
            </a:r>
          </a:p>
        </p:txBody>
      </p:sp>
    </p:spTree>
    <p:extLst>
      <p:ext uri="{BB962C8B-B14F-4D97-AF65-F5344CB8AC3E}">
        <p14:creationId xmlns:p14="http://schemas.microsoft.com/office/powerpoint/2010/main" val="3498750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evaluates a string and returns a results</a:t>
            </a:r>
          </a:p>
          <a:p>
            <a:pPr marL="125730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foo = 1;</a:t>
            </a:r>
          </a:p>
          <a:p>
            <a:pPr marL="1257300" lvl="3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 </a:t>
            </a:r>
            <a:r>
              <a:rPr lang="en-US" dirty="0" err="1" smtClean="0"/>
              <a:t>eval</a:t>
            </a:r>
            <a:r>
              <a:rPr lang="en-US" dirty="0" smtClean="0"/>
              <a:t>("foo + 1") 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4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31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the platform grew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</a:p>
          <a:p>
            <a:r>
              <a:rPr lang="en-US" dirty="0" smtClean="0"/>
              <a:t>Canvas2D</a:t>
            </a:r>
          </a:p>
          <a:p>
            <a:r>
              <a:rPr lang="en-US" dirty="0" smtClean="0"/>
              <a:t>SVG</a:t>
            </a:r>
          </a:p>
          <a:p>
            <a:r>
              <a:rPr lang="en-US" dirty="0" smtClean="0"/>
              <a:t>HTML5Audio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1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grew some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</a:p>
          <a:p>
            <a:r>
              <a:rPr lang="en-US" dirty="0" smtClean="0"/>
              <a:t>Canvas2D</a:t>
            </a:r>
          </a:p>
          <a:p>
            <a:r>
              <a:rPr lang="en-US" dirty="0" smtClean="0"/>
              <a:t>SVG</a:t>
            </a:r>
          </a:p>
          <a:p>
            <a:r>
              <a:rPr lang="en-US" dirty="0" smtClean="0"/>
              <a:t>HTML5Audio</a:t>
            </a:r>
          </a:p>
          <a:p>
            <a:r>
              <a:rPr lang="en-US" dirty="0" err="1" smtClean="0"/>
              <a:t>WebGL</a:t>
            </a:r>
            <a:endParaRPr lang="en-US" dirty="0" smtClean="0"/>
          </a:p>
          <a:p>
            <a:r>
              <a:rPr lang="en-US" dirty="0" smtClean="0"/>
              <a:t>Typed Array</a:t>
            </a:r>
          </a:p>
          <a:p>
            <a:r>
              <a:rPr lang="en-US" dirty="0" smtClean="0"/>
              <a:t>Web Workers</a:t>
            </a:r>
          </a:p>
          <a:p>
            <a:r>
              <a:rPr lang="en-US" dirty="0" smtClean="0"/>
              <a:t>Web Sockets</a:t>
            </a:r>
          </a:p>
          <a:p>
            <a:r>
              <a:rPr lang="en-US" dirty="0" err="1" smtClean="0"/>
              <a:t>Fullscreen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24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let</a:t>
            </a:r>
            <a:r>
              <a:rPr lang="en-US" dirty="0" smtClean="0"/>
              <a:t>’s get crazy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7286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</a:p>
          <a:p>
            <a:r>
              <a:rPr lang="en-US" dirty="0" smtClean="0"/>
              <a:t>Canvas2D</a:t>
            </a:r>
          </a:p>
          <a:p>
            <a:r>
              <a:rPr lang="en-US" dirty="0" smtClean="0"/>
              <a:t>SVG</a:t>
            </a:r>
          </a:p>
          <a:p>
            <a:r>
              <a:rPr lang="en-US" dirty="0" smtClean="0"/>
              <a:t>HTML5Audio</a:t>
            </a:r>
          </a:p>
          <a:p>
            <a:r>
              <a:rPr lang="en-US" dirty="0" err="1" smtClean="0"/>
              <a:t>WebGL</a:t>
            </a:r>
            <a:endParaRPr lang="en-US" dirty="0" smtClean="0"/>
          </a:p>
          <a:p>
            <a:r>
              <a:rPr lang="en-US" dirty="0" smtClean="0"/>
              <a:t>Typed Array</a:t>
            </a:r>
          </a:p>
          <a:p>
            <a:r>
              <a:rPr lang="en-US" dirty="0" smtClean="0"/>
              <a:t>Web Workers</a:t>
            </a:r>
          </a:p>
          <a:p>
            <a:r>
              <a:rPr lang="en-US" dirty="0" smtClean="0"/>
              <a:t>Web Sockets</a:t>
            </a:r>
          </a:p>
          <a:p>
            <a:r>
              <a:rPr lang="en-US" dirty="0" err="1" smtClean="0"/>
              <a:t>Fullscreen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19678" y="1600200"/>
            <a:ext cx="38422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WebRTC</a:t>
            </a:r>
            <a:endParaRPr lang="en-US" dirty="0" smtClean="0"/>
          </a:p>
          <a:p>
            <a:pPr lvl="1"/>
            <a:r>
              <a:rPr lang="en-US" dirty="0" smtClean="0"/>
              <a:t>2-way low latency audio, video and data</a:t>
            </a:r>
          </a:p>
          <a:p>
            <a:r>
              <a:rPr lang="en-US" dirty="0" smtClean="0"/>
              <a:t>Web Audio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79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History: everything merges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emscripten</a:t>
            </a:r>
            <a:endParaRPr lang="en-US" dirty="0" smtClean="0"/>
          </a:p>
          <a:p>
            <a:pPr lvl="1"/>
            <a:r>
              <a:rPr lang="en-US" dirty="0" smtClean="0"/>
              <a:t>LLVM to JavaScript</a:t>
            </a:r>
          </a:p>
          <a:p>
            <a:pPr lvl="1"/>
            <a:r>
              <a:rPr lang="en-US" dirty="0" smtClean="0"/>
              <a:t>compile C/C++ into JS that runs on the web</a:t>
            </a:r>
          </a:p>
          <a:p>
            <a:pPr lvl="1"/>
            <a:r>
              <a:rPr lang="en-US" dirty="0" smtClean="0">
                <a:hlinkClick r:id="rId2"/>
              </a:rPr>
              <a:t>https://github.com/kripken/emscripten/wiki</a:t>
            </a:r>
            <a:endParaRPr lang="en-US" dirty="0" smtClean="0"/>
          </a:p>
          <a:p>
            <a:pPr lvl="1"/>
            <a:r>
              <a:rPr lang="en-US" dirty="0" smtClean="0"/>
              <a:t>example: </a:t>
            </a:r>
            <a:r>
              <a:rPr lang="en-US" dirty="0" smtClean="0">
                <a:hlinkClick r:id="rId3"/>
              </a:rPr>
              <a:t>http://gnuplot.respawned.com</a:t>
            </a:r>
            <a:endParaRPr lang="en-US" dirty="0" smtClean="0"/>
          </a:p>
          <a:p>
            <a:r>
              <a:rPr lang="en-US" dirty="0" smtClean="0"/>
              <a:t>ASM.JS</a:t>
            </a:r>
          </a:p>
          <a:p>
            <a:pPr lvl="1"/>
            <a:r>
              <a:rPr lang="en-US" dirty="0" smtClean="0"/>
              <a:t>near native JavaScript performance</a:t>
            </a:r>
          </a:p>
          <a:p>
            <a:pPr lvl="1"/>
            <a:r>
              <a:rPr lang="en-US" dirty="0" smtClean="0">
                <a:hlinkClick r:id="rId4"/>
              </a:rPr>
              <a:t>http://asmjs.org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2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server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 trend in SV</a:t>
            </a:r>
          </a:p>
          <a:p>
            <a:r>
              <a:rPr lang="en-US" dirty="0" smtClean="0"/>
              <a:t>very effective coupled with </a:t>
            </a:r>
            <a:r>
              <a:rPr lang="en-US" dirty="0" err="1" smtClean="0"/>
              <a:t>nosql</a:t>
            </a:r>
            <a:endParaRPr lang="en-US" dirty="0" smtClean="0"/>
          </a:p>
          <a:p>
            <a:r>
              <a:rPr lang="en-US" dirty="0" smtClean="0"/>
              <a:t>example: </a:t>
            </a:r>
            <a:r>
              <a:rPr lang="en-US" dirty="0" err="1" smtClean="0"/>
              <a:t>nodejs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mongodb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818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the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imperative</a:t>
            </a:r>
          </a:p>
          <a:p>
            <a:pPr lvl="1"/>
            <a:r>
              <a:rPr lang="en-US" dirty="0" smtClean="0"/>
              <a:t>if, loops, etc..</a:t>
            </a:r>
          </a:p>
          <a:p>
            <a:r>
              <a:rPr lang="en-US" dirty="0" smtClean="0"/>
              <a:t>loosely typed</a:t>
            </a:r>
          </a:p>
          <a:p>
            <a:r>
              <a:rPr lang="en-US" dirty="0" smtClean="0"/>
              <a:t>dynamic</a:t>
            </a:r>
          </a:p>
          <a:p>
            <a:pPr lvl="1"/>
            <a:r>
              <a:rPr lang="en-US" dirty="0" smtClean="0"/>
              <a:t>everything is an object</a:t>
            </a:r>
          </a:p>
          <a:p>
            <a:pPr lvl="1"/>
            <a:r>
              <a:rPr lang="en-US" dirty="0" err="1" smtClean="0"/>
              <a:t>eval</a:t>
            </a:r>
            <a:endParaRPr lang="en-US" dirty="0" smtClean="0"/>
          </a:p>
          <a:p>
            <a:r>
              <a:rPr lang="en-US" dirty="0" smtClean="0"/>
              <a:t>functions are objects</a:t>
            </a:r>
          </a:p>
          <a:p>
            <a:r>
              <a:rPr lang="en-US" dirty="0" smtClean="0"/>
              <a:t>prototype 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8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661</Words>
  <Application>Microsoft Macintosh PowerPoint</Application>
  <PresentationFormat>On-screen Show (4:3)</PresentationFormat>
  <Paragraphs>196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JavaScript</vt:lpstr>
      <vt:lpstr>history</vt:lpstr>
      <vt:lpstr>History: WEB</vt:lpstr>
      <vt:lpstr>History: the platform grew</vt:lpstr>
      <vt:lpstr>History: grew some more</vt:lpstr>
      <vt:lpstr>History: let’s get crazy</vt:lpstr>
      <vt:lpstr>History: everything merges together</vt:lpstr>
      <vt:lpstr>History: server side</vt:lpstr>
      <vt:lpstr>Features of the language</vt:lpstr>
      <vt:lpstr>types</vt:lpstr>
      <vt:lpstr>comparison</vt:lpstr>
      <vt:lpstr>var</vt:lpstr>
      <vt:lpstr>statements</vt:lpstr>
      <vt:lpstr>flow control</vt:lpstr>
      <vt:lpstr>try catch</vt:lpstr>
      <vt:lpstr>functions</vt:lpstr>
      <vt:lpstr>objects (1)</vt:lpstr>
      <vt:lpstr>objects (2)</vt:lpstr>
      <vt:lpstr>objects (3)</vt:lpstr>
      <vt:lpstr>objects (4)</vt:lpstr>
      <vt:lpstr>Array</vt:lpstr>
      <vt:lpstr>flow control</vt:lpstr>
      <vt:lpstr>eval</vt:lpstr>
    </vt:vector>
  </TitlesOfParts>
  <Company>University of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</dc:title>
  <dc:creator>Davide Morelli</dc:creator>
  <cp:lastModifiedBy>Davide Morelli</cp:lastModifiedBy>
  <cp:revision>19</cp:revision>
  <dcterms:created xsi:type="dcterms:W3CDTF">2013-12-09T12:14:04Z</dcterms:created>
  <dcterms:modified xsi:type="dcterms:W3CDTF">2013-12-09T16:45:00Z</dcterms:modified>
</cp:coreProperties>
</file>