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626" r:id="rId2"/>
    <p:sldId id="609" r:id="rId3"/>
    <p:sldId id="610" r:id="rId4"/>
    <p:sldId id="614" r:id="rId5"/>
    <p:sldId id="611" r:id="rId6"/>
    <p:sldId id="612" r:id="rId7"/>
    <p:sldId id="615" r:id="rId8"/>
    <p:sldId id="617" r:id="rId9"/>
    <p:sldId id="618" r:id="rId10"/>
    <p:sldId id="623" r:id="rId11"/>
    <p:sldId id="624" r:id="rId12"/>
    <p:sldId id="620" r:id="rId13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9933"/>
    <a:srgbClr val="FF3300"/>
    <a:srgbClr val="000099"/>
    <a:srgbClr val="5C37FB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96" autoAdjust="0"/>
    <p:restoredTop sz="90018" autoAdjust="0"/>
  </p:normalViewPr>
  <p:slideViewPr>
    <p:cSldViewPr>
      <p:cViewPr varScale="1">
        <p:scale>
          <a:sx n="79" d="100"/>
          <a:sy n="79" d="100"/>
        </p:scale>
        <p:origin x="2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‹n.›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CC3013-6A9E-BD42-9C9D-EDBF13D4617C}" type="slidenum">
              <a:rPr lang="da-DK" altLang="en-US" sz="1300"/>
              <a:pPr>
                <a:spcBef>
                  <a:spcPct val="0"/>
                </a:spcBef>
              </a:pPr>
              <a:t>10</a:t>
            </a:fld>
            <a:endParaRPr lang="da-DK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8891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7BCB902-5141-D74F-B4E6-D147D3216903}" type="slidenum">
              <a:rPr lang="da-DK" altLang="en-US" sz="1300"/>
              <a:pPr>
                <a:spcBef>
                  <a:spcPct val="0"/>
                </a:spcBef>
              </a:pPr>
              <a:t>11</a:t>
            </a:fld>
            <a:endParaRPr lang="da-DK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2990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FCFA06C-90C6-D44B-84B6-5D09A25E8421}" type="slidenum">
              <a:rPr lang="da-DK" altLang="en-US" sz="1300"/>
              <a:pPr>
                <a:spcBef>
                  <a:spcPct val="0"/>
                </a:spcBef>
              </a:pPr>
              <a:t>12</a:t>
            </a:fld>
            <a:endParaRPr lang="da-DK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14952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BA72BF-E61A-7E43-B9B2-9D87BEEAA986}" type="slidenum">
              <a:rPr lang="da-DK" altLang="en-US" sz="1300"/>
              <a:pPr>
                <a:spcBef>
                  <a:spcPct val="0"/>
                </a:spcBef>
              </a:pPr>
              <a:t>7</a:t>
            </a:fld>
            <a:endParaRPr lang="da-DK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0605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09DE1-5981-854B-803E-4406C03C675B}" type="slidenum">
              <a:rPr lang="da-DK" altLang="en-US" sz="1300"/>
              <a:pPr>
                <a:spcBef>
                  <a:spcPct val="0"/>
                </a:spcBef>
              </a:pPr>
              <a:t>8</a:t>
            </a:fld>
            <a:endParaRPr lang="da-DK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28529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EE688C-F192-1841-8FAB-EF6EC5140283}" type="slidenum">
              <a:rPr lang="da-DK" altLang="en-US" sz="1300"/>
              <a:pPr>
                <a:spcBef>
                  <a:spcPct val="0"/>
                </a:spcBef>
              </a:pPr>
              <a:t>9</a:t>
            </a:fld>
            <a:endParaRPr lang="da-DK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1798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Parenthesis representation</a:t>
            </a:r>
            <a:endParaRPr lang="da-DK" alt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6588125" y="13414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7" name="Oval 8"/>
          <p:cNvSpPr>
            <a:spLocks noChangeArrowheads="1"/>
          </p:cNvSpPr>
          <p:nvPr/>
        </p:nvSpPr>
        <p:spPr bwMode="auto">
          <a:xfrm>
            <a:off x="65881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8" name="Oval 9"/>
          <p:cNvSpPr>
            <a:spLocks noChangeArrowheads="1"/>
          </p:cNvSpPr>
          <p:nvPr/>
        </p:nvSpPr>
        <p:spPr bwMode="auto">
          <a:xfrm>
            <a:off x="7453313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9" name="Oval 10"/>
          <p:cNvSpPr>
            <a:spLocks noChangeArrowheads="1"/>
          </p:cNvSpPr>
          <p:nvPr/>
        </p:nvSpPr>
        <p:spPr bwMode="auto">
          <a:xfrm>
            <a:off x="57245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0" name="Oval 11"/>
          <p:cNvSpPr>
            <a:spLocks noChangeArrowheads="1"/>
          </p:cNvSpPr>
          <p:nvPr/>
        </p:nvSpPr>
        <p:spPr bwMode="auto">
          <a:xfrm>
            <a:off x="514826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1" name="Oval 12"/>
          <p:cNvSpPr>
            <a:spLocks noChangeArrowheads="1"/>
          </p:cNvSpPr>
          <p:nvPr/>
        </p:nvSpPr>
        <p:spPr bwMode="auto">
          <a:xfrm>
            <a:off x="62293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2" name="Oval 13"/>
          <p:cNvSpPr>
            <a:spLocks noChangeArrowheads="1"/>
          </p:cNvSpPr>
          <p:nvPr/>
        </p:nvSpPr>
        <p:spPr bwMode="auto">
          <a:xfrm>
            <a:off x="6732588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3" name="Oval 14"/>
          <p:cNvSpPr>
            <a:spLocks noChangeArrowheads="1"/>
          </p:cNvSpPr>
          <p:nvPr/>
        </p:nvSpPr>
        <p:spPr bwMode="auto">
          <a:xfrm>
            <a:off x="745331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4" name="Oval 15"/>
          <p:cNvSpPr>
            <a:spLocks noChangeArrowheads="1"/>
          </p:cNvSpPr>
          <p:nvPr/>
        </p:nvSpPr>
        <p:spPr bwMode="auto">
          <a:xfrm>
            <a:off x="81724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6661150" y="1485900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H="1">
            <a:off x="5795963" y="1485900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6661150" y="1485900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 flipH="1">
            <a:off x="5221288" y="2422525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5795963" y="2422525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0" name="Line 21"/>
          <p:cNvSpPr>
            <a:spLocks noChangeShapeType="1"/>
          </p:cNvSpPr>
          <p:nvPr/>
        </p:nvSpPr>
        <p:spPr bwMode="auto">
          <a:xfrm>
            <a:off x="7524750" y="242252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1" name="Line 22"/>
          <p:cNvSpPr>
            <a:spLocks noChangeShapeType="1"/>
          </p:cNvSpPr>
          <p:nvPr/>
        </p:nvSpPr>
        <p:spPr bwMode="auto">
          <a:xfrm flipH="1">
            <a:off x="6804025" y="2422525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2" name="Line 23"/>
          <p:cNvSpPr>
            <a:spLocks noChangeShapeType="1"/>
          </p:cNvSpPr>
          <p:nvPr/>
        </p:nvSpPr>
        <p:spPr bwMode="auto">
          <a:xfrm>
            <a:off x="7524750" y="2422525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3" name="Oval 24"/>
          <p:cNvSpPr>
            <a:spLocks noChangeArrowheads="1"/>
          </p:cNvSpPr>
          <p:nvPr/>
        </p:nvSpPr>
        <p:spPr bwMode="auto">
          <a:xfrm>
            <a:off x="6229350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4" name="Oval 25"/>
          <p:cNvSpPr>
            <a:spLocks noChangeArrowheads="1"/>
          </p:cNvSpPr>
          <p:nvPr/>
        </p:nvSpPr>
        <p:spPr bwMode="auto">
          <a:xfrm>
            <a:off x="7164388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5" name="Oval 26"/>
          <p:cNvSpPr>
            <a:spLocks noChangeArrowheads="1"/>
          </p:cNvSpPr>
          <p:nvPr/>
        </p:nvSpPr>
        <p:spPr bwMode="auto">
          <a:xfrm>
            <a:off x="7813675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>
            <a:off x="6372225" y="36464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7237413" y="3717925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596188" y="3717925"/>
            <a:ext cx="3603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372225" y="11969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508625" y="22050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49323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63722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72358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60118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6516688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7235825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7956550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6011863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69484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75961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H="1">
            <a:off x="5724525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2" name="Line 62"/>
          <p:cNvSpPr>
            <a:spLocks noChangeShapeType="1"/>
          </p:cNvSpPr>
          <p:nvPr/>
        </p:nvSpPr>
        <p:spPr bwMode="auto">
          <a:xfrm flipH="1">
            <a:off x="5148263" y="2565400"/>
            <a:ext cx="431800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3" name="Line 63"/>
          <p:cNvSpPr>
            <a:spLocks noChangeShapeType="1"/>
          </p:cNvSpPr>
          <p:nvPr/>
        </p:nvSpPr>
        <p:spPr bwMode="auto">
          <a:xfrm>
            <a:off x="5508625" y="3716338"/>
            <a:ext cx="5762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4" name="Line 64"/>
          <p:cNvSpPr>
            <a:spLocks noChangeShapeType="1"/>
          </p:cNvSpPr>
          <p:nvPr/>
        </p:nvSpPr>
        <p:spPr bwMode="auto">
          <a:xfrm>
            <a:off x="6156325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6516688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6" name="Line 66"/>
          <p:cNvSpPr>
            <a:spLocks noChangeShapeType="1"/>
          </p:cNvSpPr>
          <p:nvPr/>
        </p:nvSpPr>
        <p:spPr bwMode="auto">
          <a:xfrm flipH="1" flipV="1">
            <a:off x="6084888" y="2565400"/>
            <a:ext cx="358775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6084888" y="2420938"/>
            <a:ext cx="287337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8" name="Line 68"/>
          <p:cNvSpPr>
            <a:spLocks noChangeShapeType="1"/>
          </p:cNvSpPr>
          <p:nvPr/>
        </p:nvSpPr>
        <p:spPr bwMode="auto">
          <a:xfrm>
            <a:off x="6948488" y="2492375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9" name="Line 69"/>
          <p:cNvSpPr>
            <a:spLocks noChangeShapeType="1"/>
          </p:cNvSpPr>
          <p:nvPr/>
        </p:nvSpPr>
        <p:spPr bwMode="auto">
          <a:xfrm flipH="1">
            <a:off x="6732588" y="2636838"/>
            <a:ext cx="504825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0" name="Line 70"/>
          <p:cNvSpPr>
            <a:spLocks noChangeShapeType="1"/>
          </p:cNvSpPr>
          <p:nvPr/>
        </p:nvSpPr>
        <p:spPr bwMode="auto">
          <a:xfrm>
            <a:off x="7092950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1" name="Line 71"/>
          <p:cNvSpPr>
            <a:spLocks noChangeShapeType="1"/>
          </p:cNvSpPr>
          <p:nvPr/>
        </p:nvSpPr>
        <p:spPr bwMode="auto">
          <a:xfrm flipH="1">
            <a:off x="7092950" y="3933825"/>
            <a:ext cx="287338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2" name="Line 72"/>
          <p:cNvSpPr>
            <a:spLocks noChangeShapeType="1"/>
          </p:cNvSpPr>
          <p:nvPr/>
        </p:nvSpPr>
        <p:spPr bwMode="auto">
          <a:xfrm>
            <a:off x="7524750" y="5013325"/>
            <a:ext cx="14287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3" name="Line 73"/>
          <p:cNvSpPr>
            <a:spLocks noChangeShapeType="1"/>
          </p:cNvSpPr>
          <p:nvPr/>
        </p:nvSpPr>
        <p:spPr bwMode="auto">
          <a:xfrm flipH="1" flipV="1">
            <a:off x="7740650" y="3860800"/>
            <a:ext cx="288925" cy="1008063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4" name="Line 74"/>
          <p:cNvSpPr>
            <a:spLocks noChangeShapeType="1"/>
          </p:cNvSpPr>
          <p:nvPr/>
        </p:nvSpPr>
        <p:spPr bwMode="auto">
          <a:xfrm>
            <a:off x="7812088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6" name="Line 76"/>
          <p:cNvSpPr>
            <a:spLocks noChangeShapeType="1"/>
          </p:cNvSpPr>
          <p:nvPr/>
        </p:nvSpPr>
        <p:spPr bwMode="auto">
          <a:xfrm flipH="1" flipV="1">
            <a:off x="7740650" y="2565400"/>
            <a:ext cx="576263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7" name="Line 77"/>
          <p:cNvSpPr>
            <a:spLocks noChangeShapeType="1"/>
          </p:cNvSpPr>
          <p:nvPr/>
        </p:nvSpPr>
        <p:spPr bwMode="auto">
          <a:xfrm flipH="1" flipV="1">
            <a:off x="6877050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9" name="Text Box 79"/>
          <p:cNvSpPr txBox="1">
            <a:spLocks noChangeArrowheads="1"/>
          </p:cNvSpPr>
          <p:nvPr/>
        </p:nvSpPr>
        <p:spPr bwMode="auto">
          <a:xfrm>
            <a:off x="9207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0" name="Text Box 80"/>
          <p:cNvSpPr txBox="1">
            <a:spLocks noChangeArrowheads="1"/>
          </p:cNvSpPr>
          <p:nvPr/>
        </p:nvSpPr>
        <p:spPr bwMode="auto">
          <a:xfrm>
            <a:off x="12080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1" name="Text Box 81"/>
          <p:cNvSpPr txBox="1">
            <a:spLocks noChangeArrowheads="1"/>
          </p:cNvSpPr>
          <p:nvPr/>
        </p:nvSpPr>
        <p:spPr bwMode="auto">
          <a:xfrm>
            <a:off x="14970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2" name="Text Box 82"/>
          <p:cNvSpPr txBox="1">
            <a:spLocks noChangeArrowheads="1"/>
          </p:cNvSpPr>
          <p:nvPr/>
        </p:nvSpPr>
        <p:spPr bwMode="auto">
          <a:xfrm>
            <a:off x="17637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20002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4" name="Text Box 84"/>
          <p:cNvSpPr txBox="1">
            <a:spLocks noChangeArrowheads="1"/>
          </p:cNvSpPr>
          <p:nvPr/>
        </p:nvSpPr>
        <p:spPr bwMode="auto">
          <a:xfrm>
            <a:off x="22891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5" name="Text Box 85"/>
          <p:cNvSpPr txBox="1">
            <a:spLocks noChangeArrowheads="1"/>
          </p:cNvSpPr>
          <p:nvPr/>
        </p:nvSpPr>
        <p:spPr bwMode="auto">
          <a:xfrm>
            <a:off x="28432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6" name="Text Box 86"/>
          <p:cNvSpPr txBox="1">
            <a:spLocks noChangeArrowheads="1"/>
          </p:cNvSpPr>
          <p:nvPr/>
        </p:nvSpPr>
        <p:spPr bwMode="auto">
          <a:xfrm>
            <a:off x="44275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7" name="Text Box 87"/>
          <p:cNvSpPr txBox="1">
            <a:spLocks noChangeArrowheads="1"/>
          </p:cNvSpPr>
          <p:nvPr/>
        </p:nvSpPr>
        <p:spPr bwMode="auto">
          <a:xfrm>
            <a:off x="31321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25558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9" name="Text Box 89"/>
          <p:cNvSpPr txBox="1">
            <a:spLocks noChangeArrowheads="1"/>
          </p:cNvSpPr>
          <p:nvPr/>
        </p:nvSpPr>
        <p:spPr bwMode="auto">
          <a:xfrm>
            <a:off x="33686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41608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1" name="Text Box 91"/>
          <p:cNvSpPr txBox="1">
            <a:spLocks noChangeArrowheads="1"/>
          </p:cNvSpPr>
          <p:nvPr/>
        </p:nvSpPr>
        <p:spPr bwMode="auto">
          <a:xfrm>
            <a:off x="57959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2" name="Text Box 92"/>
          <p:cNvSpPr txBox="1">
            <a:spLocks noChangeArrowheads="1"/>
          </p:cNvSpPr>
          <p:nvPr/>
        </p:nvSpPr>
        <p:spPr bwMode="auto">
          <a:xfrm>
            <a:off x="71643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3" name="Text Box 93"/>
          <p:cNvSpPr txBox="1">
            <a:spLocks noChangeArrowheads="1"/>
          </p:cNvSpPr>
          <p:nvPr/>
        </p:nvSpPr>
        <p:spPr bwMode="auto">
          <a:xfrm>
            <a:off x="68770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4" name="Text Box 94"/>
          <p:cNvSpPr txBox="1">
            <a:spLocks noChangeArrowheads="1"/>
          </p:cNvSpPr>
          <p:nvPr/>
        </p:nvSpPr>
        <p:spPr bwMode="auto">
          <a:xfrm>
            <a:off x="60848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5" name="Text Box 95"/>
          <p:cNvSpPr txBox="1">
            <a:spLocks noChangeArrowheads="1"/>
          </p:cNvSpPr>
          <p:nvPr/>
        </p:nvSpPr>
        <p:spPr bwMode="auto">
          <a:xfrm>
            <a:off x="52197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6" name="Text Box 96"/>
          <p:cNvSpPr txBox="1">
            <a:spLocks noChangeArrowheads="1"/>
          </p:cNvSpPr>
          <p:nvPr/>
        </p:nvSpPr>
        <p:spPr bwMode="auto">
          <a:xfrm>
            <a:off x="36353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7" name="Text Box 97"/>
          <p:cNvSpPr txBox="1">
            <a:spLocks noChangeArrowheads="1"/>
          </p:cNvSpPr>
          <p:nvPr/>
        </p:nvSpPr>
        <p:spPr bwMode="auto">
          <a:xfrm>
            <a:off x="55292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8" name="Text Box 98"/>
          <p:cNvSpPr txBox="1">
            <a:spLocks noChangeArrowheads="1"/>
          </p:cNvSpPr>
          <p:nvPr/>
        </p:nvSpPr>
        <p:spPr bwMode="auto">
          <a:xfrm>
            <a:off x="46640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9" name="Text Box 99"/>
          <p:cNvSpPr txBox="1">
            <a:spLocks noChangeArrowheads="1"/>
          </p:cNvSpPr>
          <p:nvPr/>
        </p:nvSpPr>
        <p:spPr bwMode="auto">
          <a:xfrm>
            <a:off x="49530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0" name="Text Box 100"/>
          <p:cNvSpPr txBox="1">
            <a:spLocks noChangeArrowheads="1"/>
          </p:cNvSpPr>
          <p:nvPr/>
        </p:nvSpPr>
        <p:spPr bwMode="auto">
          <a:xfrm>
            <a:off x="63214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38719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2" name="Text Box 102"/>
          <p:cNvSpPr txBox="1">
            <a:spLocks noChangeArrowheads="1"/>
          </p:cNvSpPr>
          <p:nvPr/>
        </p:nvSpPr>
        <p:spPr bwMode="auto">
          <a:xfrm>
            <a:off x="65881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3" name="Text Box 103"/>
          <p:cNvSpPr txBox="1">
            <a:spLocks noChangeArrowheads="1"/>
          </p:cNvSpPr>
          <p:nvPr/>
        </p:nvSpPr>
        <p:spPr bwMode="auto">
          <a:xfrm>
            <a:off x="755650" y="3213100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length: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4" name="Text Box 104"/>
          <p:cNvSpPr txBox="1">
            <a:spLocks noChangeArrowheads="1"/>
          </p:cNvSpPr>
          <p:nvPr/>
        </p:nvSpPr>
        <p:spPr bwMode="auto">
          <a:xfrm>
            <a:off x="755650" y="3789363"/>
            <a:ext cx="198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space: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5" name="Text Box 105"/>
          <p:cNvSpPr txBox="1">
            <a:spLocks noChangeArrowheads="1"/>
          </p:cNvSpPr>
          <p:nvPr/>
        </p:nvSpPr>
        <p:spPr bwMode="auto">
          <a:xfrm>
            <a:off x="971550" y="4508500"/>
            <a:ext cx="32639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One can reconstruct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tree from this sequence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6" name="Text Box 106"/>
          <p:cNvSpPr txBox="1">
            <a:spLocks noChangeArrowheads="1"/>
          </p:cNvSpPr>
          <p:nvPr/>
        </p:nvSpPr>
        <p:spPr bwMode="auto">
          <a:xfrm>
            <a:off x="539750" y="1125538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Associate an ( ) pair with each node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7" name="Text Box 107"/>
          <p:cNvSpPr txBox="1">
            <a:spLocks noChangeArrowheads="1"/>
          </p:cNvSpPr>
          <p:nvPr/>
        </p:nvSpPr>
        <p:spPr bwMode="auto">
          <a:xfrm>
            <a:off x="539750" y="2133600"/>
            <a:ext cx="3521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Visit the nodes in </a:t>
            </a:r>
            <a:r>
              <a:rPr lang="en-CA" altLang="en-US" sz="2000" b="1">
                <a:solidFill>
                  <a:srgbClr val="FF3300"/>
                </a:solidFill>
                <a:latin typeface="Tahoma" charset="0"/>
              </a:rPr>
              <a:t>pre-order</a:t>
            </a:r>
            <a:r>
              <a:rPr lang="en-CA" altLang="en-US" sz="2000">
                <a:latin typeface="Tahoma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writing the parentheses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8" name="Line 108"/>
          <p:cNvSpPr>
            <a:spLocks noChangeShapeType="1"/>
          </p:cNvSpPr>
          <p:nvPr/>
        </p:nvSpPr>
        <p:spPr bwMode="auto">
          <a:xfrm>
            <a:off x="5867400" y="1125538"/>
            <a:ext cx="576263" cy="2159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1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1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1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1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10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1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10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1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15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15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1000"/>
                                        <p:tgtEl>
                                          <p:spTgt spid="15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2" dur="1000"/>
                                        <p:tgtEl>
                                          <p:spTgt spid="15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2" dur="1000"/>
                                        <p:tgtEl>
                                          <p:spTgt spid="1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15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1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6" dur="1000"/>
                                        <p:tgtEl>
                                          <p:spTgt spid="15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  <p:bldP spid="153655" grpId="0"/>
      <p:bldP spid="153660" grpId="0" animBg="1"/>
      <p:bldP spid="153662" grpId="0" animBg="1"/>
      <p:bldP spid="153663" grpId="0" animBg="1"/>
      <p:bldP spid="153664" grpId="0" animBg="1"/>
      <p:bldP spid="153665" grpId="0" animBg="1"/>
      <p:bldP spid="153666" grpId="0" animBg="1"/>
      <p:bldP spid="153667" grpId="0" animBg="1"/>
      <p:bldP spid="153668" grpId="0" animBg="1"/>
      <p:bldP spid="153669" grpId="0" animBg="1"/>
      <p:bldP spid="153670" grpId="0" animBg="1"/>
      <p:bldP spid="153671" grpId="0" animBg="1"/>
      <p:bldP spid="153672" grpId="0" animBg="1"/>
      <p:bldP spid="153673" grpId="0" animBg="1"/>
      <p:bldP spid="153674" grpId="0" animBg="1"/>
      <p:bldP spid="153676" grpId="0" animBg="1"/>
      <p:bldP spid="153677" grpId="0" animBg="1"/>
      <p:bldP spid="153679" grpId="0"/>
      <p:bldP spid="153680" grpId="0"/>
      <p:bldP spid="153681" grpId="0"/>
      <p:bldP spid="153682" grpId="0"/>
      <p:bldP spid="153683" grpId="0"/>
      <p:bldP spid="153684" grpId="0"/>
      <p:bldP spid="153685" grpId="0"/>
      <p:bldP spid="153686" grpId="0"/>
      <p:bldP spid="153687" grpId="0"/>
      <p:bldP spid="153688" grpId="0"/>
      <p:bldP spid="153689" grpId="0"/>
      <p:bldP spid="153690" grpId="0"/>
      <p:bldP spid="153691" grpId="0"/>
      <p:bldP spid="153692" grpId="0"/>
      <p:bldP spid="153693" grpId="0"/>
      <p:bldP spid="153694" grpId="0"/>
      <p:bldP spid="153695" grpId="0"/>
      <p:bldP spid="153696" grpId="0"/>
      <p:bldP spid="153697" grpId="0"/>
      <p:bldP spid="153698" grpId="0"/>
      <p:bldP spid="153699" grpId="0"/>
      <p:bldP spid="153700" grpId="0"/>
      <p:bldP spid="153701" grpId="0"/>
      <p:bldP spid="153702" grpId="0"/>
      <p:bldP spid="153703" grpId="0"/>
      <p:bldP spid="153704" grpId="0"/>
      <p:bldP spid="153705" grpId="0" animBg="1"/>
      <p:bldP spid="153706" grpId="0"/>
      <p:bldP spid="153707" grpId="0"/>
      <p:bldP spid="1537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2730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DFS-order and operations</a:t>
            </a:r>
            <a:endParaRPr lang="da-DK" alt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6588125" y="16922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5" name="Oval 8"/>
          <p:cNvSpPr>
            <a:spLocks noChangeArrowheads="1"/>
          </p:cNvSpPr>
          <p:nvPr/>
        </p:nvSpPr>
        <p:spPr bwMode="auto">
          <a:xfrm>
            <a:off x="65881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6" name="Oval 9"/>
          <p:cNvSpPr>
            <a:spLocks noChangeArrowheads="1"/>
          </p:cNvSpPr>
          <p:nvPr/>
        </p:nvSpPr>
        <p:spPr bwMode="auto">
          <a:xfrm>
            <a:off x="7453313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7" name="Oval 10"/>
          <p:cNvSpPr>
            <a:spLocks noChangeArrowheads="1"/>
          </p:cNvSpPr>
          <p:nvPr/>
        </p:nvSpPr>
        <p:spPr bwMode="auto">
          <a:xfrm>
            <a:off x="57245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8" name="Oval 11"/>
          <p:cNvSpPr>
            <a:spLocks noChangeArrowheads="1"/>
          </p:cNvSpPr>
          <p:nvPr/>
        </p:nvSpPr>
        <p:spPr bwMode="auto">
          <a:xfrm>
            <a:off x="514826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9" name="Oval 12"/>
          <p:cNvSpPr>
            <a:spLocks noChangeArrowheads="1"/>
          </p:cNvSpPr>
          <p:nvPr/>
        </p:nvSpPr>
        <p:spPr bwMode="auto">
          <a:xfrm>
            <a:off x="62293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0" name="Oval 13"/>
          <p:cNvSpPr>
            <a:spLocks noChangeArrowheads="1"/>
          </p:cNvSpPr>
          <p:nvPr/>
        </p:nvSpPr>
        <p:spPr bwMode="auto">
          <a:xfrm>
            <a:off x="6732588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1" name="Oval 14"/>
          <p:cNvSpPr>
            <a:spLocks noChangeArrowheads="1"/>
          </p:cNvSpPr>
          <p:nvPr/>
        </p:nvSpPr>
        <p:spPr bwMode="auto">
          <a:xfrm>
            <a:off x="745331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2" name="Oval 15"/>
          <p:cNvSpPr>
            <a:spLocks noChangeArrowheads="1"/>
          </p:cNvSpPr>
          <p:nvPr/>
        </p:nvSpPr>
        <p:spPr bwMode="auto">
          <a:xfrm>
            <a:off x="81724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>
            <a:off x="6661150" y="18367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5795963" y="1836738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>
            <a:off x="6661150" y="1836738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6" name="Line 19"/>
          <p:cNvSpPr>
            <a:spLocks noChangeShapeType="1"/>
          </p:cNvSpPr>
          <p:nvPr/>
        </p:nvSpPr>
        <p:spPr bwMode="auto">
          <a:xfrm flipH="1">
            <a:off x="5221288" y="2773363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5795963" y="2773363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7524750" y="2773363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9" name="Line 22"/>
          <p:cNvSpPr>
            <a:spLocks noChangeShapeType="1"/>
          </p:cNvSpPr>
          <p:nvPr/>
        </p:nvSpPr>
        <p:spPr bwMode="auto">
          <a:xfrm flipH="1">
            <a:off x="6804025" y="2773363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0" name="Line 23"/>
          <p:cNvSpPr>
            <a:spLocks noChangeShapeType="1"/>
          </p:cNvSpPr>
          <p:nvPr/>
        </p:nvSpPr>
        <p:spPr bwMode="auto">
          <a:xfrm>
            <a:off x="7524750" y="2773363"/>
            <a:ext cx="792163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1" name="Oval 24"/>
          <p:cNvSpPr>
            <a:spLocks noChangeArrowheads="1"/>
          </p:cNvSpPr>
          <p:nvPr/>
        </p:nvSpPr>
        <p:spPr bwMode="auto">
          <a:xfrm>
            <a:off x="6229350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2" name="Oval 25"/>
          <p:cNvSpPr>
            <a:spLocks noChangeArrowheads="1"/>
          </p:cNvSpPr>
          <p:nvPr/>
        </p:nvSpPr>
        <p:spPr bwMode="auto">
          <a:xfrm>
            <a:off x="7164388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3" name="Oval 26"/>
          <p:cNvSpPr>
            <a:spLocks noChangeArrowheads="1"/>
          </p:cNvSpPr>
          <p:nvPr/>
        </p:nvSpPr>
        <p:spPr bwMode="auto">
          <a:xfrm>
            <a:off x="7813675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4" name="Line 27"/>
          <p:cNvSpPr>
            <a:spLocks noChangeShapeType="1"/>
          </p:cNvSpPr>
          <p:nvPr/>
        </p:nvSpPr>
        <p:spPr bwMode="auto">
          <a:xfrm>
            <a:off x="6372225" y="399732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5" name="Line 28"/>
          <p:cNvSpPr>
            <a:spLocks noChangeShapeType="1"/>
          </p:cNvSpPr>
          <p:nvPr/>
        </p:nvSpPr>
        <p:spPr bwMode="auto">
          <a:xfrm flipH="1">
            <a:off x="7237413" y="4068763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6" name="Line 29"/>
          <p:cNvSpPr>
            <a:spLocks noChangeShapeType="1"/>
          </p:cNvSpPr>
          <p:nvPr/>
        </p:nvSpPr>
        <p:spPr bwMode="auto">
          <a:xfrm>
            <a:off x="7596188" y="4068763"/>
            <a:ext cx="3603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7" name="Text Box 30"/>
          <p:cNvSpPr txBox="1">
            <a:spLocks noChangeArrowheads="1"/>
          </p:cNvSpPr>
          <p:nvPr/>
        </p:nvSpPr>
        <p:spPr bwMode="auto">
          <a:xfrm>
            <a:off x="6227763" y="15478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8" name="Text Box 31"/>
          <p:cNvSpPr txBox="1">
            <a:spLocks noChangeArrowheads="1"/>
          </p:cNvSpPr>
          <p:nvPr/>
        </p:nvSpPr>
        <p:spPr bwMode="auto">
          <a:xfrm>
            <a:off x="5364163" y="2555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9" name="Text Box 32"/>
          <p:cNvSpPr txBox="1">
            <a:spLocks noChangeArrowheads="1"/>
          </p:cNvSpPr>
          <p:nvPr/>
        </p:nvSpPr>
        <p:spPr bwMode="auto">
          <a:xfrm>
            <a:off x="63007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6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0" name="Text Box 33"/>
          <p:cNvSpPr txBox="1">
            <a:spLocks noChangeArrowheads="1"/>
          </p:cNvSpPr>
          <p:nvPr/>
        </p:nvSpPr>
        <p:spPr bwMode="auto">
          <a:xfrm>
            <a:off x="75961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7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1" name="Text Box 34"/>
          <p:cNvSpPr txBox="1">
            <a:spLocks noChangeArrowheads="1"/>
          </p:cNvSpPr>
          <p:nvPr/>
        </p:nvSpPr>
        <p:spPr bwMode="auto">
          <a:xfrm>
            <a:off x="485933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3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2" name="Text Box 35"/>
          <p:cNvSpPr txBox="1">
            <a:spLocks noChangeArrowheads="1"/>
          </p:cNvSpPr>
          <p:nvPr/>
        </p:nvSpPr>
        <p:spPr bwMode="auto">
          <a:xfrm>
            <a:off x="5940425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4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3" name="Text Box 36"/>
          <p:cNvSpPr txBox="1">
            <a:spLocks noChangeArrowheads="1"/>
          </p:cNvSpPr>
          <p:nvPr/>
        </p:nvSpPr>
        <p:spPr bwMode="auto">
          <a:xfrm>
            <a:off x="6516688" y="36353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8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4" name="Text Box 37"/>
          <p:cNvSpPr txBox="1">
            <a:spLocks noChangeArrowheads="1"/>
          </p:cNvSpPr>
          <p:nvPr/>
        </p:nvSpPr>
        <p:spPr bwMode="auto">
          <a:xfrm>
            <a:off x="716438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9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5" name="Text Box 38"/>
          <p:cNvSpPr txBox="1">
            <a:spLocks noChangeArrowheads="1"/>
          </p:cNvSpPr>
          <p:nvPr/>
        </p:nvSpPr>
        <p:spPr bwMode="auto">
          <a:xfrm>
            <a:off x="8316913" y="363537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6" name="Text Box 39"/>
          <p:cNvSpPr txBox="1">
            <a:spLocks noChangeArrowheads="1"/>
          </p:cNvSpPr>
          <p:nvPr/>
        </p:nvSpPr>
        <p:spPr bwMode="auto">
          <a:xfrm>
            <a:off x="6084888" y="5435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5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7" name="Text Box 40"/>
          <p:cNvSpPr txBox="1">
            <a:spLocks noChangeArrowheads="1"/>
          </p:cNvSpPr>
          <p:nvPr/>
        </p:nvSpPr>
        <p:spPr bwMode="auto">
          <a:xfrm>
            <a:off x="70199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10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8" name="Text Box 41"/>
          <p:cNvSpPr txBox="1">
            <a:spLocks noChangeArrowheads="1"/>
          </p:cNvSpPr>
          <p:nvPr/>
        </p:nvSpPr>
        <p:spPr bwMode="auto">
          <a:xfrm>
            <a:off x="76676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9" name="Text Box 70"/>
          <p:cNvSpPr txBox="1">
            <a:spLocks noChangeArrowheads="1"/>
          </p:cNvSpPr>
          <p:nvPr/>
        </p:nvSpPr>
        <p:spPr bwMode="auto">
          <a:xfrm>
            <a:off x="879475" y="5964238"/>
            <a:ext cx="6508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(  (  )  (  (   )  )  )  (   )  (  (  )  (  (    )   (   )   )  (    )    ) 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1  2 3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3</a:t>
            </a:r>
            <a:r>
              <a:rPr lang="en-CA" altLang="en-US" sz="1800">
                <a:latin typeface="Tahoma" charset="0"/>
              </a:rPr>
              <a:t>  4 5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5</a:t>
            </a:r>
            <a:r>
              <a:rPr lang="en-CA" altLang="en-US" sz="1800">
                <a:latin typeface="Tahoma" charset="0"/>
              </a:rPr>
              <a:t>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4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2</a:t>
            </a:r>
            <a:r>
              <a:rPr lang="en-CA" altLang="en-US" sz="1800">
                <a:latin typeface="Tahoma" charset="0"/>
              </a:rPr>
              <a:t>  6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6</a:t>
            </a:r>
            <a:r>
              <a:rPr lang="en-CA" altLang="en-US" sz="1800">
                <a:latin typeface="Tahoma" charset="0"/>
              </a:rPr>
              <a:t>  7 8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8</a:t>
            </a:r>
            <a:r>
              <a:rPr lang="en-CA" altLang="en-US" sz="1800">
                <a:latin typeface="Tahoma" charset="0"/>
              </a:rPr>
              <a:t>  9 10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10</a:t>
            </a:r>
            <a:r>
              <a:rPr lang="en-CA" altLang="en-US" sz="1800">
                <a:latin typeface="Tahoma" charset="0"/>
              </a:rPr>
              <a:t> 11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11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9</a:t>
            </a:r>
            <a:r>
              <a:rPr lang="en-CA" altLang="en-US" sz="1800">
                <a:latin typeface="Tahoma" charset="0"/>
              </a:rPr>
              <a:t>  12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12  7  1</a:t>
            </a:r>
            <a:endParaRPr lang="da-DK" altLang="en-US" sz="180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154696" name="Text Box 72"/>
          <p:cNvSpPr txBox="1">
            <a:spLocks noChangeArrowheads="1"/>
          </p:cNvSpPr>
          <p:nvPr/>
        </p:nvSpPr>
        <p:spPr bwMode="auto">
          <a:xfrm>
            <a:off x="611188" y="2060575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Parent(x)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enclosing parenthesis of x-th open</a:t>
            </a:r>
          </a:p>
        </p:txBody>
      </p:sp>
      <p:sp>
        <p:nvSpPr>
          <p:cNvPr id="154697" name="Text Box 73"/>
          <p:cNvSpPr txBox="1">
            <a:spLocks noChangeArrowheads="1"/>
          </p:cNvSpPr>
          <p:nvPr/>
        </p:nvSpPr>
        <p:spPr bwMode="auto">
          <a:xfrm>
            <a:off x="611188" y="2482850"/>
            <a:ext cx="467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first child</a:t>
            </a:r>
            <a:r>
              <a:rPr lang="en-CA" altLang="en-US" sz="1800">
                <a:latin typeface="Tahoma" charset="0"/>
              </a:rPr>
              <a:t> – next parenthesis (if ‘open’)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698" name="Text Box 74"/>
          <p:cNvSpPr txBox="1">
            <a:spLocks noChangeArrowheads="1"/>
          </p:cNvSpPr>
          <p:nvPr/>
        </p:nvSpPr>
        <p:spPr bwMode="auto">
          <a:xfrm>
            <a:off x="611188" y="2927350"/>
            <a:ext cx="4545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next sibling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open parenthesis following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matching closing parenthesis (if exists)</a:t>
            </a:r>
            <a:endParaRPr lang="da-DK" altLang="en-US" sz="18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611188" y="3644900"/>
            <a:ext cx="3751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subtree size </a:t>
            </a:r>
            <a:r>
              <a:rPr lang="en-CA" altLang="en-US" sz="1800">
                <a:latin typeface="Tahoma" charset="0"/>
              </a:rPr>
              <a:t>– half the number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parentheses between the pair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60400" y="5154613"/>
            <a:ext cx="41195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with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o(n)</a:t>
            </a:r>
            <a:r>
              <a:rPr lang="en-CA" altLang="en-US" sz="1800">
                <a:latin typeface="Tahoma" charset="0"/>
              </a:rPr>
              <a:t> extra bits, all these can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be supported in constant time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45" name="Text Box 105"/>
          <p:cNvSpPr txBox="1">
            <a:spLocks noChangeArrowheads="1"/>
          </p:cNvSpPr>
          <p:nvPr/>
        </p:nvSpPr>
        <p:spPr bwMode="auto">
          <a:xfrm>
            <a:off x="611188" y="981075"/>
            <a:ext cx="734536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FF0000"/>
                </a:solidFill>
                <a:latin typeface="Tahoma" charset="0"/>
              </a:rPr>
              <a:t>Assume O(1) time per Match_close/open(i) and 2n+o(n) bits</a:t>
            </a:r>
            <a:endParaRPr lang="da-DK" altLang="en-US" sz="200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611188" y="1628775"/>
            <a:ext cx="3306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Pos(x)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x-th open parenthesis</a:t>
            </a:r>
          </a:p>
        </p:txBody>
      </p:sp>
      <p:sp>
        <p:nvSpPr>
          <p:cNvPr id="47" name="Text Box 75"/>
          <p:cNvSpPr txBox="1">
            <a:spLocks noChangeArrowheads="1"/>
          </p:cNvSpPr>
          <p:nvPr/>
        </p:nvSpPr>
        <p:spPr bwMode="auto">
          <a:xfrm>
            <a:off x="598488" y="4283075"/>
            <a:ext cx="5316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depth(x)</a:t>
            </a:r>
            <a:r>
              <a:rPr lang="en-CA" altLang="en-US" sz="1800">
                <a:latin typeface="Tahoma" charset="0"/>
              </a:rPr>
              <a:t> – #unmatched open parenthesis before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	   rank</a:t>
            </a:r>
            <a:r>
              <a:rPr lang="en-CA" altLang="en-US" sz="1800" baseline="-25000">
                <a:latin typeface="Tahoma" charset="0"/>
              </a:rPr>
              <a:t>(</a:t>
            </a:r>
            <a:r>
              <a:rPr lang="en-CA" altLang="en-US" sz="1800">
                <a:latin typeface="Tahoma" charset="0"/>
              </a:rPr>
              <a:t> [pos(x)] – rank</a:t>
            </a:r>
            <a:r>
              <a:rPr lang="en-CA" altLang="en-US" sz="1800" baseline="-25000">
                <a:latin typeface="Tahoma" charset="0"/>
              </a:rPr>
              <a:t>)</a:t>
            </a:r>
            <a:r>
              <a:rPr lang="en-CA" altLang="en-US" sz="1800">
                <a:latin typeface="Tahoma" charset="0"/>
              </a:rPr>
              <a:t> [pos(x)]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7596188" y="6092825"/>
            <a:ext cx="1547812" cy="720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Degree</a:t>
            </a:r>
            <a:endParaRPr lang="it-IT" dirty="0"/>
          </a:p>
          <a:p>
            <a:pPr algn="ctr">
              <a:defRPr/>
            </a:pPr>
            <a:r>
              <a:rPr lang="it-IT" dirty="0" err="1"/>
              <a:t>inefficient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6" grpId="0"/>
      <p:bldP spid="154697" grpId="0"/>
      <p:bldP spid="154698" grpId="0"/>
      <p:bldP spid="154699" grpId="0"/>
      <p:bldP spid="154700" grpId="0" animBg="1"/>
      <p:bldP spid="46" grpId="0"/>
      <p:bldP spid="47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Full powerful approach: DFUDS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47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73150" y="2125663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3  2  0  1  0  0  3  0  2  0  0  0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53" name="Oval 8"/>
          <p:cNvSpPr>
            <a:spLocks noChangeArrowheads="1"/>
          </p:cNvSpPr>
          <p:nvPr/>
        </p:nvSpPr>
        <p:spPr bwMode="auto">
          <a:xfrm>
            <a:off x="7229475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4" name="Oval 9"/>
          <p:cNvSpPr>
            <a:spLocks noChangeArrowheads="1"/>
          </p:cNvSpPr>
          <p:nvPr/>
        </p:nvSpPr>
        <p:spPr bwMode="auto">
          <a:xfrm>
            <a:off x="72294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5" name="Oval 10"/>
          <p:cNvSpPr>
            <a:spLocks noChangeArrowheads="1"/>
          </p:cNvSpPr>
          <p:nvPr/>
        </p:nvSpPr>
        <p:spPr bwMode="auto">
          <a:xfrm>
            <a:off x="80946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6" name="Oval 11"/>
          <p:cNvSpPr>
            <a:spLocks noChangeArrowheads="1"/>
          </p:cNvSpPr>
          <p:nvPr/>
        </p:nvSpPr>
        <p:spPr bwMode="auto">
          <a:xfrm>
            <a:off x="63658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57912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68722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73755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80962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88138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7302500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 flipH="1">
            <a:off x="6437313" y="1412875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7302500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>
            <a:off x="5862638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6" name="Line 21"/>
          <p:cNvSpPr>
            <a:spLocks noChangeShapeType="1"/>
          </p:cNvSpPr>
          <p:nvPr/>
        </p:nvSpPr>
        <p:spPr bwMode="auto">
          <a:xfrm>
            <a:off x="6437313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7" name="Line 22"/>
          <p:cNvSpPr>
            <a:spLocks noChangeShapeType="1"/>
          </p:cNvSpPr>
          <p:nvPr/>
        </p:nvSpPr>
        <p:spPr bwMode="auto">
          <a:xfrm>
            <a:off x="8166100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 flipH="1">
            <a:off x="7445375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9" name="Line 24"/>
          <p:cNvSpPr>
            <a:spLocks noChangeShapeType="1"/>
          </p:cNvSpPr>
          <p:nvPr/>
        </p:nvSpPr>
        <p:spPr bwMode="auto">
          <a:xfrm>
            <a:off x="8166100" y="2349500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0" name="Oval 25"/>
          <p:cNvSpPr>
            <a:spLocks noChangeArrowheads="1"/>
          </p:cNvSpPr>
          <p:nvPr/>
        </p:nvSpPr>
        <p:spPr bwMode="auto">
          <a:xfrm>
            <a:off x="68722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1" name="Oval 26"/>
          <p:cNvSpPr>
            <a:spLocks noChangeArrowheads="1"/>
          </p:cNvSpPr>
          <p:nvPr/>
        </p:nvSpPr>
        <p:spPr bwMode="auto">
          <a:xfrm>
            <a:off x="78073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2" name="Oval 27"/>
          <p:cNvSpPr>
            <a:spLocks noChangeArrowheads="1"/>
          </p:cNvSpPr>
          <p:nvPr/>
        </p:nvSpPr>
        <p:spPr bwMode="auto">
          <a:xfrm>
            <a:off x="84566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70151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 flipH="1">
            <a:off x="78803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82391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568326" y="2508249"/>
            <a:ext cx="73326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In unary ( node in correspondence with </a:t>
            </a:r>
            <a:r>
              <a:rPr lang="en-CA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 </a:t>
            </a:r>
            <a:r>
              <a:rPr lang="en-CA" altLang="en-US" sz="2000" dirty="0" smtClean="0">
                <a:latin typeface="Tahoma" panose="020B0604030504040204" pitchFamily="34" charset="0"/>
              </a:rPr>
              <a:t>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        </a:t>
            </a:r>
            <a:r>
              <a:rPr lang="en-CA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1        2 3     4 5 6           7 8       9 10 11 12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1 1 1 0 1 1 0 0 1 0 0 0 1 1 1 0 0 1 1 0 0  0  0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b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(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( (  (  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 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)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 (-1)</a:t>
            </a:r>
            <a:r>
              <a:rPr lang="en-CA" altLang="en-US" sz="2000" dirty="0" smtClean="0">
                <a:latin typeface="Tahoma" panose="020B0604030504040204" pitchFamily="34" charset="0"/>
              </a:rPr>
              <a:t> bits, indexed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2n+o(n)</a:t>
            </a:r>
            <a:r>
              <a:rPr lang="en-CA" altLang="en-US" sz="2000" dirty="0" smtClean="0">
                <a:latin typeface="Tahoma" panose="020B0604030504040204" pitchFamily="34" charset="0"/>
              </a:rPr>
              <a:t>.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   </a:t>
            </a:r>
            <a:endParaRPr lang="da-DK" altLang="en-US" sz="1800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27677" name="Text Box 33"/>
          <p:cNvSpPr txBox="1">
            <a:spLocks noChangeArrowheads="1"/>
          </p:cNvSpPr>
          <p:nvPr/>
        </p:nvSpPr>
        <p:spPr bwMode="auto">
          <a:xfrm>
            <a:off x="787400" y="1603375"/>
            <a:ext cx="5650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latin typeface="Tahoma" charset="0"/>
              </a:rPr>
              <a:t>Write the degree sequence in </a:t>
            </a:r>
            <a:r>
              <a:rPr lang="en-CA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</a:rPr>
              <a:t>depth-first</a:t>
            </a:r>
            <a:r>
              <a:rPr lang="en-CA" altLang="en-US" sz="2000" dirty="0">
                <a:latin typeface="Tahoma" charset="0"/>
              </a:rPr>
              <a:t> order</a:t>
            </a:r>
            <a:endParaRPr lang="da-DK" altLang="en-US" sz="2000" dirty="0">
              <a:latin typeface="Tahoma" charset="0"/>
            </a:endParaRPr>
          </a:p>
        </p:txBody>
      </p:sp>
      <p:sp>
        <p:nvSpPr>
          <p:cNvPr id="27678" name="Text Box 34"/>
          <p:cNvSpPr txBox="1">
            <a:spLocks noChangeArrowheads="1"/>
          </p:cNvSpPr>
          <p:nvPr/>
        </p:nvSpPr>
        <p:spPr bwMode="auto">
          <a:xfrm>
            <a:off x="6942138" y="11255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79" name="Text Box 35"/>
          <p:cNvSpPr txBox="1">
            <a:spLocks noChangeArrowheads="1"/>
          </p:cNvSpPr>
          <p:nvPr/>
        </p:nvSpPr>
        <p:spPr bwMode="auto">
          <a:xfrm>
            <a:off x="6078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0" name="Text Box 36"/>
          <p:cNvSpPr txBox="1">
            <a:spLocks noChangeArrowheads="1"/>
          </p:cNvSpPr>
          <p:nvPr/>
        </p:nvSpPr>
        <p:spPr bwMode="auto">
          <a:xfrm>
            <a:off x="7013575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1" name="Text Box 37"/>
          <p:cNvSpPr txBox="1">
            <a:spLocks noChangeArrowheads="1"/>
          </p:cNvSpPr>
          <p:nvPr/>
        </p:nvSpPr>
        <p:spPr bwMode="auto">
          <a:xfrm>
            <a:off x="8237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2" name="Text Box 38"/>
          <p:cNvSpPr txBox="1">
            <a:spLocks noChangeArrowheads="1"/>
          </p:cNvSpPr>
          <p:nvPr/>
        </p:nvSpPr>
        <p:spPr bwMode="auto">
          <a:xfrm>
            <a:off x="5575300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3" name="Text Box 39"/>
          <p:cNvSpPr txBox="1">
            <a:spLocks noChangeArrowheads="1"/>
          </p:cNvSpPr>
          <p:nvPr/>
        </p:nvSpPr>
        <p:spPr bwMode="auto">
          <a:xfrm>
            <a:off x="71596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4" name="Text Box 40"/>
          <p:cNvSpPr txBox="1">
            <a:spLocks noChangeArrowheads="1"/>
          </p:cNvSpPr>
          <p:nvPr/>
        </p:nvSpPr>
        <p:spPr bwMode="auto">
          <a:xfrm>
            <a:off x="6799263" y="501332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5" name="Text Box 41"/>
          <p:cNvSpPr txBox="1">
            <a:spLocks noChangeArrowheads="1"/>
          </p:cNvSpPr>
          <p:nvPr/>
        </p:nvSpPr>
        <p:spPr bwMode="auto">
          <a:xfrm>
            <a:off x="77358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6" name="Text Box 42"/>
          <p:cNvSpPr txBox="1">
            <a:spLocks noChangeArrowheads="1"/>
          </p:cNvSpPr>
          <p:nvPr/>
        </p:nvSpPr>
        <p:spPr bwMode="auto">
          <a:xfrm>
            <a:off x="83835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7" name="Text Box 43"/>
          <p:cNvSpPr txBox="1">
            <a:spLocks noChangeArrowheads="1"/>
          </p:cNvSpPr>
          <p:nvPr/>
        </p:nvSpPr>
        <p:spPr bwMode="auto">
          <a:xfrm>
            <a:off x="8813800" y="30591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8" name="Text Box 44"/>
          <p:cNvSpPr txBox="1">
            <a:spLocks noChangeArrowheads="1"/>
          </p:cNvSpPr>
          <p:nvPr/>
        </p:nvSpPr>
        <p:spPr bwMode="auto">
          <a:xfrm>
            <a:off x="6583363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9" name="Text Box 45"/>
          <p:cNvSpPr txBox="1">
            <a:spLocks noChangeArrowheads="1"/>
          </p:cNvSpPr>
          <p:nvPr/>
        </p:nvSpPr>
        <p:spPr bwMode="auto">
          <a:xfrm>
            <a:off x="78073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735013" y="4359275"/>
            <a:ext cx="465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</a:t>
            </a:r>
            <a:r>
              <a:rPr lang="en-CA" altLang="en-US" sz="1800" b="1">
                <a:solidFill>
                  <a:srgbClr val="FF0000"/>
                </a:solidFill>
                <a:latin typeface="Tahoma" charset="0"/>
              </a:rPr>
              <a:t>representation of a subtree </a:t>
            </a:r>
            <a:r>
              <a:rPr lang="en-CA" altLang="en-US" sz="1800">
                <a:latin typeface="Tahoma" charset="0"/>
              </a:rPr>
              <a:t>and the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children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are together.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7691" name="Text Box 47"/>
          <p:cNvSpPr txBox="1">
            <a:spLocks noChangeArrowheads="1"/>
          </p:cNvSpPr>
          <p:nvPr/>
        </p:nvSpPr>
        <p:spPr bwMode="auto">
          <a:xfrm>
            <a:off x="735013" y="1068388"/>
            <a:ext cx="588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</a:t>
            </a:r>
            <a:r>
              <a:rPr lang="en-CA" altLang="en-US" sz="2000">
                <a:solidFill>
                  <a:srgbClr val="006600"/>
                </a:solidFill>
                <a:latin typeface="Tahoma" charset="0"/>
              </a:rPr>
              <a:t>subtree size</a:t>
            </a:r>
            <a:r>
              <a:rPr lang="en-CA" altLang="en-US" sz="2000">
                <a:latin typeface="Tahoma" charset="0"/>
              </a:rPr>
              <a:t> along with other operations.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735013" y="6199188"/>
            <a:ext cx="58753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also:</a:t>
            </a:r>
            <a:r>
              <a:rPr lang="en-CA" altLang="en-US" sz="20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level ancestor</a:t>
            </a:r>
            <a:r>
              <a:rPr lang="en-CA" altLang="en-US" sz="2000">
                <a:solidFill>
                  <a:srgbClr val="FF3300"/>
                </a:solidFill>
                <a:latin typeface="Tahoma" charset="0"/>
              </a:rPr>
              <a:t>,</a:t>
            </a:r>
            <a:r>
              <a:rPr lang="en-CA" altLang="en-US" sz="2000"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LCA, subtree, …</a:t>
            </a:r>
            <a:endParaRPr lang="en-CA" altLang="en-US" sz="20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774700" y="5230813"/>
            <a:ext cx="442753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Pos(x) = 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)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   </a:t>
            </a:r>
            <a:r>
              <a:rPr lang="en-CA" altLang="en-US" sz="2000">
                <a:solidFill>
                  <a:srgbClr val="339933"/>
                </a:solidFill>
                <a:latin typeface="Tahoma" charset="0"/>
              </a:rPr>
              <a:t>// 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0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</a:t>
            </a:r>
            <a:endParaRPr lang="en-CA" altLang="en-US" sz="20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755650" y="5611813"/>
            <a:ext cx="45354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degree(x) = Pos(x) – Pos(x-1) - 1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8" grpId="0"/>
      <p:bldP spid="44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less than 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 baseline="30000">
                <a:solidFill>
                  <a:srgbClr val="0000FF"/>
                </a:solidFill>
              </a:rPr>
              <a:t>2n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distinct binary trees on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 are enough to distinguish between any two different binary trees.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we represent an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 binary tree using </a:t>
            </a:r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589588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021388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47879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0118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956550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6595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076825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58674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7740650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164388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5940425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364163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243888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308850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6804025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227763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516688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52475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7812088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6877050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292725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308850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5795963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084763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787400" y="4059238"/>
            <a:ext cx="288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parent(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On red (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)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787400" y="2636838"/>
            <a:ext cx="301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left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3" name="Text Box 91"/>
          <p:cNvSpPr txBox="1">
            <a:spLocks noChangeArrowheads="1"/>
          </p:cNvSpPr>
          <p:nvPr/>
        </p:nvSpPr>
        <p:spPr bwMode="auto">
          <a:xfrm>
            <a:off x="787400" y="3357563"/>
            <a:ext cx="345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right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2x+1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36703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’s up to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(Rank)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position of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(Select)</a:t>
            </a:r>
            <a:endParaRPr lang="da-DK" altLang="en-US" sz="180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3" grpId="0"/>
      <p:bldP spid="15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 err="1" smtClean="0"/>
              <a:t>Arbitrary</a:t>
            </a:r>
            <a:r>
              <a:rPr lang="it-IT" altLang="en-US" sz="4000" dirty="0" smtClean="0"/>
              <a:t> fan-out</a:t>
            </a:r>
            <a:endParaRPr lang="da-DK" altLang="en-US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25538"/>
            <a:ext cx="8208963" cy="52546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A rooted ordered tree (on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nodes, arbitrary fan-out):</a:t>
            </a:r>
          </a:p>
          <a:p>
            <a:pPr eaLnBrk="1" hangingPunct="1">
              <a:buFont typeface="Wingdings" charset="2"/>
              <a:buNone/>
            </a:pPr>
            <a:endParaRPr lang="en-CA" altLang="en-US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Navigational operations: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parent(x)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a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first child(x)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b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next sibling(x)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c</a:t>
            </a:r>
          </a:p>
          <a:p>
            <a:pPr eaLnBrk="1" hangingPunct="1">
              <a:buFontTx/>
              <a:buNone/>
            </a:pPr>
            <a:endParaRPr lang="en-CA" altLang="en-US"/>
          </a:p>
          <a:p>
            <a:pPr eaLnBrk="1" hangingPunct="1">
              <a:buFontTx/>
              <a:buNone/>
            </a:pPr>
            <a:r>
              <a:rPr lang="en-CA" altLang="en-US"/>
              <a:t>Other useful operations: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degree(x)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2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subtree size(x)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4</a:t>
            </a:r>
            <a:endParaRPr lang="da-DK" altLang="en-US">
              <a:solidFill>
                <a:srgbClr val="80808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6443663" y="19161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4436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7308850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55800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60848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8" name="Oval 11"/>
          <p:cNvSpPr>
            <a:spLocks noChangeArrowheads="1"/>
          </p:cNvSpPr>
          <p:nvPr/>
        </p:nvSpPr>
        <p:spPr bwMode="auto">
          <a:xfrm>
            <a:off x="6588125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9" name="Oval 12"/>
          <p:cNvSpPr>
            <a:spLocks noChangeArrowheads="1"/>
          </p:cNvSpPr>
          <p:nvPr/>
        </p:nvSpPr>
        <p:spPr bwMode="auto">
          <a:xfrm>
            <a:off x="730885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80279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516688" y="20605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516688" y="20605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5076825" y="29972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5651500" y="29972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380288" y="29972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>
            <a:off x="6659563" y="29972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7380288" y="29972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9" name="Oval 33"/>
          <p:cNvSpPr>
            <a:spLocks noChangeArrowheads="1"/>
          </p:cNvSpPr>
          <p:nvPr/>
        </p:nvSpPr>
        <p:spPr bwMode="auto">
          <a:xfrm>
            <a:off x="6948488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0" name="Oval 35"/>
          <p:cNvSpPr>
            <a:spLocks noChangeArrowheads="1"/>
          </p:cNvSpPr>
          <p:nvPr/>
        </p:nvSpPr>
        <p:spPr bwMode="auto">
          <a:xfrm>
            <a:off x="7740650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>
            <a:off x="7019925" y="42926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7380288" y="4292600"/>
            <a:ext cx="4318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Oval 39"/>
          <p:cNvSpPr>
            <a:spLocks noChangeArrowheads="1"/>
          </p:cNvSpPr>
          <p:nvPr/>
        </p:nvSpPr>
        <p:spPr bwMode="auto">
          <a:xfrm>
            <a:off x="6084888" y="54451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>
            <a:off x="6156325" y="4292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5292725" y="2781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6156325" y="1773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a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4716463" y="40052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b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6156325" y="27813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c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5" grpId="0"/>
      <p:bldP spid="144426" grpId="0"/>
      <p:bldP spid="144427" grpId="0"/>
      <p:bldP spid="14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772400" cy="720725"/>
          </a:xfrm>
        </p:spPr>
        <p:txBody>
          <a:bodyPr/>
          <a:lstStyle/>
          <a:p>
            <a:pPr eaLnBrk="1" hangingPunct="1"/>
            <a:r>
              <a:rPr lang="en-US" altLang="en-US"/>
              <a:t>Level-order degree sequence (LOUDS)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755650" y="1989138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3  2  0  3  0  1  0  2  0  0  0  0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61" name="Oval 52"/>
          <p:cNvSpPr>
            <a:spLocks noChangeArrowheads="1"/>
          </p:cNvSpPr>
          <p:nvPr/>
        </p:nvSpPr>
        <p:spPr bwMode="auto">
          <a:xfrm>
            <a:off x="6659563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2" name="Oval 53"/>
          <p:cNvSpPr>
            <a:spLocks noChangeArrowheads="1"/>
          </p:cNvSpPr>
          <p:nvPr/>
        </p:nvSpPr>
        <p:spPr bwMode="auto">
          <a:xfrm>
            <a:off x="66595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3" name="Oval 54"/>
          <p:cNvSpPr>
            <a:spLocks noChangeArrowheads="1"/>
          </p:cNvSpPr>
          <p:nvPr/>
        </p:nvSpPr>
        <p:spPr bwMode="auto">
          <a:xfrm>
            <a:off x="7524750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4" name="Oval 55"/>
          <p:cNvSpPr>
            <a:spLocks noChangeArrowheads="1"/>
          </p:cNvSpPr>
          <p:nvPr/>
        </p:nvSpPr>
        <p:spPr bwMode="auto">
          <a:xfrm>
            <a:off x="57959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5" name="Oval 56"/>
          <p:cNvSpPr>
            <a:spLocks noChangeArrowheads="1"/>
          </p:cNvSpPr>
          <p:nvPr/>
        </p:nvSpPr>
        <p:spPr bwMode="auto">
          <a:xfrm>
            <a:off x="52197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6" name="Oval 57"/>
          <p:cNvSpPr>
            <a:spLocks noChangeArrowheads="1"/>
          </p:cNvSpPr>
          <p:nvPr/>
        </p:nvSpPr>
        <p:spPr bwMode="auto">
          <a:xfrm>
            <a:off x="63007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7" name="Oval 58"/>
          <p:cNvSpPr>
            <a:spLocks noChangeArrowheads="1"/>
          </p:cNvSpPr>
          <p:nvPr/>
        </p:nvSpPr>
        <p:spPr bwMode="auto">
          <a:xfrm>
            <a:off x="68040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8" name="Oval 59"/>
          <p:cNvSpPr>
            <a:spLocks noChangeArrowheads="1"/>
          </p:cNvSpPr>
          <p:nvPr/>
        </p:nvSpPr>
        <p:spPr bwMode="auto">
          <a:xfrm>
            <a:off x="75247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9" name="Oval 60"/>
          <p:cNvSpPr>
            <a:spLocks noChangeArrowheads="1"/>
          </p:cNvSpPr>
          <p:nvPr/>
        </p:nvSpPr>
        <p:spPr bwMode="auto">
          <a:xfrm>
            <a:off x="82438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0" name="Line 61"/>
          <p:cNvSpPr>
            <a:spLocks noChangeShapeType="1"/>
          </p:cNvSpPr>
          <p:nvPr/>
        </p:nvSpPr>
        <p:spPr bwMode="auto">
          <a:xfrm>
            <a:off x="6732588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1" name="Line 62"/>
          <p:cNvSpPr>
            <a:spLocks noChangeShapeType="1"/>
          </p:cNvSpPr>
          <p:nvPr/>
        </p:nvSpPr>
        <p:spPr bwMode="auto">
          <a:xfrm flipH="1">
            <a:off x="5867400" y="14128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2" name="Line 63"/>
          <p:cNvSpPr>
            <a:spLocks noChangeShapeType="1"/>
          </p:cNvSpPr>
          <p:nvPr/>
        </p:nvSpPr>
        <p:spPr bwMode="auto">
          <a:xfrm>
            <a:off x="6732588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3" name="Line 64"/>
          <p:cNvSpPr>
            <a:spLocks noChangeShapeType="1"/>
          </p:cNvSpPr>
          <p:nvPr/>
        </p:nvSpPr>
        <p:spPr bwMode="auto">
          <a:xfrm flipH="1">
            <a:off x="5292725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4" name="Line 65"/>
          <p:cNvSpPr>
            <a:spLocks noChangeShapeType="1"/>
          </p:cNvSpPr>
          <p:nvPr/>
        </p:nvSpPr>
        <p:spPr bwMode="auto">
          <a:xfrm>
            <a:off x="5867400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5" name="Line 66"/>
          <p:cNvSpPr>
            <a:spLocks noChangeShapeType="1"/>
          </p:cNvSpPr>
          <p:nvPr/>
        </p:nvSpPr>
        <p:spPr bwMode="auto">
          <a:xfrm>
            <a:off x="7596188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6" name="Line 67"/>
          <p:cNvSpPr>
            <a:spLocks noChangeShapeType="1"/>
          </p:cNvSpPr>
          <p:nvPr/>
        </p:nvSpPr>
        <p:spPr bwMode="auto">
          <a:xfrm flipH="1">
            <a:off x="6875463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7" name="Line 68"/>
          <p:cNvSpPr>
            <a:spLocks noChangeShapeType="1"/>
          </p:cNvSpPr>
          <p:nvPr/>
        </p:nvSpPr>
        <p:spPr bwMode="auto">
          <a:xfrm>
            <a:off x="7596188" y="23495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8" name="Oval 81"/>
          <p:cNvSpPr>
            <a:spLocks noChangeArrowheads="1"/>
          </p:cNvSpPr>
          <p:nvPr/>
        </p:nvSpPr>
        <p:spPr bwMode="auto">
          <a:xfrm>
            <a:off x="63007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9" name="Oval 82"/>
          <p:cNvSpPr>
            <a:spLocks noChangeArrowheads="1"/>
          </p:cNvSpPr>
          <p:nvPr/>
        </p:nvSpPr>
        <p:spPr bwMode="auto">
          <a:xfrm>
            <a:off x="72358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0" name="Oval 83"/>
          <p:cNvSpPr>
            <a:spLocks noChangeArrowheads="1"/>
          </p:cNvSpPr>
          <p:nvPr/>
        </p:nvSpPr>
        <p:spPr bwMode="auto">
          <a:xfrm>
            <a:off x="78851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1" name="Line 86"/>
          <p:cNvSpPr>
            <a:spLocks noChangeShapeType="1"/>
          </p:cNvSpPr>
          <p:nvPr/>
        </p:nvSpPr>
        <p:spPr bwMode="auto">
          <a:xfrm>
            <a:off x="64436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2" name="Line 87"/>
          <p:cNvSpPr>
            <a:spLocks noChangeShapeType="1"/>
          </p:cNvSpPr>
          <p:nvPr/>
        </p:nvSpPr>
        <p:spPr bwMode="auto">
          <a:xfrm flipH="1">
            <a:off x="73088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3" name="Line 88"/>
          <p:cNvSpPr>
            <a:spLocks noChangeShapeType="1"/>
          </p:cNvSpPr>
          <p:nvPr/>
        </p:nvSpPr>
        <p:spPr bwMode="auto">
          <a:xfrm>
            <a:off x="76676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7305" name="Text Box 89"/>
          <p:cNvSpPr txBox="1">
            <a:spLocks noChangeArrowheads="1"/>
          </p:cNvSpPr>
          <p:nvPr/>
        </p:nvSpPr>
        <p:spPr bwMode="auto">
          <a:xfrm>
            <a:off x="539750" y="2852738"/>
            <a:ext cx="428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But, this still requires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n lg 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449263" y="3644900"/>
            <a:ext cx="56594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Solution: write them in unary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3         2       0 3         0 1   0  2       0 0 0 0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1 1 0 1 1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0 1 1 1 0 0 1 0 0 1 1 0 0 0 0 0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2n-1</a:t>
            </a:r>
            <a:r>
              <a:rPr lang="en-CA" altLang="en-US" sz="2000" dirty="0" smtClean="0">
                <a:latin typeface="Tahoma" panose="020B0604030504040204" pitchFamily="34" charset="0"/>
              </a:rPr>
              <a:t> bits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(every node represented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twice 0-1</a:t>
            </a: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except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 root represented only as 0)</a:t>
            </a:r>
            <a:endParaRPr lang="da-DK" altLang="en-US" sz="1600" dirty="0" smtClean="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539750" y="1196975"/>
            <a:ext cx="503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Write the </a:t>
            </a:r>
            <a:r>
              <a:rPr lang="en-CA" altLang="en-US" sz="2000" b="1">
                <a:solidFill>
                  <a:schemeClr val="tx2"/>
                </a:solidFill>
                <a:latin typeface="Tahoma" charset="0"/>
              </a:rPr>
              <a:t>degree sequence </a:t>
            </a:r>
            <a:r>
              <a:rPr lang="en-CA" altLang="en-US" sz="2000">
                <a:latin typeface="Tahoma" charset="0"/>
              </a:rPr>
              <a:t>in level order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9" name="Text Box 93"/>
          <p:cNvSpPr txBox="1">
            <a:spLocks noChangeArrowheads="1"/>
          </p:cNvSpPr>
          <p:nvPr/>
        </p:nvSpPr>
        <p:spPr bwMode="auto">
          <a:xfrm>
            <a:off x="6372225" y="11255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0" name="Text Box 94"/>
          <p:cNvSpPr txBox="1">
            <a:spLocks noChangeArrowheads="1"/>
          </p:cNvSpPr>
          <p:nvPr/>
        </p:nvSpPr>
        <p:spPr bwMode="auto">
          <a:xfrm>
            <a:off x="5508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1" name="Text Box 95"/>
          <p:cNvSpPr txBox="1">
            <a:spLocks noChangeArrowheads="1"/>
          </p:cNvSpPr>
          <p:nvPr/>
        </p:nvSpPr>
        <p:spPr bwMode="auto">
          <a:xfrm>
            <a:off x="6443663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2" name="Text Box 96"/>
          <p:cNvSpPr txBox="1">
            <a:spLocks noChangeArrowheads="1"/>
          </p:cNvSpPr>
          <p:nvPr/>
        </p:nvSpPr>
        <p:spPr bwMode="auto">
          <a:xfrm>
            <a:off x="7667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3" name="Text Box 97"/>
          <p:cNvSpPr txBox="1">
            <a:spLocks noChangeArrowheads="1"/>
          </p:cNvSpPr>
          <p:nvPr/>
        </p:nvSpPr>
        <p:spPr bwMode="auto">
          <a:xfrm>
            <a:off x="500380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4" name="Text Box 98"/>
          <p:cNvSpPr txBox="1">
            <a:spLocks noChangeArrowheads="1"/>
          </p:cNvSpPr>
          <p:nvPr/>
        </p:nvSpPr>
        <p:spPr bwMode="auto">
          <a:xfrm>
            <a:off x="65881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5" name="Text Box 99"/>
          <p:cNvSpPr txBox="1">
            <a:spLocks noChangeArrowheads="1"/>
          </p:cNvSpPr>
          <p:nvPr/>
        </p:nvSpPr>
        <p:spPr bwMode="auto">
          <a:xfrm>
            <a:off x="6227763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6" name="Text Box 100"/>
          <p:cNvSpPr txBox="1">
            <a:spLocks noChangeArrowheads="1"/>
          </p:cNvSpPr>
          <p:nvPr/>
        </p:nvSpPr>
        <p:spPr bwMode="auto">
          <a:xfrm>
            <a:off x="71643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7" name="Text Box 101"/>
          <p:cNvSpPr txBox="1">
            <a:spLocks noChangeArrowheads="1"/>
          </p:cNvSpPr>
          <p:nvPr/>
        </p:nvSpPr>
        <p:spPr bwMode="auto">
          <a:xfrm>
            <a:off x="78120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8" name="Text Box 102"/>
          <p:cNvSpPr txBox="1">
            <a:spLocks noChangeArrowheads="1"/>
          </p:cNvSpPr>
          <p:nvPr/>
        </p:nvSpPr>
        <p:spPr bwMode="auto">
          <a:xfrm>
            <a:off x="838835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9" name="Text Box 103"/>
          <p:cNvSpPr txBox="1">
            <a:spLocks noChangeArrowheads="1"/>
          </p:cNvSpPr>
          <p:nvPr/>
        </p:nvSpPr>
        <p:spPr bwMode="auto">
          <a:xfrm>
            <a:off x="6011863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20" name="Text Box 104"/>
          <p:cNvSpPr txBox="1">
            <a:spLocks noChangeArrowheads="1"/>
          </p:cNvSpPr>
          <p:nvPr/>
        </p:nvSpPr>
        <p:spPr bwMode="auto">
          <a:xfrm>
            <a:off x="72358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99" name="Text Box 105"/>
          <p:cNvSpPr txBox="1">
            <a:spLocks noChangeArrowheads="1"/>
          </p:cNvSpPr>
          <p:nvPr/>
        </p:nvSpPr>
        <p:spPr bwMode="auto">
          <a:xfrm>
            <a:off x="1981200" y="6143625"/>
            <a:ext cx="56102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 tree is uniquely determined by its degree sequence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95" grpId="0"/>
      <p:bldP spid="137305" grpId="0"/>
      <p:bldP spid="137308" grpId="0"/>
      <p:bldP spid="137309" grpId="0"/>
      <p:bldP spid="137310" grpId="0"/>
      <p:bldP spid="137311" grpId="0"/>
      <p:bldP spid="137312" grpId="0"/>
      <p:bldP spid="137313" grpId="0"/>
      <p:bldP spid="137314" grpId="0"/>
      <p:bldP spid="137315" grpId="0"/>
      <p:bldP spid="137316" grpId="0"/>
      <p:bldP spid="137317" grpId="0"/>
      <p:bldP spid="137318" grpId="0"/>
      <p:bldP spid="137319" grpId="0"/>
      <p:bldP spid="137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charset="-122"/>
              </a:rPr>
              <a:t>Supporting operations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bg2"/>
              </a:buClr>
              <a:buSzPct val="75000"/>
              <a:buFont typeface="Wingdings" charset="2"/>
              <a:buChar char="p"/>
            </a:pPr>
            <a:endParaRPr lang="da-DK" altLang="en-US" sz="3200">
              <a:latin typeface="Tahoma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27075" y="1700213"/>
            <a:ext cx="563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0000FF"/>
                </a:solidFill>
                <a:latin typeface="Tahoma" charset="0"/>
              </a:rPr>
              <a:t>1 0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 1 1 1 0 1 1 0 0 1 1 1 0 0 1 0 0 1 1 0 0 0 0 0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CC3300"/>
                </a:solidFill>
                <a:latin typeface="Tahoma" charset="0"/>
              </a:rPr>
              <a:t>1    2 3 4    5 6      7 8 9      10    11 12</a:t>
            </a:r>
            <a:endParaRPr lang="da-DK" altLang="en-US" sz="20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10" name="Oval 52"/>
          <p:cNvSpPr>
            <a:spLocks noChangeArrowheads="1"/>
          </p:cNvSpPr>
          <p:nvPr/>
        </p:nvSpPr>
        <p:spPr bwMode="auto">
          <a:xfrm>
            <a:off x="6948488" y="15573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1" name="Line 55"/>
          <p:cNvSpPr>
            <a:spLocks noChangeShapeType="1"/>
          </p:cNvSpPr>
          <p:nvPr/>
        </p:nvSpPr>
        <p:spPr bwMode="auto">
          <a:xfrm>
            <a:off x="7019925" y="170021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658813" y="1052513"/>
            <a:ext cx="751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a dummy root so that each node has a corresponding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    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1513" name="Oval 60"/>
          <p:cNvSpPr>
            <a:spLocks noChangeArrowheads="1"/>
          </p:cNvSpPr>
          <p:nvPr/>
        </p:nvSpPr>
        <p:spPr bwMode="auto">
          <a:xfrm>
            <a:off x="6948488" y="25654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4" name="Oval 61"/>
          <p:cNvSpPr>
            <a:spLocks noChangeArrowheads="1"/>
          </p:cNvSpPr>
          <p:nvPr/>
        </p:nvSpPr>
        <p:spPr bwMode="auto">
          <a:xfrm>
            <a:off x="69484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5" name="Oval 62"/>
          <p:cNvSpPr>
            <a:spLocks noChangeArrowheads="1"/>
          </p:cNvSpPr>
          <p:nvPr/>
        </p:nvSpPr>
        <p:spPr bwMode="auto">
          <a:xfrm>
            <a:off x="7813675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6" name="Oval 63"/>
          <p:cNvSpPr>
            <a:spLocks noChangeArrowheads="1"/>
          </p:cNvSpPr>
          <p:nvPr/>
        </p:nvSpPr>
        <p:spPr bwMode="auto">
          <a:xfrm>
            <a:off x="60848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7" name="Oval 64"/>
          <p:cNvSpPr>
            <a:spLocks noChangeArrowheads="1"/>
          </p:cNvSpPr>
          <p:nvPr/>
        </p:nvSpPr>
        <p:spPr bwMode="auto">
          <a:xfrm>
            <a:off x="550862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8" name="Oval 65"/>
          <p:cNvSpPr>
            <a:spLocks noChangeArrowheads="1"/>
          </p:cNvSpPr>
          <p:nvPr/>
        </p:nvSpPr>
        <p:spPr bwMode="auto">
          <a:xfrm>
            <a:off x="65897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9" name="Oval 66"/>
          <p:cNvSpPr>
            <a:spLocks noChangeArrowheads="1"/>
          </p:cNvSpPr>
          <p:nvPr/>
        </p:nvSpPr>
        <p:spPr bwMode="auto">
          <a:xfrm>
            <a:off x="709295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0" name="Oval 67"/>
          <p:cNvSpPr>
            <a:spLocks noChangeArrowheads="1"/>
          </p:cNvSpPr>
          <p:nvPr/>
        </p:nvSpPr>
        <p:spPr bwMode="auto">
          <a:xfrm>
            <a:off x="781367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1" name="Oval 68"/>
          <p:cNvSpPr>
            <a:spLocks noChangeArrowheads="1"/>
          </p:cNvSpPr>
          <p:nvPr/>
        </p:nvSpPr>
        <p:spPr bwMode="auto">
          <a:xfrm>
            <a:off x="85328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2" name="Line 69"/>
          <p:cNvSpPr>
            <a:spLocks noChangeShapeType="1"/>
          </p:cNvSpPr>
          <p:nvPr/>
        </p:nvSpPr>
        <p:spPr bwMode="auto">
          <a:xfrm>
            <a:off x="7021513" y="27098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3" name="Line 70"/>
          <p:cNvSpPr>
            <a:spLocks noChangeShapeType="1"/>
          </p:cNvSpPr>
          <p:nvPr/>
        </p:nvSpPr>
        <p:spPr bwMode="auto">
          <a:xfrm flipH="1">
            <a:off x="6156325" y="2709863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4" name="Line 71"/>
          <p:cNvSpPr>
            <a:spLocks noChangeShapeType="1"/>
          </p:cNvSpPr>
          <p:nvPr/>
        </p:nvSpPr>
        <p:spPr bwMode="auto">
          <a:xfrm>
            <a:off x="7021513" y="2709863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5" name="Line 72"/>
          <p:cNvSpPr>
            <a:spLocks noChangeShapeType="1"/>
          </p:cNvSpPr>
          <p:nvPr/>
        </p:nvSpPr>
        <p:spPr bwMode="auto">
          <a:xfrm flipH="1">
            <a:off x="5581650" y="3646488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6" name="Line 73"/>
          <p:cNvSpPr>
            <a:spLocks noChangeShapeType="1"/>
          </p:cNvSpPr>
          <p:nvPr/>
        </p:nvSpPr>
        <p:spPr bwMode="auto">
          <a:xfrm>
            <a:off x="6156325" y="3646488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7" name="Line 74"/>
          <p:cNvSpPr>
            <a:spLocks noChangeShapeType="1"/>
          </p:cNvSpPr>
          <p:nvPr/>
        </p:nvSpPr>
        <p:spPr bwMode="auto">
          <a:xfrm>
            <a:off x="7885113" y="36464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8" name="Line 75"/>
          <p:cNvSpPr>
            <a:spLocks noChangeShapeType="1"/>
          </p:cNvSpPr>
          <p:nvPr/>
        </p:nvSpPr>
        <p:spPr bwMode="auto">
          <a:xfrm flipH="1">
            <a:off x="7164388" y="3646488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9" name="Line 76"/>
          <p:cNvSpPr>
            <a:spLocks noChangeShapeType="1"/>
          </p:cNvSpPr>
          <p:nvPr/>
        </p:nvSpPr>
        <p:spPr bwMode="auto">
          <a:xfrm>
            <a:off x="7885113" y="364648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30" name="Oval 77"/>
          <p:cNvSpPr>
            <a:spLocks noChangeArrowheads="1"/>
          </p:cNvSpPr>
          <p:nvPr/>
        </p:nvSpPr>
        <p:spPr bwMode="auto">
          <a:xfrm>
            <a:off x="6589713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1" name="Oval 78"/>
          <p:cNvSpPr>
            <a:spLocks noChangeArrowheads="1"/>
          </p:cNvSpPr>
          <p:nvPr/>
        </p:nvSpPr>
        <p:spPr bwMode="auto">
          <a:xfrm>
            <a:off x="7524750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2" name="Oval 79"/>
          <p:cNvSpPr>
            <a:spLocks noChangeArrowheads="1"/>
          </p:cNvSpPr>
          <p:nvPr/>
        </p:nvSpPr>
        <p:spPr bwMode="auto">
          <a:xfrm>
            <a:off x="8174038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3" name="Line 80"/>
          <p:cNvSpPr>
            <a:spLocks noChangeShapeType="1"/>
          </p:cNvSpPr>
          <p:nvPr/>
        </p:nvSpPr>
        <p:spPr bwMode="auto">
          <a:xfrm>
            <a:off x="6732588" y="4870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4" name="Line 81"/>
          <p:cNvSpPr>
            <a:spLocks noChangeShapeType="1"/>
          </p:cNvSpPr>
          <p:nvPr/>
        </p:nvSpPr>
        <p:spPr bwMode="auto">
          <a:xfrm flipH="1">
            <a:off x="7597775" y="4941888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5" name="Line 82"/>
          <p:cNvSpPr>
            <a:spLocks noChangeShapeType="1"/>
          </p:cNvSpPr>
          <p:nvPr/>
        </p:nvSpPr>
        <p:spPr bwMode="auto">
          <a:xfrm>
            <a:off x="7956550" y="4941888"/>
            <a:ext cx="360363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6" name="Text Box 83"/>
          <p:cNvSpPr txBox="1">
            <a:spLocks noChangeArrowheads="1"/>
          </p:cNvSpPr>
          <p:nvPr/>
        </p:nvSpPr>
        <p:spPr bwMode="auto">
          <a:xfrm>
            <a:off x="6588125" y="24209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7" name="Text Box 84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8" name="Text Box 85"/>
          <p:cNvSpPr txBox="1">
            <a:spLocks noChangeArrowheads="1"/>
          </p:cNvSpPr>
          <p:nvPr/>
        </p:nvSpPr>
        <p:spPr bwMode="auto">
          <a:xfrm>
            <a:off x="66611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9" name="Text Box 86"/>
          <p:cNvSpPr txBox="1">
            <a:spLocks noChangeArrowheads="1"/>
          </p:cNvSpPr>
          <p:nvPr/>
        </p:nvSpPr>
        <p:spPr bwMode="auto">
          <a:xfrm>
            <a:off x="79565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0" name="Text Box 87"/>
          <p:cNvSpPr txBox="1">
            <a:spLocks noChangeArrowheads="1"/>
          </p:cNvSpPr>
          <p:nvPr/>
        </p:nvSpPr>
        <p:spPr bwMode="auto">
          <a:xfrm>
            <a:off x="521970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1" name="Text Box 88"/>
          <p:cNvSpPr txBox="1">
            <a:spLocks noChangeArrowheads="1"/>
          </p:cNvSpPr>
          <p:nvPr/>
        </p:nvSpPr>
        <p:spPr bwMode="auto">
          <a:xfrm>
            <a:off x="6300788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2" name="Text Box 89"/>
          <p:cNvSpPr txBox="1">
            <a:spLocks noChangeArrowheads="1"/>
          </p:cNvSpPr>
          <p:nvPr/>
        </p:nvSpPr>
        <p:spPr bwMode="auto">
          <a:xfrm>
            <a:off x="6877050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3" name="Text Box 90"/>
          <p:cNvSpPr txBox="1">
            <a:spLocks noChangeArrowheads="1"/>
          </p:cNvSpPr>
          <p:nvPr/>
        </p:nvSpPr>
        <p:spPr bwMode="auto">
          <a:xfrm>
            <a:off x="752475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4" name="Text Box 91"/>
          <p:cNvSpPr txBox="1">
            <a:spLocks noChangeArrowheads="1"/>
          </p:cNvSpPr>
          <p:nvPr/>
        </p:nvSpPr>
        <p:spPr bwMode="auto">
          <a:xfrm>
            <a:off x="8677275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5" name="Text Box 92"/>
          <p:cNvSpPr txBox="1">
            <a:spLocks noChangeArrowheads="1"/>
          </p:cNvSpPr>
          <p:nvPr/>
        </p:nvSpPr>
        <p:spPr bwMode="auto">
          <a:xfrm>
            <a:off x="6445250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6" name="Text Box 93"/>
          <p:cNvSpPr txBox="1">
            <a:spLocks noChangeArrowheads="1"/>
          </p:cNvSpPr>
          <p:nvPr/>
        </p:nvSpPr>
        <p:spPr bwMode="auto">
          <a:xfrm>
            <a:off x="73802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7" name="Text Box 94"/>
          <p:cNvSpPr txBox="1">
            <a:spLocks noChangeArrowheads="1"/>
          </p:cNvSpPr>
          <p:nvPr/>
        </p:nvSpPr>
        <p:spPr bwMode="auto">
          <a:xfrm>
            <a:off x="80279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668338" y="4508500"/>
            <a:ext cx="3624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parent(k)</a:t>
            </a:r>
            <a:r>
              <a:rPr lang="en-CA" altLang="en-US" sz="1800">
                <a:latin typeface="Tahoma" charset="0"/>
              </a:rPr>
              <a:t> =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r>
              <a:rPr lang="en-CA" altLang="en-US" sz="1800">
                <a:latin typeface="Tahoma" charset="0"/>
              </a:rPr>
              <a:t>’s up to the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630238" y="3584575"/>
            <a:ext cx="5056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First_child(k)</a:t>
            </a:r>
            <a:r>
              <a:rPr lang="en-CA" altLang="en-US" sz="1800">
                <a:latin typeface="Tahoma" charset="0"/>
              </a:rPr>
              <a:t>:  </a:t>
            </a: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y=Select_0(k)+1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         if B[y] = 0 then leaf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	   else return y-k [#1 up to y]</a:t>
            </a:r>
            <a:endParaRPr lang="da-DK" altLang="en-US" sz="180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1187450" y="2708275"/>
            <a:ext cx="3289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node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 corresponds to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in the bit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42032" name="Rettangolo 47"/>
          <p:cNvSpPr>
            <a:spLocks noChangeArrowheads="1"/>
          </p:cNvSpPr>
          <p:nvPr/>
        </p:nvSpPr>
        <p:spPr bwMode="auto">
          <a:xfrm>
            <a:off x="633413" y="5651500"/>
            <a:ext cx="52482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  <a:latin typeface="Tahoma" charset="0"/>
              </a:rPr>
              <a:t>In 2n+o(n) bits and constant time per ops.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>
                <a:solidFill>
                  <a:srgbClr val="FF0000"/>
                </a:solidFill>
                <a:latin typeface="Tahoma" charset="0"/>
              </a:rPr>
              <a:t>No support for </a:t>
            </a:r>
            <a:r>
              <a:rPr lang="en-CA" altLang="en-US" sz="2800" b="1">
                <a:solidFill>
                  <a:srgbClr val="FF0000"/>
                </a:solidFill>
                <a:latin typeface="Tahoma" charset="0"/>
              </a:rPr>
              <a:t>subtree size.</a:t>
            </a:r>
          </a:p>
        </p:txBody>
      </p:sp>
      <p:sp>
        <p:nvSpPr>
          <p:cNvPr id="49" name="Text Box 95"/>
          <p:cNvSpPr txBox="1">
            <a:spLocks noChangeArrowheads="1"/>
          </p:cNvSpPr>
          <p:nvPr/>
        </p:nvSpPr>
        <p:spPr bwMode="auto">
          <a:xfrm>
            <a:off x="611188" y="5075238"/>
            <a:ext cx="453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degree(k)</a:t>
            </a:r>
            <a:r>
              <a:rPr lang="en-CA" altLang="en-US" sz="1800">
                <a:latin typeface="Tahoma" charset="0"/>
              </a:rPr>
              <a:t> = Select_0(k+1) – First_child(k)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215" grpId="0"/>
      <p:bldP spid="5216" grpId="0"/>
      <p:bldP spid="5218" grpId="0" animBg="1"/>
      <p:bldP spid="42032" grpId="0"/>
      <p:bldP spid="49" grpId="0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13765</TotalTime>
  <Words>1075</Words>
  <Application>Microsoft Macintosh PowerPoint</Application>
  <PresentationFormat>Presentazione su schermo (4:3)</PresentationFormat>
  <Paragraphs>286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Wingdings</vt:lpstr>
      <vt:lpstr>Arial</vt:lpstr>
      <vt:lpstr>Comic Sans MS</vt:lpstr>
      <vt:lpstr>Tahoma</vt:lpstr>
      <vt:lpstr>Times New Roman</vt:lpstr>
      <vt:lpstr>OpenSymbol</vt:lpstr>
      <vt:lpstr>SimSun</vt:lpstr>
      <vt:lpstr>Symbol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  <vt:lpstr>Arbitrary fan-out</vt:lpstr>
      <vt:lpstr>Level-order degree sequence (LOUDS)</vt:lpstr>
      <vt:lpstr>Supporting operations</vt:lpstr>
      <vt:lpstr>Parenthesis representation</vt:lpstr>
      <vt:lpstr>DFS-order and operations</vt:lpstr>
      <vt:lpstr>Full powerful approach: DFUDS</vt:lpstr>
    </vt:vector>
  </TitlesOfParts>
  <Company>Università di Pisa, Italy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iPadMini di Ferrax</cp:lastModifiedBy>
  <cp:revision>2399</cp:revision>
  <dcterms:created xsi:type="dcterms:W3CDTF">2003-04-16T13:57:26Z</dcterms:created>
  <dcterms:modified xsi:type="dcterms:W3CDTF">2016-10-09T15:40:18Z</dcterms:modified>
</cp:coreProperties>
</file>