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6"/>
  </p:notesMasterIdLst>
  <p:sldIdLst>
    <p:sldId id="382" r:id="rId2"/>
    <p:sldId id="548" r:id="rId3"/>
    <p:sldId id="549" r:id="rId4"/>
    <p:sldId id="550" r:id="rId5"/>
    <p:sldId id="551" r:id="rId6"/>
    <p:sldId id="384" r:id="rId7"/>
    <p:sldId id="385" r:id="rId8"/>
    <p:sldId id="386" r:id="rId9"/>
    <p:sldId id="387" r:id="rId10"/>
    <p:sldId id="388" r:id="rId11"/>
    <p:sldId id="275" r:id="rId12"/>
    <p:sldId id="392" r:id="rId13"/>
    <p:sldId id="276" r:id="rId14"/>
    <p:sldId id="281" r:id="rId15"/>
    <p:sldId id="389" r:id="rId16"/>
    <p:sldId id="280" r:id="rId17"/>
    <p:sldId id="423" r:id="rId18"/>
    <p:sldId id="586" r:id="rId19"/>
    <p:sldId id="394" r:id="rId20"/>
    <p:sldId id="395" r:id="rId21"/>
    <p:sldId id="396" r:id="rId22"/>
    <p:sldId id="381" r:id="rId23"/>
    <p:sldId id="399" r:id="rId24"/>
    <p:sldId id="400" r:id="rId25"/>
    <p:sldId id="401" r:id="rId26"/>
    <p:sldId id="422" r:id="rId27"/>
    <p:sldId id="402" r:id="rId28"/>
    <p:sldId id="425" r:id="rId29"/>
    <p:sldId id="427" r:id="rId30"/>
    <p:sldId id="428" r:id="rId31"/>
    <p:sldId id="429" r:id="rId32"/>
    <p:sldId id="433" r:id="rId33"/>
    <p:sldId id="580" r:id="rId34"/>
    <p:sldId id="581" r:id="rId35"/>
    <p:sldId id="582" r:id="rId36"/>
    <p:sldId id="583" r:id="rId37"/>
    <p:sldId id="584" r:id="rId38"/>
    <p:sldId id="585" r:id="rId39"/>
    <p:sldId id="436" r:id="rId40"/>
    <p:sldId id="536" r:id="rId41"/>
    <p:sldId id="534" r:id="rId42"/>
    <p:sldId id="438" r:id="rId43"/>
    <p:sldId id="554" r:id="rId44"/>
    <p:sldId id="530" r:id="rId45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FAD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3" autoAdjust="0"/>
    <p:restoredTop sz="89445" autoAdjust="0"/>
  </p:normalViewPr>
  <p:slideViewPr>
    <p:cSldViewPr>
      <p:cViewPr varScale="1">
        <p:scale>
          <a:sx n="67" d="100"/>
          <a:sy n="67" d="100"/>
        </p:scale>
        <p:origin x="126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6CF6B3-1B14-4BA4-A4FD-EE44ACA2735F}" type="datetimeFigureOut">
              <a:rPr lang="it-IT" smtClean="0"/>
              <a:pPr/>
              <a:t>08/12/2014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1783D9-645B-434D-B362-38FA703DA8B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612949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783D9-645B-434D-B362-38FA703DA8BA}" type="slidenum">
              <a:rPr lang="it-IT" smtClean="0"/>
              <a:pPr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7597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841" indent="-285708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2832" indent="-228567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599965" indent="-228567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098" indent="-228567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230" indent="-228567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364" indent="-228567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8496" indent="-228567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5629" indent="-228567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812BC16-4E77-45E0-BA9C-427C509BE905}" type="slidenum">
              <a:rPr lang="de-DE" sz="1200" b="0"/>
              <a:pPr eaLnBrk="1" hangingPunct="1"/>
              <a:t>10</a:t>
            </a:fld>
            <a:endParaRPr lang="de-DE" sz="1200" b="0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5325"/>
            <a:ext cx="4551363" cy="3413125"/>
          </a:xfrm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3450" y="4359520"/>
            <a:ext cx="4869501" cy="41367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787284"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24459525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F6A72-6F7F-46B5-8788-44557896E27D}" type="slidenum">
              <a:rPr lang="it-IT" smtClean="0"/>
              <a:pPr/>
              <a:t>11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217141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E5FFA-218A-4982-8300-9F8AB0EF389B}" type="slidenum">
              <a:rPr lang="it-IT" smtClean="0"/>
              <a:pPr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06643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F6A72-6F7F-46B5-8788-44557896E27D}" type="slidenum">
              <a:rPr lang="it-IT" smtClean="0"/>
              <a:pPr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41112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F6A72-6F7F-46B5-8788-44557896E27D}" type="slidenum">
              <a:rPr lang="it-IT" smtClean="0"/>
              <a:pPr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6483329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39075471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F6A72-6F7F-46B5-8788-44557896E27D}" type="slidenum">
              <a:rPr lang="it-IT" smtClean="0"/>
              <a:pPr/>
              <a:t>16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60534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F6A72-6F7F-46B5-8788-44557896E27D}" type="slidenum">
              <a:rPr lang="it-IT" smtClean="0"/>
              <a:pPr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1478695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783D9-645B-434D-B362-38FA703DA8BA}" type="slidenum">
              <a:rPr lang="it-IT" smtClean="0"/>
              <a:pPr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522153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F6A72-6F7F-46B5-8788-44557896E27D}" type="slidenum">
              <a:rPr lang="it-IT" smtClean="0"/>
              <a:pPr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36626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58465" y="686474"/>
            <a:ext cx="4941072" cy="3428114"/>
          </a:xfrm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Prof. Paolo Ferragina, Algoritmi per "Information Retrieval"</a:t>
            </a:r>
            <a:endParaRPr lang="en-US"/>
          </a:p>
        </p:txBody>
      </p:sp>
      <p:sp>
        <p:nvSpPr>
          <p:cNvPr id="90117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85F246A-803C-40EF-B506-55160E6E1F4D}" type="slidenum">
              <a:rPr lang="en-US" smtClean="0"/>
              <a:pPr/>
              <a:t>2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3959458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F6A72-6F7F-46B5-8788-44557896E27D}" type="slidenum">
              <a:rPr lang="it-IT" smtClean="0"/>
              <a:pPr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982436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AF6A72-6F7F-46B5-8788-44557896E27D}" type="slidenum">
              <a:rPr lang="it-IT" smtClean="0"/>
              <a:pPr/>
              <a:t>21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73800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783D9-645B-434D-B362-38FA703DA8BA}" type="slidenum">
              <a:rPr lang="it-IT" smtClean="0"/>
              <a:pPr/>
              <a:t>22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65213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783D9-645B-434D-B362-38FA703DA8BA}" type="slidenum">
              <a:rPr lang="it-IT" smtClean="0"/>
              <a:pPr/>
              <a:t>23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1610932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783D9-645B-434D-B362-38FA703DA8BA}" type="slidenum">
              <a:rPr lang="it-IT" smtClean="0"/>
              <a:pPr/>
              <a:t>24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873864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783D9-645B-434D-B362-38FA703DA8BA}" type="slidenum">
              <a:rPr lang="it-IT" smtClean="0"/>
              <a:pPr/>
              <a:t>25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61087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783D9-645B-434D-B362-38FA703DA8BA}" type="slidenum">
              <a:rPr lang="it-IT" smtClean="0"/>
              <a:pPr/>
              <a:t>26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0633354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783D9-645B-434D-B362-38FA703DA8BA}" type="slidenum">
              <a:rPr lang="it-IT" smtClean="0"/>
              <a:pPr/>
              <a:t>27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602757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783D9-645B-434D-B362-38FA703DA8BA}" type="slidenum">
              <a:rPr lang="it-IT" smtClean="0"/>
              <a:pPr/>
              <a:t>28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944529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783D9-645B-434D-B362-38FA703DA8BA}" type="slidenum">
              <a:rPr lang="it-IT" smtClean="0"/>
              <a:pPr/>
              <a:t>29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60067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Prof. Paolo Ferragina, Algoritmi per "Information Retrieval"</a:t>
            </a:r>
            <a:endParaRPr lang="en-US"/>
          </a:p>
        </p:txBody>
      </p:sp>
      <p:sp>
        <p:nvSpPr>
          <p:cNvPr id="91141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3398A68-7B6B-4DD4-BC8A-C357A096570A}" type="slidenum">
              <a:rPr lang="en-US" smtClean="0"/>
              <a:pPr/>
              <a:t>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42791834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783D9-645B-434D-B362-38FA703DA8BA}" type="slidenum">
              <a:rPr lang="it-IT" smtClean="0"/>
              <a:pPr/>
              <a:t>30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0864576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783D9-645B-434D-B362-38FA703DA8BA}" type="slidenum">
              <a:rPr lang="it-IT" smtClean="0"/>
              <a:pPr/>
              <a:t>31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8426018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783D9-645B-434D-B362-38FA703DA8BA}" type="slidenum">
              <a:rPr lang="it-IT" smtClean="0"/>
              <a:pPr/>
              <a:t>32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0306891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783D9-645B-434D-B362-38FA703DA8BA}" type="slidenum">
              <a:rPr lang="it-IT" smtClean="0"/>
              <a:pPr/>
              <a:t>33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5302951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50FA236-3D5C-492A-997F-A9247A7A7FA7}" type="slidenum">
              <a:rPr lang="de-DE" smtClean="0"/>
              <a:pPr/>
              <a:t>34</a:t>
            </a:fld>
            <a:endParaRPr lang="de-DE" smtClean="0"/>
          </a:p>
        </p:txBody>
      </p:sp>
      <p:sp>
        <p:nvSpPr>
          <p:cNvPr id="159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5325"/>
            <a:ext cx="4554537" cy="3414713"/>
          </a:xfrm>
          <a:ln/>
        </p:spPr>
      </p:sp>
      <p:sp>
        <p:nvSpPr>
          <p:cNvPr id="159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3450" y="4359520"/>
            <a:ext cx="4869501" cy="4136780"/>
          </a:xfrm>
          <a:noFill/>
        </p:spPr>
        <p:txBody>
          <a:bodyPr/>
          <a:lstStyle/>
          <a:p>
            <a:pPr defTabSz="785698" eaLnBrk="1" hangingPunct="1"/>
            <a:endParaRPr lang="en-GB" dirty="0" smtClean="0"/>
          </a:p>
        </p:txBody>
      </p:sp>
      <p:sp>
        <p:nvSpPr>
          <p:cNvPr id="159749" name="Footer Placeholder 1"/>
          <p:cNvSpPr>
            <a:spLocks noGrp="1"/>
          </p:cNvSpPr>
          <p:nvPr>
            <p:ph type="ftr" sz="quarter" idx="4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2407209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BAC39D3-2F38-4330-A53B-A44FF229C886}" type="slidenum">
              <a:rPr lang="de-DE" sz="1200" b="0" smtClean="0"/>
              <a:pPr eaLnBrk="1" hangingPunct="1"/>
              <a:t>35</a:t>
            </a:fld>
            <a:endParaRPr lang="de-DE" sz="1200" b="0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5325"/>
            <a:ext cx="4554537" cy="3414713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3449" y="4359520"/>
            <a:ext cx="4869501" cy="41367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784225" eaLnBrk="1" hangingPunct="1"/>
            <a:endParaRPr lang="en-GB" smtClean="0"/>
          </a:p>
        </p:txBody>
      </p:sp>
      <p:sp>
        <p:nvSpPr>
          <p:cNvPr id="57349" name="Footer Placeholder 1"/>
          <p:cNvSpPr>
            <a:spLocks noGrp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1200" b="0" smtClean="0"/>
          </a:p>
        </p:txBody>
      </p:sp>
    </p:spTree>
    <p:extLst>
      <p:ext uri="{BB962C8B-B14F-4D97-AF65-F5344CB8AC3E}">
        <p14:creationId xmlns:p14="http://schemas.microsoft.com/office/powerpoint/2010/main" val="18003942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BAC39D3-2F38-4330-A53B-A44FF229C886}" type="slidenum">
              <a:rPr lang="de-DE" sz="1200" b="0" smtClean="0"/>
              <a:pPr eaLnBrk="1" hangingPunct="1"/>
              <a:t>36</a:t>
            </a:fld>
            <a:endParaRPr lang="de-DE" sz="1200" b="0" smtClean="0"/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5325"/>
            <a:ext cx="4554537" cy="3414713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3449" y="4359520"/>
            <a:ext cx="4869501" cy="41367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784225" eaLnBrk="1" hangingPunct="1"/>
            <a:endParaRPr lang="en-GB" smtClean="0"/>
          </a:p>
        </p:txBody>
      </p:sp>
      <p:sp>
        <p:nvSpPr>
          <p:cNvPr id="57349" name="Footer Placeholder 1"/>
          <p:cNvSpPr>
            <a:spLocks noGrp="1"/>
          </p:cNvSpPr>
          <p:nvPr>
            <p:ph type="ftr" sz="quarter" idx="4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1200" b="0" smtClean="0"/>
          </a:p>
        </p:txBody>
      </p:sp>
    </p:spTree>
    <p:extLst>
      <p:ext uri="{BB962C8B-B14F-4D97-AF65-F5344CB8AC3E}">
        <p14:creationId xmlns:p14="http://schemas.microsoft.com/office/powerpoint/2010/main" val="85089796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01343F70-3286-4699-96DA-6F6E202E4936}" type="slidenum">
              <a:rPr lang="de-DE" smtClean="0"/>
              <a:pPr/>
              <a:t>37</a:t>
            </a:fld>
            <a:endParaRPr lang="de-DE" smtClean="0"/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5325"/>
            <a:ext cx="4554537" cy="3414713"/>
          </a:xfrm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3450" y="4359520"/>
            <a:ext cx="4869501" cy="4136780"/>
          </a:xfrm>
          <a:noFill/>
        </p:spPr>
        <p:txBody>
          <a:bodyPr/>
          <a:lstStyle/>
          <a:p>
            <a:pPr defTabSz="785698" eaLnBrk="1" hangingPunct="1"/>
            <a:endParaRPr lang="en-GB" dirty="0" smtClean="0"/>
          </a:p>
        </p:txBody>
      </p:sp>
      <p:sp>
        <p:nvSpPr>
          <p:cNvPr id="160773" name="Footer Placeholder 1"/>
          <p:cNvSpPr>
            <a:spLocks noGrp="1"/>
          </p:cNvSpPr>
          <p:nvPr>
            <p:ph type="ftr" sz="quarter" idx="4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17241453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E9B09E52-1E92-436F-B25C-BCF8F21208AA}" type="slidenum">
              <a:rPr lang="de-DE" smtClean="0"/>
              <a:pPr/>
              <a:t>38</a:t>
            </a:fld>
            <a:endParaRPr lang="de-DE" smtClean="0"/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5325"/>
            <a:ext cx="4554537" cy="3414713"/>
          </a:xfrm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3450" y="4359520"/>
            <a:ext cx="4869501" cy="4136780"/>
          </a:xfrm>
          <a:noFill/>
        </p:spPr>
        <p:txBody>
          <a:bodyPr/>
          <a:lstStyle/>
          <a:p>
            <a:pPr defTabSz="785698" eaLnBrk="1" hangingPunct="1"/>
            <a:endParaRPr lang="en-GB" dirty="0" smtClean="0"/>
          </a:p>
        </p:txBody>
      </p:sp>
      <p:sp>
        <p:nvSpPr>
          <p:cNvPr id="163845" name="Footer Placeholder 1"/>
          <p:cNvSpPr>
            <a:spLocks noGrp="1"/>
          </p:cNvSpPr>
          <p:nvPr>
            <p:ph type="ftr" sz="quarter" idx="4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562934628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1783D9-645B-434D-B362-38FA703DA8BA}" type="slidenum">
              <a:rPr lang="it-IT" smtClean="0"/>
              <a:pPr/>
              <a:t>39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078186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58465" y="686474"/>
            <a:ext cx="4941072" cy="3428114"/>
          </a:xfrm>
          <a:ln/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2DA4C4-CE5F-40A6-AF86-4DEF90F905A5}" type="slidenum">
              <a:rPr lang="it-IT" smtClean="0"/>
              <a:pPr/>
              <a:t>4</a:t>
            </a:fld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172895098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Prof. Paolo Ferragina, Algoritmi per "Information Retrieval"</a:t>
            </a:r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2188" y="768350"/>
            <a:ext cx="5114925" cy="3836988"/>
          </a:xfrm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42699640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BCBF36-77D1-4AB7-8B8A-B9DE813BDF4B}" type="slidenum">
              <a:rPr lang="it-IT" smtClean="0"/>
              <a:pPr/>
              <a:t>41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287582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Paolo Ferragina, Web Algorithmics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ADB0806-72E7-4E10-A655-D99647FBDA85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030769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58465" y="686474"/>
            <a:ext cx="4941072" cy="3428114"/>
          </a:xfrm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Prof. Paolo Ferragina, Algoritmi per "Information Retrieval"</a:t>
            </a:r>
            <a:endParaRPr lang="en-US"/>
          </a:p>
        </p:txBody>
      </p:sp>
      <p:sp>
        <p:nvSpPr>
          <p:cNvPr id="98309" name="Slide Number Placeholder 4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06DCA4-452B-484A-BB01-B6E82B15B0B9}" type="slidenum">
              <a:rPr lang="en-US" smtClean="0"/>
              <a:pPr/>
              <a:t>43</a:t>
            </a:fld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273233971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13ADD25-88DC-4505-A675-17F605AF17A5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4146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58465" y="686474"/>
            <a:ext cx="4941072" cy="3428114"/>
          </a:xfrm>
          <a:ln/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t-IT" smtClean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86651A-6C64-4537-A7AC-3508ADC722B2}" type="slidenum">
              <a:rPr lang="it-IT" smtClean="0"/>
              <a:pPr/>
              <a:t>5</a:t>
            </a:fld>
            <a:endParaRPr lang="it-IT" smtClean="0"/>
          </a:p>
        </p:txBody>
      </p:sp>
    </p:spTree>
    <p:extLst>
      <p:ext uri="{BB962C8B-B14F-4D97-AF65-F5344CB8AC3E}">
        <p14:creationId xmlns:p14="http://schemas.microsoft.com/office/powerpoint/2010/main" val="31068074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229320-1847-4FF6-88E9-9BF4F4E5555A}" type="slidenum">
              <a:rPr lang="de-DE" smtClean="0"/>
              <a:pPr/>
              <a:t>6</a:t>
            </a:fld>
            <a:endParaRPr lang="de-DE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5325"/>
            <a:ext cx="4551363" cy="3413125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1500" y="4359897"/>
            <a:ext cx="4871768" cy="4136010"/>
          </a:xfrm>
          <a:noFill/>
          <a:ln/>
        </p:spPr>
        <p:txBody>
          <a:bodyPr/>
          <a:lstStyle/>
          <a:p>
            <a:pPr defTabSz="794353" eaLnBrk="1" hangingPunct="1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9652707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A229320-1847-4FF6-88E9-9BF4F4E5555A}" type="slidenum">
              <a:rPr lang="de-DE" smtClean="0"/>
              <a:pPr/>
              <a:t>7</a:t>
            </a:fld>
            <a:endParaRPr lang="de-DE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5325"/>
            <a:ext cx="4551363" cy="3413125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1500" y="4359897"/>
            <a:ext cx="4871768" cy="4136010"/>
          </a:xfrm>
          <a:noFill/>
          <a:ln/>
        </p:spPr>
        <p:txBody>
          <a:bodyPr/>
          <a:lstStyle/>
          <a:p>
            <a:pPr defTabSz="794353" eaLnBrk="1" hangingPunct="1"/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21225628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841" indent="-285708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2832" indent="-228567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599965" indent="-228567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098" indent="-228567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230" indent="-228567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364" indent="-228567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8496" indent="-228567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5629" indent="-228567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453BBAF-AA72-480E-9032-02CB1DD0784D}" type="slidenum">
              <a:rPr lang="de-DE" sz="1200" b="0"/>
              <a:pPr eaLnBrk="1" hangingPunct="1"/>
              <a:t>8</a:t>
            </a:fld>
            <a:endParaRPr lang="de-DE" sz="1200" b="0"/>
          </a:p>
        </p:txBody>
      </p:sp>
      <p:sp>
        <p:nvSpPr>
          <p:cNvPr id="114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5325"/>
            <a:ext cx="4551363" cy="3413125"/>
          </a:xfrm>
          <a:ln/>
        </p:spPr>
      </p:sp>
      <p:sp>
        <p:nvSpPr>
          <p:cNvPr id="1146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3450" y="4359520"/>
            <a:ext cx="4869501" cy="41367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787284"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36022177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841" indent="-285708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2832" indent="-228567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599965" indent="-228567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098" indent="-228567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230" indent="-228567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364" indent="-228567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8496" indent="-228567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5629" indent="-228567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812BC16-4E77-45E0-BA9C-427C509BE905}" type="slidenum">
              <a:rPr lang="de-DE" sz="1200" b="0"/>
              <a:pPr eaLnBrk="1" hangingPunct="1"/>
              <a:t>9</a:t>
            </a:fld>
            <a:endParaRPr lang="de-DE" sz="1200" b="0"/>
          </a:p>
        </p:txBody>
      </p:sp>
      <p:sp>
        <p:nvSpPr>
          <p:cNvPr id="115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5325"/>
            <a:ext cx="4551363" cy="3413125"/>
          </a:xfrm>
          <a:ln/>
        </p:spPr>
      </p:sp>
      <p:sp>
        <p:nvSpPr>
          <p:cNvPr id="1157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3450" y="4359520"/>
            <a:ext cx="4869501" cy="413678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defTabSz="787284" eaLnBrk="1" hangingPunct="1"/>
            <a:endParaRPr lang="en-GB" smtClean="0"/>
          </a:p>
        </p:txBody>
      </p:sp>
    </p:spTree>
    <p:extLst>
      <p:ext uri="{BB962C8B-B14F-4D97-AF65-F5344CB8AC3E}">
        <p14:creationId xmlns:p14="http://schemas.microsoft.com/office/powerpoint/2010/main" val="1063889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7E529-E0C9-4A7E-899E-2CE8020A2C62}" type="datetimeFigureOut">
              <a:rPr lang="it-IT" smtClean="0"/>
              <a:pPr/>
              <a:t>08/12/2014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B29B-02F6-4460-B751-E1E425197D3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7E529-E0C9-4A7E-899E-2CE8020A2C62}" type="datetimeFigureOut">
              <a:rPr lang="it-IT" smtClean="0"/>
              <a:pPr/>
              <a:t>08/12/2014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B29B-02F6-4460-B751-E1E425197D3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7E529-E0C9-4A7E-899E-2CE8020A2C62}" type="datetimeFigureOut">
              <a:rPr lang="it-IT" smtClean="0"/>
              <a:pPr/>
              <a:t>08/12/2014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B29B-02F6-4460-B751-E1E425197D3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8"/>
          </p:nvPr>
        </p:nvSpPr>
        <p:spPr>
          <a:xfrm>
            <a:off x="478567" y="1004889"/>
            <a:ext cx="8284435" cy="518255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24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fld id="{F30CCDE4-8821-4432-AF21-CE12AA930C3C}" type="datetime1">
              <a:rPr lang="en-US"/>
              <a:pPr/>
              <a:t>12/8/2014</a:t>
            </a:fld>
            <a:endParaRPr lang="en-US"/>
          </a:p>
        </p:txBody>
      </p:sp>
      <p:sp>
        <p:nvSpPr>
          <p:cNvPr id="5" name="Footer Placeholder 25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Yahoo! Presentation, Confidential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7E529-E0C9-4A7E-899E-2CE8020A2C62}" type="datetimeFigureOut">
              <a:rPr lang="it-IT" smtClean="0"/>
              <a:pPr/>
              <a:t>08/12/2014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B29B-02F6-4460-B751-E1E425197D3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7E529-E0C9-4A7E-899E-2CE8020A2C62}" type="datetimeFigureOut">
              <a:rPr lang="it-IT" smtClean="0"/>
              <a:pPr/>
              <a:t>08/12/2014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B29B-02F6-4460-B751-E1E425197D3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7E529-E0C9-4A7E-899E-2CE8020A2C62}" type="datetimeFigureOut">
              <a:rPr lang="it-IT" smtClean="0"/>
              <a:pPr/>
              <a:t>08/12/2014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B29B-02F6-4460-B751-E1E425197D3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7E529-E0C9-4A7E-899E-2CE8020A2C62}" type="datetimeFigureOut">
              <a:rPr lang="it-IT" smtClean="0"/>
              <a:pPr/>
              <a:t>08/12/2014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B29B-02F6-4460-B751-E1E425197D3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7E529-E0C9-4A7E-899E-2CE8020A2C62}" type="datetimeFigureOut">
              <a:rPr lang="it-IT" smtClean="0"/>
              <a:pPr/>
              <a:t>08/12/2014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B29B-02F6-4460-B751-E1E425197D3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7E529-E0C9-4A7E-899E-2CE8020A2C62}" type="datetimeFigureOut">
              <a:rPr lang="it-IT" smtClean="0"/>
              <a:pPr/>
              <a:t>08/12/2014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B29B-02F6-4460-B751-E1E425197D3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7E529-E0C9-4A7E-899E-2CE8020A2C62}" type="datetimeFigureOut">
              <a:rPr lang="it-IT" smtClean="0"/>
              <a:pPr/>
              <a:t>08/12/2014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B29B-02F6-4460-B751-E1E425197D3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87E529-E0C9-4A7E-899E-2CE8020A2C62}" type="datetimeFigureOut">
              <a:rPr lang="it-IT" smtClean="0"/>
              <a:pPr/>
              <a:t>08/12/2014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C1B29B-02F6-4460-B751-E1E425197D37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none"/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428736"/>
            <a:ext cx="8229600" cy="46974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87E529-E0C9-4A7E-899E-2CE8020A2C62}" type="datetimeFigureOut">
              <a:rPr lang="it-IT" smtClean="0"/>
              <a:pPr/>
              <a:t>08/12/2014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C1B29B-02F6-4460-B751-E1E425197D37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notesSlide" Target="../notesSlides/notesSlide14.xml"/><Relationship Id="rId7" Type="http://schemas.openxmlformats.org/officeDocument/2006/relationships/image" Target="../media/image25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4.emf"/><Relationship Id="rId4" Type="http://schemas.openxmlformats.org/officeDocument/2006/relationships/oleObject" Target="../embeddings/oleObject1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1.png"/><Relationship Id="rId5" Type="http://schemas.openxmlformats.org/officeDocument/2006/relationships/image" Target="../media/image24.emf"/><Relationship Id="rId4" Type="http://schemas.openxmlformats.org/officeDocument/2006/relationships/oleObject" Target="../embeddings/oleObject3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5.wmf"/><Relationship Id="rId4" Type="http://schemas.openxmlformats.org/officeDocument/2006/relationships/oleObject" Target="../embeddings/oleObject4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tagme.di.unipi.it/tag?text=maradona%20won%20against%20mexico&amp;key=tyro2013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tagme.di.unipi.it/rel?id=8485%20615883&amp;key=***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7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5" Type="http://schemas.openxmlformats.org/officeDocument/2006/relationships/hyperlink" Target="http://www.cmu.edu/index.shtml" TargetMode="External"/><Relationship Id="rId10" Type="http://schemas.openxmlformats.org/officeDocument/2006/relationships/image" Target="../media/image8.png"/><Relationship Id="rId19" Type="http://schemas.openxmlformats.org/officeDocument/2006/relationships/image" Target="../media/image16.png"/><Relationship Id="rId4" Type="http://schemas.openxmlformats.org/officeDocument/2006/relationships/hyperlink" Target="http://richard.cyganiak.de/2007/10/lod/lod-datasets_2011-09-19_colored.png" TargetMode="External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hyperlink" Target="http://richard.cyganiak.de/2007/10/lod/lod-datasets_2011-09-19_colored.pn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57158" y="2130425"/>
            <a:ext cx="8429684" cy="1470025"/>
          </a:xfr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it-IT" sz="4000" dirty="0" smtClean="0">
                <a:latin typeface="+mj-lt"/>
              </a:rPr>
              <a:t>A </a:t>
            </a:r>
            <a:r>
              <a:rPr lang="it-IT" sz="4000" dirty="0" err="1" smtClean="0">
                <a:latin typeface="+mj-lt"/>
              </a:rPr>
              <a:t>new</a:t>
            </a:r>
            <a:r>
              <a:rPr lang="it-IT" sz="4000" dirty="0" smtClean="0">
                <a:latin typeface="+mj-lt"/>
              </a:rPr>
              <a:t> era:</a:t>
            </a:r>
            <a:br>
              <a:rPr lang="it-IT" sz="4000" dirty="0" smtClean="0">
                <a:latin typeface="+mj-lt"/>
              </a:rPr>
            </a:br>
            <a:r>
              <a:rPr lang="it-IT" sz="4000" dirty="0" err="1" smtClean="0">
                <a:latin typeface="+mj-lt"/>
              </a:rPr>
              <a:t>Topic-based</a:t>
            </a:r>
            <a:r>
              <a:rPr lang="it-IT" sz="4000" dirty="0" smtClean="0">
                <a:latin typeface="+mj-lt"/>
              </a:rPr>
              <a:t> </a:t>
            </a:r>
            <a:r>
              <a:rPr lang="it-IT" sz="4000" dirty="0" err="1" smtClean="0">
                <a:latin typeface="+mj-lt"/>
              </a:rPr>
              <a:t>Annotators</a:t>
            </a:r>
            <a:endParaRPr lang="it-IT" sz="4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9" name="Abgerundetes Rechteck 24"/>
          <p:cNvSpPr>
            <a:spLocks noChangeArrowheads="1"/>
          </p:cNvSpPr>
          <p:nvPr/>
        </p:nvSpPr>
        <p:spPr bwMode="auto">
          <a:xfrm>
            <a:off x="6300192" y="1412776"/>
            <a:ext cx="1944687" cy="288925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0" name="Abgerundetes Rechteck 24"/>
          <p:cNvSpPr>
            <a:spLocks noChangeArrowheads="1"/>
          </p:cNvSpPr>
          <p:nvPr/>
        </p:nvSpPr>
        <p:spPr bwMode="auto">
          <a:xfrm>
            <a:off x="2555875" y="1728787"/>
            <a:ext cx="3168650" cy="287338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1" name="Abgerundetes Rechteck 24"/>
          <p:cNvSpPr>
            <a:spLocks noChangeArrowheads="1"/>
          </p:cNvSpPr>
          <p:nvPr/>
        </p:nvSpPr>
        <p:spPr bwMode="auto">
          <a:xfrm>
            <a:off x="6804248" y="2376487"/>
            <a:ext cx="2195512" cy="287338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2" name="Abgerundetes Rechteck 24"/>
          <p:cNvSpPr>
            <a:spLocks noChangeArrowheads="1"/>
          </p:cNvSpPr>
          <p:nvPr/>
        </p:nvSpPr>
        <p:spPr bwMode="auto">
          <a:xfrm>
            <a:off x="6300788" y="2952750"/>
            <a:ext cx="2843212" cy="287337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3" name="Abgerundetes Rechteck 24"/>
          <p:cNvSpPr>
            <a:spLocks noChangeArrowheads="1"/>
          </p:cNvSpPr>
          <p:nvPr/>
        </p:nvSpPr>
        <p:spPr bwMode="auto">
          <a:xfrm>
            <a:off x="1476375" y="3240087"/>
            <a:ext cx="1582738" cy="288925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4" name="Abgerundetes Rechteck 24"/>
          <p:cNvSpPr>
            <a:spLocks noChangeArrowheads="1"/>
          </p:cNvSpPr>
          <p:nvPr/>
        </p:nvSpPr>
        <p:spPr bwMode="auto">
          <a:xfrm>
            <a:off x="0" y="2016125"/>
            <a:ext cx="1835150" cy="288925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5" name="Abgerundetes Rechteck 24"/>
          <p:cNvSpPr>
            <a:spLocks noChangeArrowheads="1"/>
          </p:cNvSpPr>
          <p:nvPr/>
        </p:nvSpPr>
        <p:spPr bwMode="auto">
          <a:xfrm>
            <a:off x="0" y="2663825"/>
            <a:ext cx="1042988" cy="288925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32786" name="Abgerundetes Rechteck 24"/>
          <p:cNvSpPr>
            <a:spLocks noChangeArrowheads="1"/>
          </p:cNvSpPr>
          <p:nvPr/>
        </p:nvSpPr>
        <p:spPr bwMode="auto">
          <a:xfrm>
            <a:off x="6516216" y="3284537"/>
            <a:ext cx="792162" cy="215900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32787" name="Abgerundetes Rechteck 24"/>
          <p:cNvSpPr>
            <a:spLocks noChangeArrowheads="1"/>
          </p:cNvSpPr>
          <p:nvPr/>
        </p:nvSpPr>
        <p:spPr bwMode="auto">
          <a:xfrm>
            <a:off x="0" y="3600450"/>
            <a:ext cx="2555875" cy="287337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8" name="Abgerundetes Rechteck 24"/>
          <p:cNvSpPr>
            <a:spLocks noChangeArrowheads="1"/>
          </p:cNvSpPr>
          <p:nvPr/>
        </p:nvSpPr>
        <p:spPr bwMode="auto">
          <a:xfrm>
            <a:off x="3203848" y="2348880"/>
            <a:ext cx="3598863" cy="287338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Slide Number Placeholder 6"/>
          <p:cNvSpPr txBox="1">
            <a:spLocks/>
          </p:cNvSpPr>
          <p:nvPr/>
        </p:nvSpPr>
        <p:spPr bwMode="auto">
          <a:xfrm>
            <a:off x="8604448" y="6453188"/>
            <a:ext cx="504825" cy="365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13ED3CC-D13C-47ED-A7F5-136C255462B9}" type="slidenum">
              <a:rPr lang="en-US" sz="2200" smtClean="0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10</a:t>
            </a:fld>
            <a:endParaRPr lang="en-US" sz="2200" dirty="0">
              <a:solidFill>
                <a:prstClr val="white">
                  <a:lumMod val="65000"/>
                </a:prstClr>
              </a:solidFill>
            </a:endParaRPr>
          </a:p>
        </p:txBody>
      </p:sp>
      <p:pic>
        <p:nvPicPr>
          <p:cNvPr id="1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12776"/>
            <a:ext cx="9144000" cy="5445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Rectangle 3"/>
          <p:cNvSpPr>
            <a:spLocks noGrp="1" noChangeArrowheads="1"/>
          </p:cNvSpPr>
          <p:nvPr>
            <p:ph type="title"/>
          </p:nvPr>
        </p:nvSpPr>
        <p:spPr>
          <a:xfrm>
            <a:off x="1" y="0"/>
            <a:ext cx="9143999" cy="1556792"/>
          </a:xfrm>
        </p:spPr>
        <p:txBody>
          <a:bodyPr/>
          <a:lstStyle/>
          <a:p>
            <a:pPr defTabSz="893763"/>
            <a:r>
              <a:rPr lang="en-GB" dirty="0" smtClean="0"/>
              <a:t>DAG of categories: </a:t>
            </a:r>
            <a:r>
              <a:rPr lang="it-IT" sz="2400" dirty="0" smtClean="0"/>
              <a:t>http://toolserver.org/~dapete/catgraph</a:t>
            </a:r>
            <a:r>
              <a:rPr lang="it-IT" sz="2400" b="0" dirty="0" smtClean="0"/>
              <a:t>/</a:t>
            </a:r>
            <a:endParaRPr lang="en-GB" b="0" dirty="0" smtClean="0"/>
          </a:p>
        </p:txBody>
      </p:sp>
      <p:sp>
        <p:nvSpPr>
          <p:cNvPr id="18" name="Rectangle 17"/>
          <p:cNvSpPr/>
          <p:nvPr/>
        </p:nvSpPr>
        <p:spPr>
          <a:xfrm>
            <a:off x="0" y="3933056"/>
            <a:ext cx="971600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Rectangle 18"/>
          <p:cNvSpPr/>
          <p:nvPr/>
        </p:nvSpPr>
        <p:spPr>
          <a:xfrm>
            <a:off x="1296144" y="4797152"/>
            <a:ext cx="1475656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0" name="Rectangle 19"/>
          <p:cNvSpPr/>
          <p:nvPr/>
        </p:nvSpPr>
        <p:spPr>
          <a:xfrm>
            <a:off x="3240360" y="4797152"/>
            <a:ext cx="2123728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1" name="Rectangle 20"/>
          <p:cNvSpPr/>
          <p:nvPr/>
        </p:nvSpPr>
        <p:spPr>
          <a:xfrm>
            <a:off x="3419872" y="5589240"/>
            <a:ext cx="1800200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2" name="Rectangle 21"/>
          <p:cNvSpPr/>
          <p:nvPr/>
        </p:nvSpPr>
        <p:spPr>
          <a:xfrm>
            <a:off x="3995936" y="6381328"/>
            <a:ext cx="576064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462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755576" y="4437112"/>
            <a:ext cx="7272808" cy="115212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457200" y="1600201"/>
            <a:ext cx="7467600" cy="2828932"/>
          </a:xfrm>
        </p:spPr>
        <p:txBody>
          <a:bodyPr/>
          <a:lstStyle/>
          <a:p>
            <a:pPr marL="360000">
              <a:buNone/>
            </a:pPr>
            <a:endParaRPr lang="it-IT" dirty="0" smtClean="0"/>
          </a:p>
          <a:p>
            <a:pPr marL="360000">
              <a:buNone/>
            </a:pPr>
            <a:r>
              <a:rPr lang="it-IT" dirty="0" smtClean="0"/>
              <a:t>“Diego Maradona won against Mexico</a:t>
            </a:r>
            <a:r>
              <a:rPr lang="en-US" dirty="0" smtClean="0"/>
              <a:t>”</a:t>
            </a:r>
          </a:p>
          <a:p>
            <a:pPr>
              <a:buNone/>
            </a:pPr>
            <a:endParaRPr lang="it-IT" dirty="0" smtClean="0"/>
          </a:p>
          <a:p>
            <a:pPr>
              <a:buNone/>
            </a:pPr>
            <a:endParaRPr lang="it-IT" dirty="0"/>
          </a:p>
        </p:txBody>
      </p:sp>
      <p:sp>
        <p:nvSpPr>
          <p:cNvPr id="11" name="CasellaDiTesto 10"/>
          <p:cNvSpPr txBox="1"/>
          <p:nvPr/>
        </p:nvSpPr>
        <p:spPr>
          <a:xfrm>
            <a:off x="603392" y="4402847"/>
            <a:ext cx="80010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err="1" smtClean="0"/>
              <a:t>Find</a:t>
            </a:r>
            <a:r>
              <a:rPr lang="it-IT" sz="3200" dirty="0" smtClean="0"/>
              <a:t> </a:t>
            </a:r>
            <a:r>
              <a:rPr lang="it-IT" sz="3200" i="1" dirty="0" err="1" smtClean="0">
                <a:solidFill>
                  <a:srgbClr val="FF0000"/>
                </a:solidFill>
              </a:rPr>
              <a:t>mentions</a:t>
            </a:r>
            <a:r>
              <a:rPr lang="it-IT" sz="3200" i="1" dirty="0" smtClean="0">
                <a:solidFill>
                  <a:srgbClr val="FF0000"/>
                </a:solidFill>
              </a:rPr>
              <a:t> </a:t>
            </a:r>
            <a:r>
              <a:rPr lang="it-IT" sz="3200" dirty="0" smtClean="0"/>
              <a:t>and annotate </a:t>
            </a:r>
            <a:r>
              <a:rPr lang="it-IT" sz="3200" dirty="0" err="1" smtClean="0"/>
              <a:t>them</a:t>
            </a:r>
            <a:r>
              <a:rPr lang="it-IT" sz="3200" dirty="0" smtClean="0"/>
              <a:t> </a:t>
            </a:r>
          </a:p>
          <a:p>
            <a:pPr algn="ctr"/>
            <a:r>
              <a:rPr lang="it-IT" sz="3200" dirty="0" err="1" smtClean="0"/>
              <a:t>with</a:t>
            </a:r>
            <a:r>
              <a:rPr lang="it-IT" sz="3200" dirty="0" smtClean="0">
                <a:solidFill>
                  <a:srgbClr val="FF0000"/>
                </a:solidFill>
              </a:rPr>
              <a:t> </a:t>
            </a:r>
            <a:r>
              <a:rPr lang="it-IT" sz="3200" i="1" dirty="0" err="1" smtClean="0">
                <a:solidFill>
                  <a:srgbClr val="FF0000"/>
                </a:solidFill>
              </a:rPr>
              <a:t>topics</a:t>
            </a:r>
            <a:r>
              <a:rPr lang="it-IT" sz="3200" i="1" dirty="0" smtClean="0">
                <a:solidFill>
                  <a:srgbClr val="FF0000"/>
                </a:solidFill>
              </a:rPr>
              <a:t> </a:t>
            </a:r>
            <a:r>
              <a:rPr lang="it-IT" sz="3200" dirty="0" smtClean="0"/>
              <a:t>drawn from a </a:t>
            </a:r>
            <a:r>
              <a:rPr lang="it-IT" sz="3200" dirty="0" err="1" smtClean="0">
                <a:solidFill>
                  <a:srgbClr val="FF0000"/>
                </a:solidFill>
              </a:rPr>
              <a:t>catalog</a:t>
            </a:r>
            <a:endParaRPr lang="it-IT" sz="3200" dirty="0">
              <a:solidFill>
                <a:srgbClr val="FF0000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642910" y="2214554"/>
            <a:ext cx="2848970" cy="566374"/>
          </a:xfrm>
          <a:prstGeom prst="rect">
            <a:avLst/>
          </a:prstGeom>
          <a:noFill/>
          <a:ln w="38100">
            <a:solidFill>
              <a:srgbClr val="1E4176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Rettangolo 11"/>
          <p:cNvSpPr/>
          <p:nvPr/>
        </p:nvSpPr>
        <p:spPr>
          <a:xfrm>
            <a:off x="5589802" y="2214554"/>
            <a:ext cx="1286454" cy="494366"/>
          </a:xfrm>
          <a:prstGeom prst="rect">
            <a:avLst/>
          </a:prstGeom>
          <a:noFill/>
          <a:ln w="38100">
            <a:solidFill>
              <a:srgbClr val="1E4176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5" name="Group 14"/>
          <p:cNvGrpSpPr/>
          <p:nvPr/>
        </p:nvGrpSpPr>
        <p:grpSpPr>
          <a:xfrm>
            <a:off x="-36512" y="2492896"/>
            <a:ext cx="4608512" cy="1440160"/>
            <a:chOff x="-36512" y="2492896"/>
            <a:chExt cx="4608512" cy="1440160"/>
          </a:xfrm>
        </p:grpSpPr>
        <p:sp>
          <p:nvSpPr>
            <p:cNvPr id="7" name="Curved Right Arrow 6"/>
            <p:cNvSpPr/>
            <p:nvPr/>
          </p:nvSpPr>
          <p:spPr>
            <a:xfrm>
              <a:off x="107504" y="2492896"/>
              <a:ext cx="504056" cy="1368152"/>
            </a:xfrm>
            <a:prstGeom prst="curvedRightArrow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8" name="CasellaDiTesto 10"/>
            <p:cNvSpPr txBox="1"/>
            <p:nvPr/>
          </p:nvSpPr>
          <p:spPr>
            <a:xfrm>
              <a:off x="-36512" y="3471391"/>
              <a:ext cx="46085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400" b="1" i="1" dirty="0" smtClean="0">
                  <a:solidFill>
                    <a:schemeClr val="accent3">
                      <a:lumMod val="75000"/>
                    </a:schemeClr>
                  </a:solidFill>
                </a:rPr>
                <a:t>Ex-Argentina’s player</a:t>
              </a:r>
              <a:endParaRPr lang="it-IT" sz="2400" b="1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131840" y="2420888"/>
            <a:ext cx="4320480" cy="1109737"/>
            <a:chOff x="3131840" y="2492896"/>
            <a:chExt cx="4320480" cy="1109737"/>
          </a:xfrm>
        </p:grpSpPr>
        <p:sp>
          <p:nvSpPr>
            <p:cNvPr id="9" name="Curved Left Arrow 8"/>
            <p:cNvSpPr/>
            <p:nvPr/>
          </p:nvSpPr>
          <p:spPr>
            <a:xfrm>
              <a:off x="6948264" y="2492896"/>
              <a:ext cx="504056" cy="1008112"/>
            </a:xfrm>
            <a:prstGeom prst="curvedLeftArrow">
              <a:avLst/>
            </a:prstGeom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>
                <a:solidFill>
                  <a:schemeClr val="tx1"/>
                </a:solidFill>
              </a:endParaRPr>
            </a:p>
          </p:txBody>
        </p:sp>
        <p:sp>
          <p:nvSpPr>
            <p:cNvPr id="13" name="CasellaDiTesto 10"/>
            <p:cNvSpPr txBox="1"/>
            <p:nvPr/>
          </p:nvSpPr>
          <p:spPr>
            <a:xfrm>
              <a:off x="3131840" y="3140968"/>
              <a:ext cx="410445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t-IT" sz="2400" b="1" i="1" dirty="0" smtClean="0">
                  <a:solidFill>
                    <a:schemeClr val="accent3">
                      <a:lumMod val="75000"/>
                    </a:schemeClr>
                  </a:solidFill>
                </a:rPr>
                <a:t>Mexico’s football team</a:t>
              </a:r>
              <a:endParaRPr lang="it-IT" sz="2400" b="1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sp>
        <p:nvSpPr>
          <p:cNvPr id="17" name="Titolo 1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txBody>
          <a:bodyPr/>
          <a:lstStyle/>
          <a:p>
            <a:r>
              <a:rPr lang="it-IT" dirty="0" smtClean="0"/>
              <a:t>A </a:t>
            </a:r>
            <a:r>
              <a:rPr lang="it-IT" dirty="0" err="1" smtClean="0"/>
              <a:t>new</a:t>
            </a:r>
            <a:r>
              <a:rPr lang="it-IT" dirty="0" smtClean="0"/>
              <a:t> </a:t>
            </a:r>
            <a:r>
              <a:rPr lang="it-IT" dirty="0" err="1" smtClean="0"/>
              <a:t>approach</a:t>
            </a:r>
            <a:r>
              <a:rPr lang="it-IT" dirty="0" smtClean="0"/>
              <a:t>:</a:t>
            </a:r>
            <a:br>
              <a:rPr lang="it-IT" dirty="0" smtClean="0"/>
            </a:br>
            <a:r>
              <a:rPr lang="it-IT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Topic-based</a:t>
            </a:r>
            <a:r>
              <a:rPr lang="it-IT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  <a:r>
              <a:rPr lang="it-IT" dirty="0" err="1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annotation</a:t>
            </a:r>
            <a:endParaRPr lang="it-IT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" name="Rectangle 19"/>
          <p:cNvSpPr>
            <a:spLocks/>
          </p:cNvSpPr>
          <p:nvPr/>
        </p:nvSpPr>
        <p:spPr bwMode="auto">
          <a:xfrm>
            <a:off x="5796136" y="4941168"/>
            <a:ext cx="2430016" cy="647700"/>
          </a:xfrm>
          <a:prstGeom prst="rect">
            <a:avLst/>
          </a:prstGeom>
          <a:solidFill>
            <a:srgbClr val="ECBAFE"/>
          </a:solidFill>
          <a:ln w="63500">
            <a:solidFill>
              <a:srgbClr val="66008D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3200" dirty="0">
                <a:solidFill>
                  <a:srgbClr val="4D0069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Wikipedia</a:t>
            </a:r>
            <a:r>
              <a:rPr lang="en-US" sz="3200" dirty="0" smtClean="0">
                <a:solidFill>
                  <a:srgbClr val="4D0069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!</a:t>
            </a:r>
            <a:endParaRPr lang="en-US" sz="3200" dirty="0">
              <a:solidFill>
                <a:srgbClr val="4D0069"/>
              </a:solidFill>
              <a:latin typeface="Calibri Bold" charset="0"/>
              <a:ea typeface="Calibri Bold" charset="0"/>
              <a:cs typeface="Calibri Bold" charset="0"/>
              <a:sym typeface="Calibri Bold" charset="0"/>
            </a:endParaRPr>
          </a:p>
        </p:txBody>
      </p:sp>
      <p:sp>
        <p:nvSpPr>
          <p:cNvPr id="19" name="Rectangle 20"/>
          <p:cNvSpPr>
            <a:spLocks/>
          </p:cNvSpPr>
          <p:nvPr/>
        </p:nvSpPr>
        <p:spPr bwMode="auto">
          <a:xfrm>
            <a:off x="2627784" y="4365104"/>
            <a:ext cx="1512168" cy="520700"/>
          </a:xfrm>
          <a:prstGeom prst="rect">
            <a:avLst/>
          </a:prstGeom>
          <a:solidFill>
            <a:srgbClr val="ECBAFE"/>
          </a:solidFill>
          <a:ln w="63500">
            <a:solidFill>
              <a:srgbClr val="66008D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2400" dirty="0">
                <a:solidFill>
                  <a:srgbClr val="4D0069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anchors</a:t>
            </a:r>
          </a:p>
        </p:txBody>
      </p:sp>
      <p:sp>
        <p:nvSpPr>
          <p:cNvPr id="20" name="Rectangle 21"/>
          <p:cNvSpPr>
            <a:spLocks/>
          </p:cNvSpPr>
          <p:nvPr/>
        </p:nvSpPr>
        <p:spPr bwMode="auto">
          <a:xfrm>
            <a:off x="2627784" y="4869160"/>
            <a:ext cx="1151384" cy="520700"/>
          </a:xfrm>
          <a:prstGeom prst="rect">
            <a:avLst/>
          </a:prstGeom>
          <a:solidFill>
            <a:srgbClr val="ECBAFE"/>
          </a:solidFill>
          <a:ln w="63500">
            <a:solidFill>
              <a:srgbClr val="66008D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2400" dirty="0">
                <a:solidFill>
                  <a:srgbClr val="4D0069"/>
                </a:solidFill>
                <a:latin typeface="Calibri Bold" charset="0"/>
                <a:ea typeface="Calibri Bold" charset="0"/>
                <a:cs typeface="Calibri Bold" charset="0"/>
                <a:sym typeface="Calibri Bold" charset="0"/>
              </a:rPr>
              <a:t>articles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8" grpId="0" animBg="1" autoUpdateAnimBg="0"/>
      <p:bldP spid="19" grpId="0" animBg="1" autoUpdateAnimBg="0"/>
      <p:bldP spid="20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0" dirty="0" err="1" smtClean="0">
                <a:latin typeface="Century Gothic" pitchFamily="34" charset="0"/>
              </a:rPr>
              <a:t>Polysemy</a:t>
            </a:r>
            <a:endParaRPr lang="it-IT" b="0" dirty="0">
              <a:latin typeface="Century Gothic" pitchFamily="34" charset="0"/>
            </a:endParaRPr>
          </a:p>
        </p:txBody>
      </p:sp>
      <p:pic>
        <p:nvPicPr>
          <p:cNvPr id="13" name="Immagine 12" descr="wikipedia-ic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00760" y="5072074"/>
            <a:ext cx="538162" cy="538162"/>
          </a:xfrm>
          <a:prstGeom prst="rect">
            <a:avLst/>
          </a:prstGeom>
        </p:spPr>
      </p:pic>
      <p:sp>
        <p:nvSpPr>
          <p:cNvPr id="16" name="CasellaDiTesto 3"/>
          <p:cNvSpPr txBox="1"/>
          <p:nvPr/>
        </p:nvSpPr>
        <p:spPr>
          <a:xfrm>
            <a:off x="107504" y="3286124"/>
            <a:ext cx="87154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smtClean="0">
                <a:latin typeface="Calibri" pitchFamily="34" charset="0"/>
              </a:rPr>
              <a:t>the   paparazzi   photographed the   star</a:t>
            </a:r>
            <a:endParaRPr lang="it-IT" sz="3200" dirty="0">
              <a:latin typeface="Calibri" pitchFamily="34" charset="0"/>
            </a:endParaRPr>
          </a:p>
        </p:txBody>
      </p:sp>
      <p:sp>
        <p:nvSpPr>
          <p:cNvPr id="18" name="CasellaDiTesto 4"/>
          <p:cNvSpPr txBox="1"/>
          <p:nvPr/>
        </p:nvSpPr>
        <p:spPr>
          <a:xfrm>
            <a:off x="214282" y="4058671"/>
            <a:ext cx="87154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smtClean="0">
                <a:latin typeface="Calibri" pitchFamily="34" charset="0"/>
              </a:rPr>
              <a:t>the  astronomer  photographed the   star</a:t>
            </a:r>
            <a:endParaRPr lang="it-IT" sz="3200" dirty="0">
              <a:latin typeface="Calibri" pitchFamily="34" charset="0"/>
            </a:endParaRPr>
          </a:p>
        </p:txBody>
      </p:sp>
      <p:grpSp>
        <p:nvGrpSpPr>
          <p:cNvPr id="3" name="Group 24"/>
          <p:cNvGrpSpPr/>
          <p:nvPr/>
        </p:nvGrpSpPr>
        <p:grpSpPr>
          <a:xfrm>
            <a:off x="6000760" y="4143380"/>
            <a:ext cx="2928958" cy="2500330"/>
            <a:chOff x="6000760" y="4143380"/>
            <a:chExt cx="2928958" cy="2500330"/>
          </a:xfrm>
        </p:grpSpPr>
        <p:grpSp>
          <p:nvGrpSpPr>
            <p:cNvPr id="4" name="Group 19"/>
            <p:cNvGrpSpPr/>
            <p:nvPr/>
          </p:nvGrpSpPr>
          <p:grpSpPr>
            <a:xfrm>
              <a:off x="6000760" y="4143380"/>
              <a:ext cx="2928958" cy="2500330"/>
              <a:chOff x="6000760" y="4143380"/>
              <a:chExt cx="2928958" cy="2500330"/>
            </a:xfrm>
          </p:grpSpPr>
          <p:sp>
            <p:nvSpPr>
              <p:cNvPr id="7" name="Ovale 6"/>
              <p:cNvSpPr/>
              <p:nvPr/>
            </p:nvSpPr>
            <p:spPr>
              <a:xfrm>
                <a:off x="7164288" y="4143380"/>
                <a:ext cx="857256" cy="500066"/>
              </a:xfrm>
              <a:prstGeom prst="ellipse">
                <a:avLst/>
              </a:prstGeom>
              <a:noFill/>
              <a:ln w="76200"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t-IT"/>
              </a:p>
            </p:txBody>
          </p:sp>
          <p:sp>
            <p:nvSpPr>
              <p:cNvPr id="12" name="Documento 11"/>
              <p:cNvSpPr/>
              <p:nvPr/>
            </p:nvSpPr>
            <p:spPr>
              <a:xfrm>
                <a:off x="6000760" y="5072074"/>
                <a:ext cx="2928958" cy="1571636"/>
              </a:xfrm>
              <a:prstGeom prst="flowChartDocument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tIns="108000" rtlCol="0" anchor="t" anchorCtr="0"/>
              <a:lstStyle/>
              <a:p>
                <a:r>
                  <a:rPr lang="it-IT" sz="2400" b="1" dirty="0">
                    <a:latin typeface="Calibri" pitchFamily="34" charset="0"/>
                  </a:rPr>
                  <a:t> </a:t>
                </a:r>
                <a:r>
                  <a:rPr lang="it-IT" sz="2400" b="1" dirty="0" smtClean="0">
                    <a:latin typeface="Calibri" pitchFamily="34" charset="0"/>
                  </a:rPr>
                  <a:t>       Star </a:t>
                </a:r>
                <a:r>
                  <a:rPr lang="en-US" sz="2400" i="1" dirty="0" smtClean="0">
                    <a:latin typeface="Calibri" pitchFamily="34" charset="0"/>
                  </a:rPr>
                  <a:t>is a massive, luminous ball of plasma …</a:t>
                </a:r>
                <a:endParaRPr lang="it-IT" sz="2400" i="1" dirty="0">
                  <a:latin typeface="Calibri" pitchFamily="34" charset="0"/>
                </a:endParaRPr>
              </a:p>
            </p:txBody>
          </p:sp>
          <p:cxnSp>
            <p:nvCxnSpPr>
              <p:cNvPr id="19" name="Connettore 2 18"/>
              <p:cNvCxnSpPr>
                <a:stCxn id="7" idx="4"/>
              </p:cNvCxnSpPr>
              <p:nvPr/>
            </p:nvCxnSpPr>
            <p:spPr>
              <a:xfrm rot="5400000">
                <a:off x="7414321" y="4822041"/>
                <a:ext cx="357190" cy="1588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2" name="Immagine 11" descr="wikipedia-ico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12160" y="5085184"/>
              <a:ext cx="538162" cy="538162"/>
            </a:xfrm>
            <a:prstGeom prst="rect">
              <a:avLst/>
            </a:prstGeom>
          </p:spPr>
        </p:pic>
      </p:grpSp>
      <p:grpSp>
        <p:nvGrpSpPr>
          <p:cNvPr id="5" name="Group 23"/>
          <p:cNvGrpSpPr/>
          <p:nvPr/>
        </p:nvGrpSpPr>
        <p:grpSpPr>
          <a:xfrm>
            <a:off x="5857884" y="1571612"/>
            <a:ext cx="2928958" cy="2286016"/>
            <a:chOff x="5857884" y="1571612"/>
            <a:chExt cx="2928958" cy="2286016"/>
          </a:xfrm>
        </p:grpSpPr>
        <p:pic>
          <p:nvPicPr>
            <p:cNvPr id="15" name="Immagine 14" descr="wikipedia-ico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857884" y="1571612"/>
              <a:ext cx="538162" cy="538162"/>
            </a:xfrm>
            <a:prstGeom prst="rect">
              <a:avLst/>
            </a:prstGeom>
          </p:spPr>
        </p:pic>
        <p:grpSp>
          <p:nvGrpSpPr>
            <p:cNvPr id="8" name="Group 20"/>
            <p:cNvGrpSpPr/>
            <p:nvPr/>
          </p:nvGrpSpPr>
          <p:grpSpPr>
            <a:xfrm>
              <a:off x="5857884" y="1571612"/>
              <a:ext cx="2928958" cy="2286016"/>
              <a:chOff x="5857884" y="1571612"/>
              <a:chExt cx="2928958" cy="2286016"/>
            </a:xfrm>
          </p:grpSpPr>
          <p:sp>
            <p:nvSpPr>
              <p:cNvPr id="6" name="Ovale 5"/>
              <p:cNvSpPr/>
              <p:nvPr/>
            </p:nvSpPr>
            <p:spPr>
              <a:xfrm>
                <a:off x="7020272" y="3357562"/>
                <a:ext cx="857256" cy="500066"/>
              </a:xfrm>
              <a:prstGeom prst="ellipse">
                <a:avLst/>
              </a:prstGeom>
              <a:noFill/>
              <a:ln w="76200"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it-IT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4" name="Documento 13"/>
              <p:cNvSpPr/>
              <p:nvPr/>
            </p:nvSpPr>
            <p:spPr>
              <a:xfrm>
                <a:off x="5857884" y="1571612"/>
                <a:ext cx="2928958" cy="1571636"/>
              </a:xfrm>
              <a:prstGeom prst="flowChartDocument">
                <a:avLst/>
              </a:prstGeom>
              <a:ln>
                <a:solidFill>
                  <a:srgbClr val="FF000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tIns="108000" rtlCol="0" anchor="t" anchorCtr="0"/>
              <a:lstStyle/>
              <a:p>
                <a:r>
                  <a:rPr lang="it-IT" sz="2400" b="1" dirty="0">
                    <a:latin typeface="Calibri" pitchFamily="34" charset="0"/>
                  </a:rPr>
                  <a:t> </a:t>
                </a:r>
                <a:r>
                  <a:rPr lang="it-IT" sz="2400" b="1" dirty="0" smtClean="0">
                    <a:latin typeface="Calibri" pitchFamily="34" charset="0"/>
                  </a:rPr>
                  <a:t>       </a:t>
                </a:r>
                <a:r>
                  <a:rPr lang="it-IT" sz="2400" b="1" dirty="0" err="1" smtClean="0">
                    <a:latin typeface="Calibri" pitchFamily="34" charset="0"/>
                  </a:rPr>
                  <a:t>Celebrity</a:t>
                </a:r>
                <a:r>
                  <a:rPr lang="it-IT" sz="2400" b="1" dirty="0" smtClean="0">
                    <a:latin typeface="Calibri" pitchFamily="34" charset="0"/>
                  </a:rPr>
                  <a:t> </a:t>
                </a:r>
                <a:r>
                  <a:rPr lang="en-US" sz="2400" i="1" dirty="0" smtClean="0">
                    <a:latin typeface="Calibri" pitchFamily="34" charset="0"/>
                  </a:rPr>
                  <a:t>is a person who is </a:t>
                </a:r>
                <a:r>
                  <a:rPr lang="en-US" sz="2400" i="1" dirty="0" err="1" smtClean="0">
                    <a:latin typeface="Calibri" pitchFamily="34" charset="0"/>
                  </a:rPr>
                  <a:t>famou</a:t>
                </a:r>
                <a:r>
                  <a:rPr lang="en-US" sz="2400" i="1" dirty="0" smtClean="0">
                    <a:latin typeface="Calibri" pitchFamily="34" charset="0"/>
                  </a:rPr>
                  <a:t>-sly recognized …</a:t>
                </a:r>
                <a:endParaRPr lang="it-IT" sz="2400" i="1" dirty="0">
                  <a:latin typeface="Calibri" pitchFamily="34" charset="0"/>
                </a:endParaRPr>
              </a:p>
            </p:txBody>
          </p:sp>
          <p:cxnSp>
            <p:nvCxnSpPr>
              <p:cNvPr id="17" name="Connettore 2 16"/>
              <p:cNvCxnSpPr>
                <a:stCxn id="6" idx="0"/>
              </p:cNvCxnSpPr>
              <p:nvPr/>
            </p:nvCxnSpPr>
            <p:spPr>
              <a:xfrm rot="5400000" flipH="1" flipV="1">
                <a:off x="7270305" y="3178967"/>
                <a:ext cx="357190" cy="1588"/>
              </a:xfrm>
              <a:prstGeom prst="straightConnector1">
                <a:avLst/>
              </a:prstGeom>
              <a:ln w="38100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23" name="Immagine 11" descr="wikipedia-icon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06046" y="1594694"/>
              <a:ext cx="538162" cy="538162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contenuto 4"/>
          <p:cNvSpPr txBox="1">
            <a:spLocks/>
          </p:cNvSpPr>
          <p:nvPr/>
        </p:nvSpPr>
        <p:spPr>
          <a:xfrm>
            <a:off x="457200" y="1600201"/>
            <a:ext cx="7467600" cy="1400171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60000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it-IT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60000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it-IT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“Diego Maradona won against Mexico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”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it-IT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it-IT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2" name="Connettore 2 11"/>
          <p:cNvCxnSpPr>
            <a:endCxn id="10" idx="0"/>
          </p:cNvCxnSpPr>
          <p:nvPr/>
        </p:nvCxnSpPr>
        <p:spPr>
          <a:xfrm rot="16200000" flipH="1">
            <a:off x="1714840" y="2964292"/>
            <a:ext cx="500066" cy="722"/>
          </a:xfrm>
          <a:prstGeom prst="straightConnector1">
            <a:avLst/>
          </a:prstGeom>
          <a:ln w="38100">
            <a:solidFill>
              <a:srgbClr val="1E4176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/>
          <p:cNvSpPr txBox="1"/>
          <p:nvPr/>
        </p:nvSpPr>
        <p:spPr>
          <a:xfrm>
            <a:off x="500034" y="3214686"/>
            <a:ext cx="2930400" cy="1938992"/>
          </a:xfrm>
          <a:prstGeom prst="rect">
            <a:avLst/>
          </a:prstGeom>
          <a:ln w="38100">
            <a:solidFill>
              <a:srgbClr val="1E4176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2400" dirty="0" err="1" smtClean="0"/>
              <a:t>Ex-Argentina</a:t>
            </a:r>
            <a:r>
              <a:rPr lang="it-IT" sz="2400" dirty="0" smtClean="0"/>
              <a:t>’s coach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His nephew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Maradona </a:t>
            </a:r>
            <a:r>
              <a:rPr lang="it-IT" sz="2400" dirty="0" err="1" smtClean="0"/>
              <a:t>Stadium</a:t>
            </a:r>
            <a:endParaRPr lang="it-IT" sz="2400" dirty="0" smtClean="0"/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Maradona Movie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…</a:t>
            </a:r>
            <a:endParaRPr lang="it-IT" sz="2400" dirty="0"/>
          </a:p>
        </p:txBody>
      </p:sp>
      <p:cxnSp>
        <p:nvCxnSpPr>
          <p:cNvPr id="18" name="Connettore 2 17"/>
          <p:cNvCxnSpPr/>
          <p:nvPr/>
        </p:nvCxnSpPr>
        <p:spPr>
          <a:xfrm rot="16200000" flipH="1">
            <a:off x="5679290" y="2964653"/>
            <a:ext cx="500067" cy="3"/>
          </a:xfrm>
          <a:prstGeom prst="straightConnector1">
            <a:avLst/>
          </a:prstGeom>
          <a:ln w="38100">
            <a:solidFill>
              <a:srgbClr val="1E4176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CasellaDiTesto 18"/>
          <p:cNvSpPr txBox="1"/>
          <p:nvPr/>
        </p:nvSpPr>
        <p:spPr>
          <a:xfrm>
            <a:off x="5357818" y="3214687"/>
            <a:ext cx="3429024" cy="1938992"/>
          </a:xfrm>
          <a:prstGeom prst="rect">
            <a:avLst/>
          </a:prstGeom>
          <a:ln w="38100">
            <a:solidFill>
              <a:srgbClr val="1E4176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2400" dirty="0" smtClean="0"/>
              <a:t>Mexico </a:t>
            </a:r>
            <a:r>
              <a:rPr lang="it-IT" sz="2400" dirty="0" err="1" smtClean="0"/>
              <a:t>nation</a:t>
            </a:r>
            <a:endParaRPr lang="it-IT" sz="2400" dirty="0" smtClean="0"/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Mexico state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Mexico football team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Mexico baseball team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…</a:t>
            </a:r>
            <a:endParaRPr lang="it-IT" sz="2400" dirty="0"/>
          </a:p>
        </p:txBody>
      </p:sp>
      <p:sp>
        <p:nvSpPr>
          <p:cNvPr id="28" name="Rettangolo 27"/>
          <p:cNvSpPr/>
          <p:nvPr/>
        </p:nvSpPr>
        <p:spPr>
          <a:xfrm>
            <a:off x="642910" y="2214554"/>
            <a:ext cx="2643206" cy="428628"/>
          </a:xfrm>
          <a:prstGeom prst="rect">
            <a:avLst/>
          </a:prstGeom>
          <a:noFill/>
          <a:ln w="38100">
            <a:solidFill>
              <a:srgbClr val="1E4176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Rettangolo 28"/>
          <p:cNvSpPr/>
          <p:nvPr/>
        </p:nvSpPr>
        <p:spPr>
          <a:xfrm>
            <a:off x="5286380" y="2214554"/>
            <a:ext cx="1214446" cy="428628"/>
          </a:xfrm>
          <a:prstGeom prst="rect">
            <a:avLst/>
          </a:prstGeom>
          <a:noFill/>
          <a:ln w="38100">
            <a:solidFill>
              <a:srgbClr val="1E4176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3" name="Connettore 1 32"/>
          <p:cNvCxnSpPr/>
          <p:nvPr/>
        </p:nvCxnSpPr>
        <p:spPr>
          <a:xfrm>
            <a:off x="3428992" y="2643182"/>
            <a:ext cx="571504" cy="1588"/>
          </a:xfrm>
          <a:prstGeom prst="line">
            <a:avLst/>
          </a:prstGeom>
          <a:ln w="38100">
            <a:solidFill>
              <a:srgbClr val="1E4176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1 33"/>
          <p:cNvCxnSpPr/>
          <p:nvPr/>
        </p:nvCxnSpPr>
        <p:spPr>
          <a:xfrm>
            <a:off x="4214810" y="2643182"/>
            <a:ext cx="928694" cy="1588"/>
          </a:xfrm>
          <a:prstGeom prst="line">
            <a:avLst/>
          </a:prstGeom>
          <a:ln w="38100">
            <a:solidFill>
              <a:srgbClr val="1E4176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CasellaDiTesto 40"/>
          <p:cNvSpPr txBox="1"/>
          <p:nvPr/>
        </p:nvSpPr>
        <p:spPr>
          <a:xfrm>
            <a:off x="3143240" y="5572140"/>
            <a:ext cx="2500330" cy="461665"/>
          </a:xfrm>
          <a:prstGeom prst="rect">
            <a:avLst/>
          </a:prstGeom>
          <a:ln w="38100">
            <a:solidFill>
              <a:srgbClr val="1E4176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i="1" dirty="0" smtClean="0">
                <a:solidFill>
                  <a:srgbClr val="FF0000"/>
                </a:solidFill>
              </a:rPr>
              <a:t>Don’t annotate!</a:t>
            </a:r>
            <a:endParaRPr lang="it-IT" sz="2400" i="1" dirty="0">
              <a:solidFill>
                <a:srgbClr val="FF0000"/>
              </a:solidFill>
            </a:endParaRPr>
          </a:p>
        </p:txBody>
      </p:sp>
      <p:grpSp>
        <p:nvGrpSpPr>
          <p:cNvPr id="2" name="Gruppo 62"/>
          <p:cNvGrpSpPr/>
          <p:nvPr/>
        </p:nvGrpSpPr>
        <p:grpSpPr>
          <a:xfrm>
            <a:off x="3713950" y="2643976"/>
            <a:ext cx="1073158" cy="2857520"/>
            <a:chOff x="3713950" y="2643976"/>
            <a:chExt cx="1073158" cy="2857520"/>
          </a:xfrm>
          <a:effectLst/>
        </p:grpSpPr>
        <p:cxnSp>
          <p:nvCxnSpPr>
            <p:cNvPr id="58" name="Connettore 1 57"/>
            <p:cNvCxnSpPr/>
            <p:nvPr/>
          </p:nvCxnSpPr>
          <p:spPr>
            <a:xfrm rot="5400000">
              <a:off x="3107521" y="3250405"/>
              <a:ext cx="1214446" cy="1588"/>
            </a:xfrm>
            <a:prstGeom prst="line">
              <a:avLst/>
            </a:prstGeom>
            <a:ln w="38100">
              <a:solidFill>
                <a:srgbClr val="1E4176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ttore 1 58"/>
            <p:cNvCxnSpPr/>
            <p:nvPr/>
          </p:nvCxnSpPr>
          <p:spPr>
            <a:xfrm>
              <a:off x="3714744" y="3857628"/>
              <a:ext cx="1071570" cy="1588"/>
            </a:xfrm>
            <a:prstGeom prst="line">
              <a:avLst/>
            </a:prstGeom>
            <a:ln w="38100">
              <a:solidFill>
                <a:srgbClr val="1E4176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nettore 1 59"/>
            <p:cNvCxnSpPr/>
            <p:nvPr/>
          </p:nvCxnSpPr>
          <p:spPr>
            <a:xfrm rot="5400000" flipH="1" flipV="1">
              <a:off x="4179091" y="3250405"/>
              <a:ext cx="1214446" cy="1588"/>
            </a:xfrm>
            <a:prstGeom prst="line">
              <a:avLst/>
            </a:prstGeom>
            <a:ln w="38100">
              <a:solidFill>
                <a:srgbClr val="1E4176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ttore 1 60"/>
            <p:cNvCxnSpPr/>
            <p:nvPr/>
          </p:nvCxnSpPr>
          <p:spPr>
            <a:xfrm rot="5400000">
              <a:off x="3464711" y="4679165"/>
              <a:ext cx="1643074" cy="1588"/>
            </a:xfrm>
            <a:prstGeom prst="line">
              <a:avLst/>
            </a:prstGeom>
            <a:ln w="38100">
              <a:solidFill>
                <a:srgbClr val="1E4176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itolo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Why</a:t>
            </a:r>
            <a:r>
              <a:rPr lang="it-IT" dirty="0" smtClean="0"/>
              <a:t> </a:t>
            </a:r>
            <a:r>
              <a:rPr lang="it-IT" dirty="0" err="1" smtClean="0"/>
              <a:t>is</a:t>
            </a:r>
            <a:r>
              <a:rPr lang="it-IT" dirty="0" smtClean="0"/>
              <a:t> </a:t>
            </a:r>
            <a:r>
              <a:rPr lang="it-IT" dirty="0" err="1" smtClean="0"/>
              <a:t>it</a:t>
            </a:r>
            <a:r>
              <a:rPr lang="it-IT" dirty="0" smtClean="0"/>
              <a:t> a </a:t>
            </a:r>
            <a:r>
              <a:rPr lang="it-IT" dirty="0" err="1" smtClean="0"/>
              <a:t>difficult</a:t>
            </a:r>
            <a:r>
              <a:rPr lang="it-IT" dirty="0" smtClean="0"/>
              <a:t> </a:t>
            </a:r>
            <a:r>
              <a:rPr lang="it-IT" dirty="0" err="1" smtClean="0"/>
              <a:t>problem</a:t>
            </a:r>
            <a:r>
              <a:rPr lang="it-IT" dirty="0" smtClean="0"/>
              <a:t>?</a:t>
            </a:r>
            <a:endParaRPr lang="it-IT" dirty="0"/>
          </a:p>
        </p:txBody>
      </p:sp>
      <p:cxnSp>
        <p:nvCxnSpPr>
          <p:cNvPr id="21" name="Connettore 1 24"/>
          <p:cNvCxnSpPr/>
          <p:nvPr/>
        </p:nvCxnSpPr>
        <p:spPr>
          <a:xfrm>
            <a:off x="714348" y="3865160"/>
            <a:ext cx="2357454" cy="1588"/>
          </a:xfrm>
          <a:prstGeom prst="line">
            <a:avLst/>
          </a:prstGeom>
          <a:ln w="571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1 29"/>
          <p:cNvCxnSpPr/>
          <p:nvPr/>
        </p:nvCxnSpPr>
        <p:spPr>
          <a:xfrm>
            <a:off x="714348" y="4220762"/>
            <a:ext cx="2428892" cy="1588"/>
          </a:xfrm>
          <a:prstGeom prst="line">
            <a:avLst/>
          </a:prstGeom>
          <a:ln w="571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1 31"/>
          <p:cNvCxnSpPr/>
          <p:nvPr/>
        </p:nvCxnSpPr>
        <p:spPr>
          <a:xfrm>
            <a:off x="714348" y="4577952"/>
            <a:ext cx="1857388" cy="1588"/>
          </a:xfrm>
          <a:prstGeom prst="line">
            <a:avLst/>
          </a:prstGeom>
          <a:ln w="571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1 35"/>
          <p:cNvCxnSpPr/>
          <p:nvPr/>
        </p:nvCxnSpPr>
        <p:spPr>
          <a:xfrm>
            <a:off x="5572132" y="3507970"/>
            <a:ext cx="1785950" cy="1588"/>
          </a:xfrm>
          <a:prstGeom prst="line">
            <a:avLst/>
          </a:prstGeom>
          <a:ln w="571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1 37"/>
          <p:cNvCxnSpPr/>
          <p:nvPr/>
        </p:nvCxnSpPr>
        <p:spPr>
          <a:xfrm>
            <a:off x="5572132" y="3863572"/>
            <a:ext cx="1571636" cy="1588"/>
          </a:xfrm>
          <a:prstGeom prst="line">
            <a:avLst/>
          </a:prstGeom>
          <a:ln w="571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1 39"/>
          <p:cNvCxnSpPr/>
          <p:nvPr/>
        </p:nvCxnSpPr>
        <p:spPr>
          <a:xfrm>
            <a:off x="5572132" y="4579540"/>
            <a:ext cx="2643206" cy="1588"/>
          </a:xfrm>
          <a:prstGeom prst="line">
            <a:avLst/>
          </a:prstGeom>
          <a:ln w="571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9" grpId="0" animBg="1"/>
      <p:bldP spid="4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olo 4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Features</a:t>
            </a:r>
            <a:r>
              <a:rPr lang="it-IT" dirty="0" smtClean="0"/>
              <a:t> </a:t>
            </a:r>
            <a:r>
              <a:rPr lang="it-IT" dirty="0" err="1" smtClean="0"/>
              <a:t>used</a:t>
            </a:r>
            <a:r>
              <a:rPr lang="it-IT" dirty="0" smtClean="0"/>
              <a:t> </a:t>
            </a:r>
            <a:r>
              <a:rPr lang="it-IT" dirty="0" err="1" smtClean="0"/>
              <a:t>by</a:t>
            </a:r>
            <a:r>
              <a:rPr lang="it-IT" dirty="0" smtClean="0"/>
              <a:t> </a:t>
            </a:r>
            <a:r>
              <a:rPr lang="it-IT" dirty="0" err="1" smtClean="0"/>
              <a:t>annotators</a:t>
            </a:r>
            <a:endParaRPr lang="it-IT" dirty="0"/>
          </a:p>
        </p:txBody>
      </p:sp>
      <p:sp>
        <p:nvSpPr>
          <p:cNvPr id="34" name="CasellaDiTesto 6"/>
          <p:cNvSpPr txBox="1"/>
          <p:nvPr/>
        </p:nvSpPr>
        <p:spPr>
          <a:xfrm>
            <a:off x="611560" y="1628800"/>
            <a:ext cx="2928958" cy="1428760"/>
          </a:xfrm>
          <a:prstGeom prst="rect">
            <a:avLst/>
          </a:prstGeom>
          <a:solidFill>
            <a:schemeClr val="bg2"/>
          </a:solidFill>
          <a:ln w="38100">
            <a:solidFill>
              <a:schemeClr val="tx1">
                <a:lumMod val="75000"/>
                <a:lumOff val="25000"/>
              </a:schemeClr>
            </a:solidFill>
            <a:prstDash val="sysDot"/>
            <a:headEnd type="none" w="med" len="med"/>
            <a:tailEnd type="none" w="med" len="med"/>
          </a:ln>
          <a:effectLst>
            <a:glow rad="101600">
              <a:schemeClr val="tx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>
            <a:noAutofit/>
          </a:bodyPr>
          <a:lstStyle/>
          <a:p>
            <a:pPr algn="ctr"/>
            <a:r>
              <a:rPr lang="it-IT" dirty="0" err="1" smtClean="0">
                <a:solidFill>
                  <a:srgbClr val="000000"/>
                </a:solidFill>
                <a:latin typeface="Calibri"/>
              </a:rPr>
              <a:t>Commonness</a:t>
            </a:r>
            <a:r>
              <a:rPr lang="it-IT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it-IT" dirty="0" err="1" smtClean="0">
                <a:solidFill>
                  <a:srgbClr val="000000"/>
                </a:solidFill>
                <a:latin typeface="Calibri"/>
              </a:rPr>
              <a:t>of</a:t>
            </a:r>
            <a:r>
              <a:rPr lang="it-IT" dirty="0" smtClean="0">
                <a:solidFill>
                  <a:srgbClr val="000000"/>
                </a:solidFill>
                <a:latin typeface="Calibri"/>
              </a:rPr>
              <a:t> a </a:t>
            </a:r>
            <a:r>
              <a:rPr lang="it-IT" dirty="0" err="1" smtClean="0">
                <a:solidFill>
                  <a:srgbClr val="000000"/>
                </a:solidFill>
                <a:latin typeface="Calibri"/>
              </a:rPr>
              <a:t>page</a:t>
            </a:r>
            <a:r>
              <a:rPr lang="it-IT" dirty="0" smtClean="0">
                <a:solidFill>
                  <a:srgbClr val="000000"/>
                </a:solidFill>
                <a:latin typeface="Calibri"/>
              </a:rPr>
              <a:t> </a:t>
            </a:r>
            <a:br>
              <a:rPr lang="it-IT" dirty="0" smtClean="0">
                <a:solidFill>
                  <a:srgbClr val="000000"/>
                </a:solidFill>
                <a:latin typeface="Calibri"/>
              </a:rPr>
            </a:br>
            <a:r>
              <a:rPr lang="it-IT" dirty="0" smtClean="0">
                <a:solidFill>
                  <a:srgbClr val="000000"/>
                </a:solidFill>
                <a:latin typeface="Calibri"/>
              </a:rPr>
              <a:t>p </a:t>
            </a:r>
            <a:r>
              <a:rPr lang="it-IT" dirty="0" err="1" smtClean="0">
                <a:solidFill>
                  <a:srgbClr val="000000"/>
                </a:solidFill>
                <a:latin typeface="Calibri"/>
              </a:rPr>
              <a:t>wrt</a:t>
            </a:r>
            <a:r>
              <a:rPr lang="it-IT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it-IT" dirty="0" err="1" smtClean="0">
                <a:solidFill>
                  <a:srgbClr val="000000"/>
                </a:solidFill>
                <a:latin typeface="Calibri"/>
              </a:rPr>
              <a:t>an</a:t>
            </a:r>
            <a:r>
              <a:rPr lang="it-IT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it-IT" dirty="0" err="1" smtClean="0">
                <a:solidFill>
                  <a:srgbClr val="000000"/>
                </a:solidFill>
                <a:latin typeface="Calibri"/>
              </a:rPr>
              <a:t>anchor</a:t>
            </a:r>
            <a:r>
              <a:rPr lang="it-IT" dirty="0" smtClean="0">
                <a:solidFill>
                  <a:srgbClr val="000000"/>
                </a:solidFill>
                <a:latin typeface="Calibri"/>
              </a:rPr>
              <a:t> a</a:t>
            </a:r>
          </a:p>
          <a:p>
            <a:pPr algn="ctr"/>
            <a:endParaRPr lang="it-IT" dirty="0" smtClean="0">
              <a:solidFill>
                <a:schemeClr val="bg1"/>
              </a:solidFill>
              <a:latin typeface="Calibri"/>
            </a:endParaRPr>
          </a:p>
        </p:txBody>
      </p:sp>
      <p:graphicFrame>
        <p:nvGraphicFramePr>
          <p:cNvPr id="3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3134053"/>
              </p:ext>
            </p:extLst>
          </p:nvPr>
        </p:nvGraphicFramePr>
        <p:xfrm>
          <a:off x="672480" y="2412020"/>
          <a:ext cx="2819400" cy="64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1705" name="Equation" r:id="rId4" imgW="1590840" imgH="383760" progId="Equation.3">
                  <p:embed/>
                </p:oleObj>
              </mc:Choice>
              <mc:Fallback>
                <p:oleObj name="Equation" r:id="rId4" imgW="1590840" imgH="383760" progId="Equation.3">
                  <p:embed/>
                  <p:pic>
                    <p:nvPicPr>
                      <p:cNvPr id="0" name="Picture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2480" y="2412020"/>
                        <a:ext cx="2819400" cy="646113"/>
                      </a:xfrm>
                      <a:prstGeom prst="rect">
                        <a:avLst/>
                      </a:prstGeom>
                      <a:solidFill>
                        <a:srgbClr val="EEECE1"/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9" name="Gruppo 9"/>
          <p:cNvGrpSpPr/>
          <p:nvPr/>
        </p:nvGrpSpPr>
        <p:grpSpPr>
          <a:xfrm>
            <a:off x="323528" y="4149080"/>
            <a:ext cx="3071834" cy="1353902"/>
            <a:chOff x="5929322" y="2000240"/>
            <a:chExt cx="3071834" cy="1143008"/>
          </a:xfrm>
          <a:solidFill>
            <a:schemeClr val="accent3">
              <a:lumMod val="75000"/>
            </a:schemeClr>
          </a:solidFill>
        </p:grpSpPr>
        <p:sp>
          <p:nvSpPr>
            <p:cNvPr id="42" name="CasellaDiTesto 7"/>
            <p:cNvSpPr txBox="1"/>
            <p:nvPr/>
          </p:nvSpPr>
          <p:spPr>
            <a:xfrm>
              <a:off x="5929322" y="2000240"/>
              <a:ext cx="3071834" cy="1143008"/>
            </a:xfrm>
            <a:prstGeom prst="rect">
              <a:avLst/>
            </a:prstGeom>
            <a:grpFill/>
            <a:ln w="38100">
              <a:solidFill>
                <a:schemeClr val="accent3">
                  <a:lumMod val="60000"/>
                  <a:lumOff val="40000"/>
                </a:schemeClr>
              </a:solidFill>
              <a:prstDash val="solid"/>
              <a:headEnd type="none" w="med" len="med"/>
              <a:tailEnd type="none" w="med" len="med"/>
            </a:ln>
            <a:effectLst>
              <a:glow rad="101600">
                <a:schemeClr val="tx1"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rtlCol="0">
              <a:noAutofit/>
            </a:bodyPr>
            <a:lstStyle/>
            <a:p>
              <a:pPr algn="ctr"/>
              <a:r>
                <a:rPr lang="it-IT" dirty="0" smtClean="0">
                  <a:solidFill>
                    <a:schemeClr val="bg1"/>
                  </a:solidFill>
                  <a:latin typeface="Calibri"/>
                </a:rPr>
                <a:t>Link </a:t>
              </a:r>
              <a:r>
                <a:rPr lang="it-IT" dirty="0" err="1" smtClean="0">
                  <a:solidFill>
                    <a:schemeClr val="bg1"/>
                  </a:solidFill>
                  <a:latin typeface="Calibri"/>
                </a:rPr>
                <a:t>probability</a:t>
              </a:r>
              <a:r>
                <a:rPr lang="it-IT" dirty="0" smtClean="0">
                  <a:solidFill>
                    <a:schemeClr val="bg1"/>
                  </a:solidFill>
                  <a:latin typeface="Calibri"/>
                </a:rPr>
                <a:t> </a:t>
              </a:r>
              <a:r>
                <a:rPr lang="it-IT" dirty="0" err="1" smtClean="0">
                  <a:solidFill>
                    <a:schemeClr val="bg1"/>
                  </a:solidFill>
                  <a:latin typeface="Calibri"/>
                </a:rPr>
                <a:t>of</a:t>
              </a:r>
              <a:r>
                <a:rPr lang="it-IT" dirty="0" smtClean="0">
                  <a:solidFill>
                    <a:schemeClr val="bg1"/>
                  </a:solidFill>
                  <a:latin typeface="Calibri"/>
                </a:rPr>
                <a:t> </a:t>
              </a:r>
              <a:r>
                <a:rPr lang="it-IT" dirty="0" err="1" smtClean="0">
                  <a:solidFill>
                    <a:schemeClr val="bg1"/>
                  </a:solidFill>
                  <a:latin typeface="Calibri"/>
                </a:rPr>
                <a:t>an</a:t>
              </a:r>
              <a:r>
                <a:rPr lang="it-IT" dirty="0" smtClean="0">
                  <a:solidFill>
                    <a:schemeClr val="bg1"/>
                  </a:solidFill>
                  <a:latin typeface="Calibri"/>
                </a:rPr>
                <a:t> </a:t>
              </a:r>
              <a:r>
                <a:rPr lang="it-IT" dirty="0" err="1" smtClean="0">
                  <a:solidFill>
                    <a:schemeClr val="bg1"/>
                  </a:solidFill>
                  <a:latin typeface="Calibri"/>
                </a:rPr>
                <a:t>anchor</a:t>
              </a:r>
              <a:r>
                <a:rPr lang="it-IT" dirty="0" smtClean="0">
                  <a:solidFill>
                    <a:schemeClr val="bg1"/>
                  </a:solidFill>
                  <a:latin typeface="Calibri"/>
                </a:rPr>
                <a:t> </a:t>
              </a:r>
              <a:r>
                <a:rPr lang="it-IT" i="1" dirty="0" smtClean="0">
                  <a:solidFill>
                    <a:schemeClr val="bg1"/>
                  </a:solidFill>
                  <a:latin typeface="Calibri"/>
                </a:rPr>
                <a:t>a</a:t>
              </a:r>
            </a:p>
          </p:txBody>
        </p:sp>
        <p:graphicFrame>
          <p:nvGraphicFramePr>
            <p:cNvPr id="43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03568946"/>
                </p:ext>
              </p:extLst>
            </p:nvPr>
          </p:nvGraphicFramePr>
          <p:xfrm>
            <a:off x="5965826" y="2404997"/>
            <a:ext cx="2995612" cy="6620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41706" name="Equation" r:id="rId6" imgW="1701800" imgH="419100" progId="Equation.3">
                    <p:embed/>
                  </p:oleObj>
                </mc:Choice>
                <mc:Fallback>
                  <p:oleObj name="Equation" r:id="rId6" imgW="1701800" imgH="419100" progId="Equation.3">
                    <p:embed/>
                    <p:pic>
                      <p:nvPicPr>
                        <p:cNvPr id="0" name="Picture 3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65826" y="2404997"/>
                          <a:ext cx="2995612" cy="662068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48" name="CasellaDiTesto 7"/>
          <p:cNvSpPr txBox="1"/>
          <p:nvPr/>
        </p:nvSpPr>
        <p:spPr>
          <a:xfrm>
            <a:off x="3779912" y="2060848"/>
            <a:ext cx="5112568" cy="180020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tx2"/>
            </a:solidFill>
            <a:prstDash val="solid"/>
            <a:headEnd type="none" w="med" len="med"/>
            <a:tailEnd type="none" w="med" len="med"/>
          </a:ln>
          <a:effectLst>
            <a:glow rad="101600">
              <a:schemeClr val="tx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>
            <a:noAutofit/>
          </a:bodyPr>
          <a:lstStyle/>
          <a:p>
            <a:pPr algn="ctr"/>
            <a:r>
              <a:rPr lang="it-IT" sz="2400" dirty="0" err="1" smtClean="0">
                <a:solidFill>
                  <a:schemeClr val="bg1"/>
                </a:solidFill>
                <a:latin typeface="Calibri"/>
              </a:rPr>
              <a:t>Context</a:t>
            </a:r>
            <a:r>
              <a:rPr lang="it-IT" sz="2400" dirty="0" smtClean="0">
                <a:solidFill>
                  <a:schemeClr val="bg1"/>
                </a:solidFill>
                <a:latin typeface="Calibri"/>
              </a:rPr>
              <a:t> of </a:t>
            </a:r>
            <a:r>
              <a:rPr lang="it-IT" sz="2400" i="1" dirty="0" smtClean="0">
                <a:solidFill>
                  <a:schemeClr val="bg1"/>
                </a:solidFill>
                <a:latin typeface="Calibri"/>
              </a:rPr>
              <a:t>a </a:t>
            </a:r>
            <a:r>
              <a:rPr lang="it-IT" sz="2400" dirty="0" err="1" smtClean="0">
                <a:solidFill>
                  <a:schemeClr val="bg1"/>
                </a:solidFill>
                <a:latin typeface="Calibri"/>
              </a:rPr>
              <a:t>around</a:t>
            </a:r>
            <a:r>
              <a:rPr lang="it-IT" sz="2400" dirty="0" smtClean="0">
                <a:solidFill>
                  <a:schemeClr val="bg1"/>
                </a:solidFill>
                <a:latin typeface="Calibri"/>
              </a:rPr>
              <a:t> the </a:t>
            </a:r>
            <a:r>
              <a:rPr lang="it-IT" sz="2400" dirty="0" err="1" smtClean="0">
                <a:solidFill>
                  <a:schemeClr val="bg1"/>
                </a:solidFill>
                <a:latin typeface="Calibri"/>
              </a:rPr>
              <a:t>mention</a:t>
            </a:r>
            <a:r>
              <a:rPr lang="it-IT" sz="2400" dirty="0" smtClean="0">
                <a:solidFill>
                  <a:schemeClr val="bg1"/>
                </a:solidFill>
                <a:latin typeface="Calibri"/>
              </a:rPr>
              <a:t> and </a:t>
            </a:r>
            <a:r>
              <a:rPr lang="it-IT" sz="2400" dirty="0" err="1" smtClean="0">
                <a:solidFill>
                  <a:schemeClr val="bg1"/>
                </a:solidFill>
                <a:latin typeface="Calibri"/>
              </a:rPr>
              <a:t>within</a:t>
            </a:r>
            <a:r>
              <a:rPr lang="it-IT" sz="2400" dirty="0" smtClean="0">
                <a:solidFill>
                  <a:schemeClr val="bg1"/>
                </a:solidFill>
                <a:latin typeface="Calibri"/>
              </a:rPr>
              <a:t> a </a:t>
            </a:r>
            <a:r>
              <a:rPr lang="it-IT" sz="2400" i="1" dirty="0" err="1" smtClean="0">
                <a:solidFill>
                  <a:schemeClr val="bg1"/>
                </a:solidFill>
                <a:latin typeface="Calibri"/>
              </a:rPr>
              <a:t>page</a:t>
            </a:r>
            <a:r>
              <a:rPr lang="it-IT" sz="2400" i="1" dirty="0" smtClean="0">
                <a:solidFill>
                  <a:schemeClr val="bg1"/>
                </a:solidFill>
                <a:latin typeface="Calibri"/>
              </a:rPr>
              <a:t>/</a:t>
            </a:r>
            <a:r>
              <a:rPr lang="it-IT" sz="2400" i="1" dirty="0" err="1" smtClean="0">
                <a:solidFill>
                  <a:schemeClr val="bg1"/>
                </a:solidFill>
                <a:latin typeface="Calibri"/>
              </a:rPr>
              <a:t>entity</a:t>
            </a:r>
            <a:r>
              <a:rPr lang="it-IT" sz="2400" i="1" dirty="0" smtClean="0">
                <a:solidFill>
                  <a:schemeClr val="bg1"/>
                </a:solidFill>
                <a:latin typeface="Calibri"/>
              </a:rPr>
              <a:t>  p</a:t>
            </a:r>
          </a:p>
          <a:p>
            <a:pPr algn="ctr"/>
            <a:r>
              <a:rPr lang="it-IT" sz="2400" i="1" dirty="0" err="1" smtClean="0">
                <a:solidFill>
                  <a:schemeClr val="bg1"/>
                </a:solidFill>
                <a:latin typeface="Calibri"/>
              </a:rPr>
              <a:t>mention</a:t>
            </a:r>
            <a:r>
              <a:rPr lang="it-IT" sz="2400" i="1" dirty="0" smtClean="0">
                <a:solidFill>
                  <a:schemeClr val="bg1"/>
                </a:solidFill>
                <a:latin typeface="Calibri"/>
              </a:rPr>
              <a:t> =  </a:t>
            </a:r>
            <a:r>
              <a:rPr lang="it-IT" sz="2000" i="1" dirty="0" smtClean="0">
                <a:solidFill>
                  <a:schemeClr val="bg1"/>
                </a:solidFill>
                <a:latin typeface="Calibri"/>
              </a:rPr>
              <a:t>…w</a:t>
            </a:r>
            <a:r>
              <a:rPr lang="it-IT" sz="2000" i="1" baseline="-25000" dirty="0" smtClean="0">
                <a:solidFill>
                  <a:schemeClr val="bg1"/>
                </a:solidFill>
                <a:latin typeface="Calibri"/>
              </a:rPr>
              <a:t>1</a:t>
            </a:r>
            <a:r>
              <a:rPr lang="it-IT" sz="2000" i="1" dirty="0" smtClean="0">
                <a:solidFill>
                  <a:schemeClr val="bg1"/>
                </a:solidFill>
              </a:rPr>
              <a:t> w</a:t>
            </a:r>
            <a:r>
              <a:rPr lang="it-IT" sz="2000" i="1" baseline="-25000" dirty="0" smtClean="0">
                <a:solidFill>
                  <a:schemeClr val="bg1"/>
                </a:solidFill>
              </a:rPr>
              <a:t>2</a:t>
            </a:r>
            <a:r>
              <a:rPr lang="it-IT" sz="2000" i="1" dirty="0" smtClean="0">
                <a:solidFill>
                  <a:schemeClr val="bg1"/>
                </a:solidFill>
              </a:rPr>
              <a:t> w</a:t>
            </a:r>
            <a:r>
              <a:rPr lang="it-IT" sz="2000" i="1" baseline="-25000" dirty="0" smtClean="0">
                <a:solidFill>
                  <a:schemeClr val="bg1"/>
                </a:solidFill>
              </a:rPr>
              <a:t>3  </a:t>
            </a:r>
            <a:r>
              <a:rPr lang="it-IT" sz="2000" i="1" dirty="0" smtClean="0">
                <a:solidFill>
                  <a:schemeClr val="bg1"/>
                </a:solidFill>
              </a:rPr>
              <a:t>a</a:t>
            </a:r>
            <a:r>
              <a:rPr lang="it-IT" sz="2000" i="1" baseline="-25000" dirty="0" smtClean="0">
                <a:solidFill>
                  <a:schemeClr val="bg1"/>
                </a:solidFill>
              </a:rPr>
              <a:t>  </a:t>
            </a:r>
            <a:r>
              <a:rPr lang="it-IT" sz="2000" i="1" dirty="0" smtClean="0">
                <a:solidFill>
                  <a:schemeClr val="bg1"/>
                </a:solidFill>
              </a:rPr>
              <a:t>w</a:t>
            </a:r>
            <a:r>
              <a:rPr lang="it-IT" sz="2000" i="1" baseline="-25000" dirty="0" smtClean="0">
                <a:solidFill>
                  <a:schemeClr val="bg1"/>
                </a:solidFill>
              </a:rPr>
              <a:t>4</a:t>
            </a:r>
            <a:r>
              <a:rPr lang="it-IT" sz="2000" i="1" dirty="0" smtClean="0">
                <a:solidFill>
                  <a:schemeClr val="bg1"/>
                </a:solidFill>
              </a:rPr>
              <a:t> w</a:t>
            </a:r>
            <a:r>
              <a:rPr lang="it-IT" sz="2000" i="1" baseline="-25000" dirty="0" smtClean="0">
                <a:solidFill>
                  <a:schemeClr val="bg1"/>
                </a:solidFill>
              </a:rPr>
              <a:t>5</a:t>
            </a:r>
            <a:r>
              <a:rPr lang="it-IT" sz="2000" i="1" dirty="0" smtClean="0">
                <a:solidFill>
                  <a:schemeClr val="bg1"/>
                </a:solidFill>
              </a:rPr>
              <a:t> w</a:t>
            </a:r>
            <a:r>
              <a:rPr lang="it-IT" sz="2000" i="1" baseline="-25000" dirty="0" smtClean="0">
                <a:solidFill>
                  <a:schemeClr val="bg1"/>
                </a:solidFill>
              </a:rPr>
              <a:t>6</a:t>
            </a:r>
            <a:r>
              <a:rPr lang="it-IT" sz="2000" i="1" dirty="0" smtClean="0">
                <a:solidFill>
                  <a:schemeClr val="bg1"/>
                </a:solidFill>
              </a:rPr>
              <a:t> …</a:t>
            </a:r>
            <a:endParaRPr lang="it-IT" sz="2400" i="1" baseline="-25000" dirty="0" smtClean="0">
              <a:solidFill>
                <a:schemeClr val="bg1"/>
              </a:solidFill>
              <a:latin typeface="Calibri"/>
            </a:endParaRPr>
          </a:p>
          <a:p>
            <a:pPr algn="ctr"/>
            <a:r>
              <a:rPr lang="it-IT" sz="2400" i="1" dirty="0" err="1" smtClean="0">
                <a:solidFill>
                  <a:schemeClr val="bg1"/>
                </a:solidFill>
                <a:latin typeface="Calibri"/>
              </a:rPr>
              <a:t>page</a:t>
            </a:r>
            <a:r>
              <a:rPr lang="it-IT" sz="2400" i="1" dirty="0" smtClean="0">
                <a:solidFill>
                  <a:schemeClr val="bg1"/>
                </a:solidFill>
                <a:latin typeface="Calibri"/>
              </a:rPr>
              <a:t>/</a:t>
            </a:r>
            <a:r>
              <a:rPr lang="it-IT" sz="2400" i="1" dirty="0" err="1" smtClean="0">
                <a:solidFill>
                  <a:schemeClr val="bg1"/>
                </a:solidFill>
                <a:latin typeface="Calibri"/>
              </a:rPr>
              <a:t>entity</a:t>
            </a:r>
            <a:r>
              <a:rPr lang="it-IT" sz="2400" i="1" dirty="0" smtClean="0">
                <a:solidFill>
                  <a:schemeClr val="bg1"/>
                </a:solidFill>
                <a:latin typeface="Calibri"/>
              </a:rPr>
              <a:t> p = </a:t>
            </a:r>
            <a:r>
              <a:rPr lang="it-IT" sz="2000" i="1" dirty="0" smtClean="0">
                <a:solidFill>
                  <a:schemeClr val="bg1"/>
                </a:solidFill>
              </a:rPr>
              <a:t>…z</a:t>
            </a:r>
            <a:r>
              <a:rPr lang="it-IT" sz="2000" i="1" baseline="-25000" dirty="0" smtClean="0">
                <a:solidFill>
                  <a:schemeClr val="bg1"/>
                </a:solidFill>
              </a:rPr>
              <a:t>1</a:t>
            </a:r>
            <a:r>
              <a:rPr lang="it-IT" sz="2000" i="1" dirty="0" smtClean="0">
                <a:solidFill>
                  <a:schemeClr val="bg1"/>
                </a:solidFill>
              </a:rPr>
              <a:t> z</a:t>
            </a:r>
            <a:r>
              <a:rPr lang="it-IT" sz="2000" i="1" baseline="-25000" dirty="0" smtClean="0">
                <a:solidFill>
                  <a:schemeClr val="bg1"/>
                </a:solidFill>
              </a:rPr>
              <a:t>2</a:t>
            </a:r>
            <a:r>
              <a:rPr lang="it-IT" sz="2000" i="1" dirty="0" smtClean="0">
                <a:solidFill>
                  <a:schemeClr val="bg1"/>
                </a:solidFill>
              </a:rPr>
              <a:t> z</a:t>
            </a:r>
            <a:r>
              <a:rPr lang="it-IT" sz="2000" i="1" baseline="-25000" dirty="0" smtClean="0">
                <a:solidFill>
                  <a:schemeClr val="bg1"/>
                </a:solidFill>
              </a:rPr>
              <a:t>3   </a:t>
            </a:r>
            <a:r>
              <a:rPr lang="it-IT" sz="2000" i="1" dirty="0" smtClean="0">
                <a:solidFill>
                  <a:schemeClr val="bg1"/>
                </a:solidFill>
              </a:rPr>
              <a:t>z</a:t>
            </a:r>
            <a:r>
              <a:rPr lang="it-IT" sz="2000" i="1" baseline="-25000" dirty="0" smtClean="0">
                <a:solidFill>
                  <a:schemeClr val="bg1"/>
                </a:solidFill>
              </a:rPr>
              <a:t>4</a:t>
            </a:r>
            <a:r>
              <a:rPr lang="it-IT" sz="2000" i="1" dirty="0" smtClean="0">
                <a:solidFill>
                  <a:schemeClr val="bg1"/>
                </a:solidFill>
              </a:rPr>
              <a:t> z</a:t>
            </a:r>
            <a:r>
              <a:rPr lang="it-IT" sz="2000" i="1" baseline="-25000" dirty="0" smtClean="0">
                <a:solidFill>
                  <a:schemeClr val="bg1"/>
                </a:solidFill>
              </a:rPr>
              <a:t>5</a:t>
            </a:r>
            <a:r>
              <a:rPr lang="it-IT" sz="2000" i="1" dirty="0" smtClean="0">
                <a:solidFill>
                  <a:schemeClr val="bg1"/>
                </a:solidFill>
              </a:rPr>
              <a:t> z</a:t>
            </a:r>
            <a:r>
              <a:rPr lang="it-IT" sz="2000" i="1" baseline="-25000" dirty="0" smtClean="0">
                <a:solidFill>
                  <a:schemeClr val="bg1"/>
                </a:solidFill>
              </a:rPr>
              <a:t>6</a:t>
            </a:r>
            <a:r>
              <a:rPr lang="it-IT" sz="2000" i="1" dirty="0" smtClean="0">
                <a:solidFill>
                  <a:schemeClr val="bg1"/>
                </a:solidFill>
              </a:rPr>
              <a:t> …</a:t>
            </a:r>
            <a:endParaRPr lang="it-IT" sz="2400" i="1" dirty="0" smtClean="0">
              <a:solidFill>
                <a:schemeClr val="bg1"/>
              </a:solidFill>
              <a:latin typeface="Calibri"/>
            </a:endParaRPr>
          </a:p>
          <a:p>
            <a:pPr algn="ctr"/>
            <a:endParaRPr lang="it-IT" sz="2400" i="1" dirty="0" smtClean="0">
              <a:solidFill>
                <a:schemeClr val="bg1"/>
              </a:solidFill>
              <a:latin typeface="Calibri"/>
            </a:endParaRPr>
          </a:p>
          <a:p>
            <a:pPr algn="ctr"/>
            <a:r>
              <a:rPr lang="it-IT" sz="2400" i="1" dirty="0" smtClean="0">
                <a:solidFill>
                  <a:schemeClr val="bg1"/>
                </a:solidFill>
                <a:latin typeface="Calibri"/>
              </a:rPr>
              <a:t> </a:t>
            </a:r>
          </a:p>
        </p:txBody>
      </p:sp>
      <p:sp>
        <p:nvSpPr>
          <p:cNvPr id="53" name="CasellaDiTesto 7"/>
          <p:cNvSpPr txBox="1"/>
          <p:nvPr/>
        </p:nvSpPr>
        <p:spPr>
          <a:xfrm>
            <a:off x="4572000" y="4365104"/>
            <a:ext cx="3960440" cy="2232248"/>
          </a:xfrm>
          <a:prstGeom prst="rect">
            <a:avLst/>
          </a:prstGeom>
          <a:solidFill>
            <a:srgbClr val="AFAD5F"/>
          </a:solidFill>
          <a:ln w="38100">
            <a:solidFill>
              <a:schemeClr val="bg2">
                <a:lumMod val="25000"/>
              </a:schemeClr>
            </a:solidFill>
            <a:prstDash val="solid"/>
            <a:headEnd type="none" w="med" len="med"/>
            <a:tailEnd type="none" w="med" len="med"/>
          </a:ln>
          <a:effectLst>
            <a:glow rad="101600">
              <a:schemeClr val="tx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>
            <a:noAutofit/>
          </a:bodyPr>
          <a:lstStyle/>
          <a:p>
            <a:pPr algn="ctr"/>
            <a:r>
              <a:rPr lang="it-IT" sz="2400" dirty="0" err="1" smtClean="0">
                <a:latin typeface="Calibri"/>
              </a:rPr>
              <a:t>Graph-based</a:t>
            </a:r>
            <a:r>
              <a:rPr lang="it-IT" sz="2400" dirty="0" smtClean="0">
                <a:latin typeface="Calibri"/>
              </a:rPr>
              <a:t> </a:t>
            </a:r>
            <a:r>
              <a:rPr lang="it-IT" sz="2400" dirty="0" err="1" smtClean="0">
                <a:latin typeface="Calibri"/>
              </a:rPr>
              <a:t>features</a:t>
            </a:r>
            <a:endParaRPr lang="it-IT" sz="2400" i="1" dirty="0" smtClean="0">
              <a:latin typeface="Calibri"/>
            </a:endParaRPr>
          </a:p>
          <a:p>
            <a:pPr algn="ctr">
              <a:lnSpc>
                <a:spcPct val="150000"/>
              </a:lnSpc>
            </a:pPr>
            <a:r>
              <a:rPr lang="it-IT" sz="2400" i="1" dirty="0" smtClean="0">
                <a:latin typeface="Calibri"/>
              </a:rPr>
              <a:t>a </a:t>
            </a:r>
            <a:r>
              <a:rPr lang="it-IT" sz="2400" i="1" dirty="0" err="1" smtClean="0">
                <a:latin typeface="Calibri"/>
              </a:rPr>
              <a:t>is</a:t>
            </a:r>
            <a:r>
              <a:rPr lang="it-IT" sz="2400" i="1" dirty="0" smtClean="0">
                <a:latin typeface="Calibri"/>
              </a:rPr>
              <a:t> a </a:t>
            </a:r>
            <a:r>
              <a:rPr lang="it-IT" sz="2400" i="1" dirty="0" err="1" smtClean="0">
                <a:latin typeface="Calibri"/>
              </a:rPr>
              <a:t>mention-node</a:t>
            </a:r>
            <a:endParaRPr lang="it-IT" sz="2400" i="1" dirty="0" smtClean="0">
              <a:latin typeface="Calibri"/>
            </a:endParaRPr>
          </a:p>
          <a:p>
            <a:pPr algn="ctr"/>
            <a:r>
              <a:rPr lang="it-IT" sz="2400" i="1" dirty="0" smtClean="0">
                <a:latin typeface="Calibri"/>
              </a:rPr>
              <a:t>p </a:t>
            </a:r>
            <a:r>
              <a:rPr lang="it-IT" sz="2400" i="1" dirty="0" err="1" smtClean="0">
                <a:latin typeface="Calibri"/>
              </a:rPr>
              <a:t>is</a:t>
            </a:r>
            <a:r>
              <a:rPr lang="it-IT" sz="2400" i="1" dirty="0" smtClean="0">
                <a:latin typeface="Calibri"/>
              </a:rPr>
              <a:t> </a:t>
            </a:r>
            <a:r>
              <a:rPr lang="it-IT" sz="2400" i="1" dirty="0" err="1" smtClean="0">
                <a:latin typeface="Calibri"/>
              </a:rPr>
              <a:t>an</a:t>
            </a:r>
            <a:r>
              <a:rPr lang="it-IT" sz="2400" i="1" dirty="0" smtClean="0">
                <a:latin typeface="Calibri"/>
              </a:rPr>
              <a:t> </a:t>
            </a:r>
            <a:r>
              <a:rPr lang="it-IT" sz="2400" i="1" dirty="0" err="1" smtClean="0">
                <a:latin typeface="Calibri"/>
              </a:rPr>
              <a:t>entity-node</a:t>
            </a:r>
            <a:endParaRPr lang="it-IT" sz="2400" i="1" dirty="0" smtClean="0">
              <a:latin typeface="Calibri"/>
            </a:endParaRPr>
          </a:p>
          <a:p>
            <a:pPr algn="ctr"/>
            <a:r>
              <a:rPr lang="it-IT" sz="2400" i="1" dirty="0" err="1" smtClean="0">
                <a:latin typeface="Calibri"/>
              </a:rPr>
              <a:t>Links</a:t>
            </a:r>
            <a:r>
              <a:rPr lang="it-IT" sz="2400" i="1" dirty="0" smtClean="0">
                <a:latin typeface="Calibri"/>
              </a:rPr>
              <a:t> a </a:t>
            </a:r>
            <a:r>
              <a:rPr lang="it-IT" sz="2400" i="1" dirty="0" smtClean="0">
                <a:latin typeface="Calibri"/>
                <a:sym typeface="Wingdings 3"/>
              </a:rPr>
              <a:t> p and </a:t>
            </a:r>
            <a:r>
              <a:rPr lang="it-IT" sz="2400" i="1" dirty="0" err="1" smtClean="0">
                <a:latin typeface="Calibri"/>
                <a:sym typeface="Wingdings 3"/>
              </a:rPr>
              <a:t>paths</a:t>
            </a:r>
            <a:r>
              <a:rPr lang="it-IT" sz="2400" i="1" dirty="0" smtClean="0">
                <a:latin typeface="Calibri"/>
                <a:sym typeface="Wingdings 3"/>
              </a:rPr>
              <a:t> </a:t>
            </a:r>
            <a:r>
              <a:rPr lang="it-IT" sz="2400" i="1" dirty="0" err="1" smtClean="0">
                <a:latin typeface="Calibri"/>
                <a:sym typeface="Wingdings 3"/>
              </a:rPr>
              <a:t>between</a:t>
            </a:r>
            <a:r>
              <a:rPr lang="it-IT" sz="2400" i="1" dirty="0" smtClean="0">
                <a:latin typeface="Calibri"/>
                <a:sym typeface="Wingdings 3"/>
              </a:rPr>
              <a:t> </a:t>
            </a:r>
            <a:r>
              <a:rPr lang="it-IT" sz="2400" i="1" dirty="0" err="1" smtClean="0">
                <a:latin typeface="Calibri"/>
                <a:sym typeface="Wingdings 3"/>
              </a:rPr>
              <a:t>pages</a:t>
            </a:r>
            <a:endParaRPr lang="it-IT" sz="2400" i="1" dirty="0" smtClean="0">
              <a:latin typeface="Calibri"/>
            </a:endParaRPr>
          </a:p>
          <a:p>
            <a:pPr algn="ctr"/>
            <a:endParaRPr lang="it-IT" sz="2400" i="1" dirty="0" smtClean="0">
              <a:solidFill>
                <a:schemeClr val="bg1"/>
              </a:solidFill>
              <a:latin typeface="Calibri"/>
            </a:endParaRPr>
          </a:p>
          <a:p>
            <a:pPr algn="ctr"/>
            <a:r>
              <a:rPr lang="it-IT" sz="2400" i="1" dirty="0" smtClean="0">
                <a:solidFill>
                  <a:schemeClr val="bg1"/>
                </a:solidFill>
                <a:latin typeface="Calibri"/>
              </a:rPr>
              <a:t> </a:t>
            </a:r>
          </a:p>
        </p:txBody>
      </p:sp>
      <p:pic>
        <p:nvPicPr>
          <p:cNvPr id="54" name="Picture 2" descr="Wikipedia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49" y="5849937"/>
            <a:ext cx="1008063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8" grpId="0" animBg="1"/>
      <p:bldP spid="5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The literature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D083F4-2905-4A70-BC72-E41B9EAC892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pic>
        <p:nvPicPr>
          <p:cNvPr id="16388" name="Picture 2"/>
          <p:cNvPicPr>
            <a:picLocks noChangeAspect="1"/>
          </p:cNvPicPr>
          <p:nvPr/>
        </p:nvPicPr>
        <p:blipFill>
          <a:blip r:embed="rId3" cstate="print"/>
          <a:srcRect t="32159" b="7980"/>
          <a:stretch>
            <a:fillRect/>
          </a:stretch>
        </p:blipFill>
        <p:spPr bwMode="auto">
          <a:xfrm>
            <a:off x="295275" y="1412875"/>
            <a:ext cx="8740775" cy="324008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468313" y="4724400"/>
            <a:ext cx="8229600" cy="13573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38100" tIns="38100" rIns="38100" bIns="38100"/>
          <a:lstStyle/>
          <a:p>
            <a:pPr>
              <a:defRPr/>
            </a:pPr>
            <a:r>
              <a:rPr lang="en-US" sz="2800" b="1" kern="0" dirty="0">
                <a:solidFill>
                  <a:schemeClr val="tx1"/>
                </a:solidFill>
                <a:latin typeface="+mn-lt"/>
                <a:sym typeface="Calibri" pitchFamily="34" charset="0"/>
              </a:rPr>
              <a:t>Many commercial software:</a:t>
            </a:r>
            <a:r>
              <a:rPr lang="en-US" sz="2800" kern="0" dirty="0">
                <a:solidFill>
                  <a:schemeClr val="tx1"/>
                </a:solidFill>
                <a:latin typeface="+mn-lt"/>
                <a:sym typeface="Calibri" pitchFamily="34" charset="0"/>
              </a:rPr>
              <a:t> </a:t>
            </a:r>
            <a:r>
              <a:rPr lang="en-US" sz="2400" kern="0" dirty="0" err="1">
                <a:solidFill>
                  <a:schemeClr val="tx1"/>
                </a:solidFill>
                <a:latin typeface="Calibri Light" pitchFamily="34" charset="0"/>
                <a:sym typeface="Calibri" pitchFamily="34" charset="0"/>
              </a:rPr>
              <a:t>AlchemyAPI</a:t>
            </a:r>
            <a:r>
              <a:rPr lang="en-US" sz="2400" kern="0" dirty="0">
                <a:solidFill>
                  <a:schemeClr val="tx1"/>
                </a:solidFill>
                <a:latin typeface="Calibri Light" pitchFamily="34" charset="0"/>
                <a:sym typeface="Calibri" pitchFamily="34" charset="0"/>
              </a:rPr>
              <a:t>, </a:t>
            </a:r>
            <a:r>
              <a:rPr lang="en-US" sz="2400" kern="0" dirty="0" err="1">
                <a:solidFill>
                  <a:schemeClr val="tx1"/>
                </a:solidFill>
                <a:latin typeface="Calibri Light" pitchFamily="34" charset="0"/>
                <a:sym typeface="Calibri" pitchFamily="34" charset="0"/>
              </a:rPr>
              <a:t>DBpedia</a:t>
            </a:r>
            <a:r>
              <a:rPr lang="en-US" sz="2400" kern="0" dirty="0">
                <a:solidFill>
                  <a:schemeClr val="tx1"/>
                </a:solidFill>
                <a:latin typeface="Calibri Light" pitchFamily="34" charset="0"/>
                <a:sym typeface="Calibri" pitchFamily="34" charset="0"/>
              </a:rPr>
              <a:t> Spotlight, </a:t>
            </a:r>
            <a:r>
              <a:rPr lang="en-US" sz="2400" kern="0" dirty="0" err="1">
                <a:solidFill>
                  <a:schemeClr val="tx1"/>
                </a:solidFill>
                <a:latin typeface="Calibri Light" pitchFamily="34" charset="0"/>
                <a:sym typeface="Calibri" pitchFamily="34" charset="0"/>
              </a:rPr>
              <a:t>Extractiv</a:t>
            </a:r>
            <a:r>
              <a:rPr lang="en-US" sz="2400" kern="0" dirty="0">
                <a:solidFill>
                  <a:schemeClr val="tx1"/>
                </a:solidFill>
                <a:latin typeface="Calibri Light" pitchFamily="34" charset="0"/>
                <a:sym typeface="Calibri" pitchFamily="34" charset="0"/>
              </a:rPr>
              <a:t>, </a:t>
            </a:r>
            <a:r>
              <a:rPr lang="en-US" sz="2400" kern="0" dirty="0" err="1">
                <a:solidFill>
                  <a:schemeClr val="tx1"/>
                </a:solidFill>
                <a:latin typeface="Calibri Light" pitchFamily="34" charset="0"/>
                <a:sym typeface="Calibri" pitchFamily="34" charset="0"/>
              </a:rPr>
              <a:t>Lupedia</a:t>
            </a:r>
            <a:r>
              <a:rPr lang="en-US" sz="2400" kern="0" dirty="0">
                <a:solidFill>
                  <a:schemeClr val="tx1"/>
                </a:solidFill>
                <a:latin typeface="Calibri Light" pitchFamily="34" charset="0"/>
                <a:sym typeface="Calibri" pitchFamily="34" charset="0"/>
              </a:rPr>
              <a:t>, </a:t>
            </a:r>
            <a:r>
              <a:rPr lang="en-US" sz="2400" kern="0" dirty="0" err="1">
                <a:solidFill>
                  <a:schemeClr val="tx1"/>
                </a:solidFill>
                <a:latin typeface="Calibri Light" pitchFamily="34" charset="0"/>
                <a:sym typeface="Calibri" pitchFamily="34" charset="0"/>
              </a:rPr>
              <a:t>OpenCalais</a:t>
            </a:r>
            <a:r>
              <a:rPr lang="en-US" sz="2400" kern="0" dirty="0">
                <a:solidFill>
                  <a:schemeClr val="tx1"/>
                </a:solidFill>
                <a:latin typeface="Calibri Light" pitchFamily="34" charset="0"/>
                <a:sym typeface="Calibri" pitchFamily="34" charset="0"/>
              </a:rPr>
              <a:t>, </a:t>
            </a:r>
            <a:r>
              <a:rPr lang="en-US" sz="2400" kern="0" dirty="0" err="1">
                <a:solidFill>
                  <a:schemeClr val="tx1"/>
                </a:solidFill>
                <a:latin typeface="Calibri Light" pitchFamily="34" charset="0"/>
                <a:sym typeface="Calibri" pitchFamily="34" charset="0"/>
              </a:rPr>
              <a:t>Saplo</a:t>
            </a:r>
            <a:r>
              <a:rPr lang="en-US" sz="2400" kern="0" dirty="0">
                <a:solidFill>
                  <a:schemeClr val="tx1"/>
                </a:solidFill>
                <a:latin typeface="Calibri Light" pitchFamily="34" charset="0"/>
                <a:sym typeface="Calibri" pitchFamily="34" charset="0"/>
              </a:rPr>
              <a:t>, </a:t>
            </a:r>
            <a:r>
              <a:rPr lang="en-US" sz="2400" kern="0" dirty="0" err="1">
                <a:solidFill>
                  <a:schemeClr val="tx1"/>
                </a:solidFill>
                <a:latin typeface="Calibri Light" pitchFamily="34" charset="0"/>
                <a:sym typeface="Calibri" pitchFamily="34" charset="0"/>
              </a:rPr>
              <a:t>SemiTags</a:t>
            </a:r>
            <a:r>
              <a:rPr lang="en-US" sz="2400" kern="0" dirty="0">
                <a:solidFill>
                  <a:schemeClr val="tx1"/>
                </a:solidFill>
                <a:latin typeface="Calibri Light" pitchFamily="34" charset="0"/>
                <a:sym typeface="Calibri" pitchFamily="34" charset="0"/>
              </a:rPr>
              <a:t>, </a:t>
            </a:r>
            <a:r>
              <a:rPr lang="en-US" sz="2400" kern="0" dirty="0" err="1">
                <a:solidFill>
                  <a:schemeClr val="tx1"/>
                </a:solidFill>
                <a:latin typeface="Calibri Light" pitchFamily="34" charset="0"/>
                <a:sym typeface="Calibri" pitchFamily="34" charset="0"/>
              </a:rPr>
              <a:t>TextRazor</a:t>
            </a:r>
            <a:r>
              <a:rPr lang="en-US" sz="2400" kern="0" dirty="0">
                <a:solidFill>
                  <a:schemeClr val="tx1"/>
                </a:solidFill>
                <a:latin typeface="Calibri Light" pitchFamily="34" charset="0"/>
                <a:sym typeface="Calibri" pitchFamily="34" charset="0"/>
              </a:rPr>
              <a:t>, </a:t>
            </a:r>
            <a:r>
              <a:rPr lang="en-US" sz="2400" kern="0" dirty="0" err="1">
                <a:solidFill>
                  <a:schemeClr val="tx1"/>
                </a:solidFill>
                <a:latin typeface="Calibri Light" pitchFamily="34" charset="0"/>
                <a:sym typeface="Calibri" pitchFamily="34" charset="0"/>
              </a:rPr>
              <a:t>Wikimeta</a:t>
            </a:r>
            <a:r>
              <a:rPr lang="en-US" sz="2400" kern="0" dirty="0">
                <a:solidFill>
                  <a:schemeClr val="tx1"/>
                </a:solidFill>
                <a:latin typeface="Calibri Light" pitchFamily="34" charset="0"/>
                <a:sym typeface="Calibri" pitchFamily="34" charset="0"/>
              </a:rPr>
              <a:t>, Yahoo! Content Analysis, </a:t>
            </a:r>
            <a:r>
              <a:rPr lang="en-US" sz="2400" kern="0" dirty="0" err="1">
                <a:solidFill>
                  <a:schemeClr val="tx1"/>
                </a:solidFill>
                <a:latin typeface="Calibri Light" pitchFamily="34" charset="0"/>
                <a:sym typeface="Calibri" pitchFamily="34" charset="0"/>
              </a:rPr>
              <a:t>Zemanta</a:t>
            </a:r>
            <a:r>
              <a:rPr lang="en-US" sz="2400" kern="0" dirty="0">
                <a:solidFill>
                  <a:schemeClr val="tx1"/>
                </a:solidFill>
                <a:latin typeface="Calibri Light" pitchFamily="34" charset="0"/>
                <a:sym typeface="Calibri" pitchFamily="34" charset="0"/>
              </a:rPr>
              <a:t>. </a:t>
            </a:r>
          </a:p>
        </p:txBody>
      </p:sp>
      <p:sp>
        <p:nvSpPr>
          <p:cNvPr id="9" name="Rectangle 8"/>
          <p:cNvSpPr/>
          <p:nvPr/>
        </p:nvSpPr>
        <p:spPr>
          <a:xfrm>
            <a:off x="2267744" y="1340768"/>
            <a:ext cx="360040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457200" y="1600200"/>
            <a:ext cx="7467600" cy="4900634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20000"/>
              </a:lnSpc>
            </a:pPr>
            <a:r>
              <a:rPr lang="it-IT" dirty="0" err="1" smtClean="0"/>
              <a:t>Designed</a:t>
            </a:r>
            <a:r>
              <a:rPr lang="it-IT" dirty="0" smtClean="0"/>
              <a:t> </a:t>
            </a:r>
            <a:r>
              <a:rPr lang="it-IT" dirty="0" err="1" smtClean="0"/>
              <a:t>for</a:t>
            </a:r>
            <a:r>
              <a:rPr lang="it-IT" dirty="0" smtClean="0"/>
              <a:t> </a:t>
            </a:r>
            <a:r>
              <a:rPr lang="it-IT" b="1" dirty="0" smtClean="0">
                <a:solidFill>
                  <a:srgbClr val="FF0000"/>
                </a:solidFill>
              </a:rPr>
              <a:t>short </a:t>
            </a:r>
            <a:r>
              <a:rPr lang="it-IT" b="1" dirty="0" err="1" smtClean="0">
                <a:solidFill>
                  <a:srgbClr val="FF0000"/>
                </a:solidFill>
              </a:rPr>
              <a:t>texts</a:t>
            </a:r>
            <a:endParaRPr lang="it-IT" b="1" dirty="0" smtClean="0">
              <a:solidFill>
                <a:srgbClr val="FF0000"/>
              </a:solidFill>
            </a:endParaRPr>
          </a:p>
          <a:p>
            <a:pPr lvl="1">
              <a:lnSpc>
                <a:spcPct val="120000"/>
              </a:lnSpc>
            </a:pPr>
            <a:r>
              <a:rPr lang="it-IT" dirty="0" smtClean="0"/>
              <a:t>news, blogs, search-results snippets, tweets, ads, etc</a:t>
            </a:r>
          </a:p>
          <a:p>
            <a:pPr lvl="1">
              <a:lnSpc>
                <a:spcPct val="120000"/>
              </a:lnSpc>
            </a:pPr>
            <a:r>
              <a:rPr lang="it-IT" dirty="0" smtClean="0"/>
              <a:t>competitive on long texts too</a:t>
            </a:r>
          </a:p>
          <a:p>
            <a:pPr>
              <a:lnSpc>
                <a:spcPct val="160000"/>
              </a:lnSpc>
            </a:pPr>
            <a:r>
              <a:rPr lang="it-IT" dirty="0" err="1" smtClean="0"/>
              <a:t>Achieves</a:t>
            </a:r>
            <a:r>
              <a:rPr lang="it-IT" dirty="0" smtClean="0"/>
              <a:t> </a:t>
            </a:r>
            <a:r>
              <a:rPr lang="it-IT" b="1" dirty="0" smtClean="0">
                <a:solidFill>
                  <a:srgbClr val="FF0000"/>
                </a:solidFill>
              </a:rPr>
              <a:t>high accuracy</a:t>
            </a:r>
          </a:p>
          <a:p>
            <a:pPr lvl="1">
              <a:lnSpc>
                <a:spcPct val="120000"/>
              </a:lnSpc>
            </a:pPr>
            <a:r>
              <a:rPr lang="it-IT" dirty="0" smtClean="0"/>
              <a:t>Massive experimental test on millions of short texts</a:t>
            </a:r>
            <a:endParaRPr lang="it-IT" b="1" dirty="0" smtClean="0">
              <a:latin typeface="Courier New" pitchFamily="49" charset="0"/>
              <a:cs typeface="Courier New" pitchFamily="49" charset="0"/>
            </a:endParaRPr>
          </a:p>
          <a:p>
            <a:pPr>
              <a:lnSpc>
                <a:spcPct val="170000"/>
              </a:lnSpc>
            </a:pPr>
            <a:r>
              <a:rPr lang="it-IT" b="1" dirty="0" smtClean="0">
                <a:solidFill>
                  <a:srgbClr val="FF0000"/>
                </a:solidFill>
              </a:rPr>
              <a:t>Fast</a:t>
            </a:r>
          </a:p>
          <a:p>
            <a:pPr lvl="1">
              <a:lnSpc>
                <a:spcPct val="120000"/>
              </a:lnSpc>
            </a:pPr>
            <a:r>
              <a:rPr lang="it-IT" dirty="0" smtClean="0"/>
              <a:t>More than 10x faster than others</a:t>
            </a:r>
          </a:p>
          <a:p>
            <a:pPr lvl="1">
              <a:lnSpc>
                <a:spcPct val="120000"/>
              </a:lnSpc>
            </a:pPr>
            <a:r>
              <a:rPr lang="it-IT" dirty="0" smtClean="0"/>
              <a:t>100% Java</a:t>
            </a:r>
          </a:p>
        </p:txBody>
      </p:sp>
      <p:pic>
        <p:nvPicPr>
          <p:cNvPr id="7" name="Immagine 4" descr="tagme-logo-bi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87825" y="260649"/>
            <a:ext cx="2664296" cy="110124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Rounded Rectangle 5"/>
          <p:cNvSpPr/>
          <p:nvPr/>
        </p:nvSpPr>
        <p:spPr>
          <a:xfrm>
            <a:off x="6040288" y="692696"/>
            <a:ext cx="3068216" cy="720080"/>
          </a:xfrm>
          <a:prstGeom prst="round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60000"/>
              </a:lnSpc>
            </a:pPr>
            <a:r>
              <a:rPr lang="it-IT" sz="1600" b="1" dirty="0" smtClean="0">
                <a:solidFill>
                  <a:schemeClr val="tx2">
                    <a:lumMod val="75000"/>
                  </a:schemeClr>
                </a:solidFill>
                <a:cs typeface="Courier New" pitchFamily="49" charset="0"/>
              </a:rPr>
              <a:t>[Ferragina-Scaiella, CIKM 2010]</a:t>
            </a:r>
          </a:p>
          <a:p>
            <a:pPr algn="ctr"/>
            <a:r>
              <a:rPr lang="it-IT" sz="2000" b="1" dirty="0" smtClean="0">
                <a:solidFill>
                  <a:schemeClr val="tx2">
                    <a:lumMod val="75000"/>
                  </a:schemeClr>
                </a:solidFill>
                <a:cs typeface="Courier New" pitchFamily="49" charset="0"/>
              </a:rPr>
              <a:t>tagme.di.unipi.it</a:t>
            </a:r>
            <a:endParaRPr lang="it-IT" sz="20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Picture 2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2110885" cy="83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CasellaDiTesto 61"/>
          <p:cNvSpPr txBox="1"/>
          <p:nvPr/>
        </p:nvSpPr>
        <p:spPr>
          <a:xfrm>
            <a:off x="3500430" y="2704454"/>
            <a:ext cx="857256" cy="461665"/>
          </a:xfrm>
          <a:prstGeom prst="rect">
            <a:avLst/>
          </a:prstGeom>
          <a:ln w="38100">
            <a:solidFill>
              <a:srgbClr val="1E4176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2400" dirty="0" smtClean="0"/>
              <a:t> …</a:t>
            </a:r>
            <a:endParaRPr lang="it-IT" sz="2400" dirty="0"/>
          </a:p>
        </p:txBody>
      </p:sp>
      <p:sp>
        <p:nvSpPr>
          <p:cNvPr id="7" name="Segnaposto contenuto 4"/>
          <p:cNvSpPr txBox="1">
            <a:spLocks/>
          </p:cNvSpPr>
          <p:nvPr/>
        </p:nvSpPr>
        <p:spPr>
          <a:xfrm>
            <a:off x="457200" y="1600201"/>
            <a:ext cx="7467600" cy="1400171"/>
          </a:xfrm>
          <a:prstGeom prst="rect">
            <a:avLst/>
          </a:prstGeom>
          <a:effectLst/>
        </p:spPr>
        <p:txBody>
          <a:bodyPr vert="horz">
            <a:normAutofit/>
          </a:bodyPr>
          <a:lstStyle/>
          <a:p>
            <a:pPr marL="360000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r>
              <a:rPr kumimoji="0" lang="it-IT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“Diego Maradona </a:t>
            </a:r>
            <a:r>
              <a:rPr kumimoji="0" lang="it-IT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won</a:t>
            </a:r>
            <a:r>
              <a:rPr kumimoji="0" lang="it-IT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it-IT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against</a:t>
            </a:r>
            <a:r>
              <a:rPr kumimoji="0" lang="it-IT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Mexico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”</a:t>
            </a: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it-IT" sz="3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420624" marR="0" lvl="0" indent="-38404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2"/>
              <a:buNone/>
              <a:tabLst/>
              <a:defRPr/>
            </a:pPr>
            <a:endParaRPr kumimoji="0" lang="it-IT" sz="3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2" name="Connettore 2 11"/>
          <p:cNvCxnSpPr>
            <a:endCxn id="10" idx="0"/>
          </p:cNvCxnSpPr>
          <p:nvPr/>
        </p:nvCxnSpPr>
        <p:spPr>
          <a:xfrm rot="16200000" flipH="1">
            <a:off x="1714840" y="2431189"/>
            <a:ext cx="500066" cy="722"/>
          </a:xfrm>
          <a:prstGeom prst="straightConnector1">
            <a:avLst/>
          </a:prstGeom>
          <a:ln w="38100">
            <a:solidFill>
              <a:srgbClr val="1E4176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/>
          <p:cNvSpPr txBox="1"/>
          <p:nvPr/>
        </p:nvSpPr>
        <p:spPr>
          <a:xfrm>
            <a:off x="500034" y="2681583"/>
            <a:ext cx="2930400" cy="1938992"/>
          </a:xfrm>
          <a:prstGeom prst="rect">
            <a:avLst/>
          </a:prstGeom>
          <a:ln w="38100">
            <a:solidFill>
              <a:srgbClr val="1E4176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2400" dirty="0" smtClean="0"/>
              <a:t>Diego A. Maradona 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Diego Maradona jr.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Maradona </a:t>
            </a:r>
            <a:r>
              <a:rPr lang="it-IT" sz="2400" dirty="0" err="1" smtClean="0"/>
              <a:t>Stadium</a:t>
            </a:r>
            <a:endParaRPr lang="it-IT" sz="2400" dirty="0" smtClean="0"/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Maradona Film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…</a:t>
            </a:r>
            <a:endParaRPr lang="it-IT" sz="2400" dirty="0"/>
          </a:p>
        </p:txBody>
      </p:sp>
      <p:cxnSp>
        <p:nvCxnSpPr>
          <p:cNvPr id="18" name="Connettore 2 17"/>
          <p:cNvCxnSpPr/>
          <p:nvPr/>
        </p:nvCxnSpPr>
        <p:spPr>
          <a:xfrm rot="16200000" flipH="1">
            <a:off x="5679290" y="2431550"/>
            <a:ext cx="500067" cy="3"/>
          </a:xfrm>
          <a:prstGeom prst="straightConnector1">
            <a:avLst/>
          </a:prstGeom>
          <a:ln w="38100">
            <a:solidFill>
              <a:srgbClr val="1E4176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CasellaDiTesto 18"/>
          <p:cNvSpPr txBox="1"/>
          <p:nvPr/>
        </p:nvSpPr>
        <p:spPr>
          <a:xfrm>
            <a:off x="5357818" y="2681584"/>
            <a:ext cx="3429024" cy="1938992"/>
          </a:xfrm>
          <a:prstGeom prst="rect">
            <a:avLst/>
          </a:prstGeom>
          <a:ln w="38100">
            <a:solidFill>
              <a:srgbClr val="1E4176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2400" dirty="0" smtClean="0"/>
              <a:t>Mexico </a:t>
            </a:r>
            <a:r>
              <a:rPr lang="it-IT" sz="2400" dirty="0" err="1" smtClean="0"/>
              <a:t>nation</a:t>
            </a:r>
            <a:endParaRPr lang="it-IT" sz="2400" dirty="0" smtClean="0"/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Mexico state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Mexico football team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Mexico baseball team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…</a:t>
            </a:r>
            <a:endParaRPr lang="it-IT" sz="2400" dirty="0"/>
          </a:p>
        </p:txBody>
      </p:sp>
      <p:sp>
        <p:nvSpPr>
          <p:cNvPr id="28" name="Rettangolo 27"/>
          <p:cNvSpPr/>
          <p:nvPr/>
        </p:nvSpPr>
        <p:spPr>
          <a:xfrm>
            <a:off x="642910" y="1697969"/>
            <a:ext cx="2643206" cy="428628"/>
          </a:xfrm>
          <a:prstGeom prst="rect">
            <a:avLst/>
          </a:prstGeom>
          <a:noFill/>
          <a:ln w="38100">
            <a:solidFill>
              <a:srgbClr val="1E4176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Rettangolo 28"/>
          <p:cNvSpPr/>
          <p:nvPr/>
        </p:nvSpPr>
        <p:spPr>
          <a:xfrm>
            <a:off x="5286380" y="1697969"/>
            <a:ext cx="1214446" cy="428628"/>
          </a:xfrm>
          <a:prstGeom prst="rect">
            <a:avLst/>
          </a:prstGeom>
          <a:noFill/>
          <a:ln w="38100">
            <a:solidFill>
              <a:srgbClr val="1E4176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41" name="CasellaDiTesto 40"/>
          <p:cNvSpPr txBox="1"/>
          <p:nvPr/>
        </p:nvSpPr>
        <p:spPr>
          <a:xfrm>
            <a:off x="3214678" y="5039037"/>
            <a:ext cx="2357454" cy="461665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i="1" dirty="0" smtClean="0">
                <a:solidFill>
                  <a:schemeClr val="bg1"/>
                </a:solidFill>
              </a:rPr>
              <a:t>No </a:t>
            </a:r>
            <a:r>
              <a:rPr lang="it-IT" sz="2400" i="1" dirty="0" err="1" smtClean="0">
                <a:solidFill>
                  <a:schemeClr val="bg1"/>
                </a:solidFill>
              </a:rPr>
              <a:t>Annotation</a:t>
            </a:r>
            <a:endParaRPr lang="it-IT" sz="2400" i="1" dirty="0">
              <a:solidFill>
                <a:schemeClr val="bg1"/>
              </a:solidFill>
            </a:endParaRPr>
          </a:p>
        </p:txBody>
      </p:sp>
      <p:grpSp>
        <p:nvGrpSpPr>
          <p:cNvPr id="2" name="Gruppo 62"/>
          <p:cNvGrpSpPr/>
          <p:nvPr/>
        </p:nvGrpSpPr>
        <p:grpSpPr>
          <a:xfrm>
            <a:off x="3713950" y="2110873"/>
            <a:ext cx="1073158" cy="2857520"/>
            <a:chOff x="3713950" y="2643976"/>
            <a:chExt cx="1073158" cy="2857520"/>
          </a:xfrm>
          <a:effectLst/>
        </p:grpSpPr>
        <p:cxnSp>
          <p:nvCxnSpPr>
            <p:cNvPr id="58" name="Connettore 1 57"/>
            <p:cNvCxnSpPr/>
            <p:nvPr/>
          </p:nvCxnSpPr>
          <p:spPr>
            <a:xfrm rot="5400000">
              <a:off x="3107521" y="3250405"/>
              <a:ext cx="1214446" cy="1588"/>
            </a:xfrm>
            <a:prstGeom prst="line">
              <a:avLst/>
            </a:prstGeom>
            <a:ln w="38100">
              <a:solidFill>
                <a:srgbClr val="1E4176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ttore 1 58"/>
            <p:cNvCxnSpPr/>
            <p:nvPr/>
          </p:nvCxnSpPr>
          <p:spPr>
            <a:xfrm>
              <a:off x="3714744" y="3857628"/>
              <a:ext cx="1071570" cy="1588"/>
            </a:xfrm>
            <a:prstGeom prst="line">
              <a:avLst/>
            </a:prstGeom>
            <a:ln w="38100">
              <a:solidFill>
                <a:srgbClr val="1E4176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nettore 1 59"/>
            <p:cNvCxnSpPr/>
            <p:nvPr/>
          </p:nvCxnSpPr>
          <p:spPr>
            <a:xfrm rot="5400000" flipH="1" flipV="1">
              <a:off x="4179091" y="3250405"/>
              <a:ext cx="1214446" cy="1588"/>
            </a:xfrm>
            <a:prstGeom prst="line">
              <a:avLst/>
            </a:prstGeom>
            <a:ln w="38100">
              <a:solidFill>
                <a:srgbClr val="1E4176"/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ttore 1 60"/>
            <p:cNvCxnSpPr/>
            <p:nvPr/>
          </p:nvCxnSpPr>
          <p:spPr>
            <a:xfrm rot="5400000">
              <a:off x="3464711" y="4679165"/>
              <a:ext cx="1643074" cy="1588"/>
            </a:xfrm>
            <a:prstGeom prst="line">
              <a:avLst/>
            </a:prstGeom>
            <a:ln w="38100">
              <a:solidFill>
                <a:srgbClr val="1E4176"/>
              </a:solidFill>
              <a:headEnd type="none" w="med" len="med"/>
              <a:tailEnd type="arrow" w="med" len="med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Rettangolo 20"/>
          <p:cNvSpPr/>
          <p:nvPr/>
        </p:nvSpPr>
        <p:spPr>
          <a:xfrm>
            <a:off x="4071934" y="1697969"/>
            <a:ext cx="1214446" cy="428628"/>
          </a:xfrm>
          <a:prstGeom prst="rect">
            <a:avLst/>
          </a:prstGeom>
          <a:noFill/>
          <a:ln w="38100">
            <a:solidFill>
              <a:srgbClr val="1E4176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3" name="Rettangolo 22"/>
          <p:cNvSpPr/>
          <p:nvPr/>
        </p:nvSpPr>
        <p:spPr>
          <a:xfrm>
            <a:off x="3286116" y="1697969"/>
            <a:ext cx="785818" cy="428628"/>
          </a:xfrm>
          <a:prstGeom prst="rect">
            <a:avLst/>
          </a:prstGeom>
          <a:noFill/>
          <a:ln w="38100">
            <a:solidFill>
              <a:srgbClr val="1E4176"/>
            </a:solidFill>
          </a:ln>
          <a:effectLst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25" name="Connettore 1 24"/>
          <p:cNvCxnSpPr/>
          <p:nvPr/>
        </p:nvCxnSpPr>
        <p:spPr>
          <a:xfrm>
            <a:off x="714348" y="3286124"/>
            <a:ext cx="2357454" cy="1588"/>
          </a:xfrm>
          <a:prstGeom prst="line">
            <a:avLst/>
          </a:prstGeom>
          <a:ln w="571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1 29"/>
          <p:cNvCxnSpPr/>
          <p:nvPr/>
        </p:nvCxnSpPr>
        <p:spPr>
          <a:xfrm>
            <a:off x="714348" y="3641726"/>
            <a:ext cx="2428892" cy="1588"/>
          </a:xfrm>
          <a:prstGeom prst="line">
            <a:avLst/>
          </a:prstGeom>
          <a:ln w="571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nettore 1 31"/>
          <p:cNvCxnSpPr/>
          <p:nvPr/>
        </p:nvCxnSpPr>
        <p:spPr>
          <a:xfrm>
            <a:off x="714348" y="3998916"/>
            <a:ext cx="1857388" cy="1588"/>
          </a:xfrm>
          <a:prstGeom prst="line">
            <a:avLst/>
          </a:prstGeom>
          <a:ln w="571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Connettore 1 35"/>
          <p:cNvCxnSpPr/>
          <p:nvPr/>
        </p:nvCxnSpPr>
        <p:spPr>
          <a:xfrm>
            <a:off x="5572132" y="2928934"/>
            <a:ext cx="1785950" cy="1588"/>
          </a:xfrm>
          <a:prstGeom prst="line">
            <a:avLst/>
          </a:prstGeom>
          <a:ln w="571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1 37"/>
          <p:cNvCxnSpPr/>
          <p:nvPr/>
        </p:nvCxnSpPr>
        <p:spPr>
          <a:xfrm>
            <a:off x="5572132" y="3284536"/>
            <a:ext cx="1571636" cy="1588"/>
          </a:xfrm>
          <a:prstGeom prst="line">
            <a:avLst/>
          </a:prstGeom>
          <a:ln w="571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Connettore 1 39"/>
          <p:cNvCxnSpPr/>
          <p:nvPr/>
        </p:nvCxnSpPr>
        <p:spPr>
          <a:xfrm>
            <a:off x="5572132" y="4000504"/>
            <a:ext cx="2643206" cy="1588"/>
          </a:xfrm>
          <a:prstGeom prst="line">
            <a:avLst/>
          </a:prstGeom>
          <a:ln w="57150">
            <a:solidFill>
              <a:srgbClr val="C00000"/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CasellaDiTesto 43"/>
          <p:cNvSpPr txBox="1"/>
          <p:nvPr/>
        </p:nvSpPr>
        <p:spPr>
          <a:xfrm>
            <a:off x="357158" y="6011780"/>
            <a:ext cx="1644516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chemeClr val="bg1"/>
                </a:solidFill>
              </a:rPr>
              <a:t>PARSING</a:t>
            </a:r>
            <a:endParaRPr lang="it-IT" sz="2400" b="1" dirty="0">
              <a:solidFill>
                <a:schemeClr val="bg1"/>
              </a:solidFill>
            </a:endParaRPr>
          </a:p>
        </p:txBody>
      </p:sp>
      <p:sp>
        <p:nvSpPr>
          <p:cNvPr id="46" name="CasellaDiTesto 45"/>
          <p:cNvSpPr txBox="1"/>
          <p:nvPr/>
        </p:nvSpPr>
        <p:spPr>
          <a:xfrm>
            <a:off x="6429388" y="5857892"/>
            <a:ext cx="2357454" cy="769441"/>
          </a:xfrm>
          <a:prstGeom prst="rect">
            <a:avLst/>
          </a:prstGeom>
          <a:solidFill>
            <a:schemeClr val="accent3">
              <a:lumMod val="75000"/>
            </a:schemeClr>
          </a:solidFill>
          <a:ln w="38100">
            <a:solidFill>
              <a:schemeClr val="accent3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chemeClr val="bg1"/>
                </a:solidFill>
              </a:rPr>
              <a:t>PRUNING</a:t>
            </a:r>
          </a:p>
          <a:p>
            <a:pPr algn="ctr"/>
            <a:r>
              <a:rPr lang="it-IT" sz="2000" i="1" dirty="0" smtClean="0">
                <a:solidFill>
                  <a:schemeClr val="bg1"/>
                </a:solidFill>
              </a:rPr>
              <a:t>2 </a:t>
            </a:r>
            <a:r>
              <a:rPr lang="it-IT" sz="2000" i="1" dirty="0" err="1" smtClean="0">
                <a:solidFill>
                  <a:schemeClr val="bg1"/>
                </a:solidFill>
              </a:rPr>
              <a:t>simple</a:t>
            </a:r>
            <a:r>
              <a:rPr lang="it-IT" sz="2000" i="1" dirty="0" smtClean="0">
                <a:solidFill>
                  <a:schemeClr val="bg1"/>
                </a:solidFill>
              </a:rPr>
              <a:t> </a:t>
            </a:r>
            <a:r>
              <a:rPr lang="it-IT" sz="2000" i="1" dirty="0" err="1" smtClean="0">
                <a:solidFill>
                  <a:schemeClr val="bg1"/>
                </a:solidFill>
              </a:rPr>
              <a:t>features</a:t>
            </a:r>
            <a:endParaRPr lang="it-IT" sz="2000" i="1" dirty="0">
              <a:solidFill>
                <a:schemeClr val="bg1"/>
              </a:solidFill>
            </a:endParaRPr>
          </a:p>
        </p:txBody>
      </p:sp>
      <p:cxnSp>
        <p:nvCxnSpPr>
          <p:cNvPr id="49" name="Connettore 2 48"/>
          <p:cNvCxnSpPr>
            <a:stCxn id="44" idx="3"/>
            <a:endCxn id="45" idx="1"/>
          </p:cNvCxnSpPr>
          <p:nvPr/>
        </p:nvCxnSpPr>
        <p:spPr>
          <a:xfrm>
            <a:off x="2001674" y="6242613"/>
            <a:ext cx="820094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Connettore 2 51"/>
          <p:cNvCxnSpPr>
            <a:stCxn id="45" idx="3"/>
            <a:endCxn id="46" idx="1"/>
          </p:cNvCxnSpPr>
          <p:nvPr/>
        </p:nvCxnSpPr>
        <p:spPr>
          <a:xfrm>
            <a:off x="5643569" y="6242613"/>
            <a:ext cx="785819" cy="1588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Connettore 2 56"/>
          <p:cNvCxnSpPr/>
          <p:nvPr/>
        </p:nvCxnSpPr>
        <p:spPr>
          <a:xfrm rot="5400000">
            <a:off x="3608381" y="2393149"/>
            <a:ext cx="499272" cy="794"/>
          </a:xfrm>
          <a:prstGeom prst="straightConnector1">
            <a:avLst/>
          </a:prstGeom>
          <a:ln w="38100">
            <a:solidFill>
              <a:srgbClr val="1E4176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CasellaDiTesto 69"/>
          <p:cNvSpPr txBox="1"/>
          <p:nvPr/>
        </p:nvSpPr>
        <p:spPr>
          <a:xfrm>
            <a:off x="4214810" y="2856854"/>
            <a:ext cx="857256" cy="461665"/>
          </a:xfrm>
          <a:prstGeom prst="rect">
            <a:avLst/>
          </a:prstGeom>
          <a:ln w="38100">
            <a:solidFill>
              <a:srgbClr val="1E4176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2400" dirty="0" smtClean="0"/>
              <a:t> …</a:t>
            </a:r>
            <a:endParaRPr lang="it-IT" sz="2400" dirty="0"/>
          </a:p>
        </p:txBody>
      </p:sp>
      <p:cxnSp>
        <p:nvCxnSpPr>
          <p:cNvPr id="71" name="Connettore 2 70"/>
          <p:cNvCxnSpPr/>
          <p:nvPr/>
        </p:nvCxnSpPr>
        <p:spPr>
          <a:xfrm rot="5400000">
            <a:off x="4245767" y="2469349"/>
            <a:ext cx="652466" cy="1588"/>
          </a:xfrm>
          <a:prstGeom prst="straightConnector1">
            <a:avLst/>
          </a:prstGeom>
          <a:ln w="38100">
            <a:solidFill>
              <a:srgbClr val="1E4176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CasellaDiTesto 44"/>
          <p:cNvSpPr txBox="1"/>
          <p:nvPr/>
        </p:nvSpPr>
        <p:spPr>
          <a:xfrm>
            <a:off x="2821768" y="5857892"/>
            <a:ext cx="2821801" cy="769441"/>
          </a:xfrm>
          <a:prstGeom prst="rect">
            <a:avLst/>
          </a:prstGeom>
          <a:ln w="28575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chemeClr val="bg1"/>
                </a:solidFill>
              </a:rPr>
              <a:t>DISAMBIGUATION</a:t>
            </a:r>
          </a:p>
          <a:p>
            <a:pPr algn="ctr"/>
            <a:r>
              <a:rPr lang="it-IT" sz="2000" i="1" dirty="0" err="1" smtClean="0">
                <a:solidFill>
                  <a:schemeClr val="bg1"/>
                </a:solidFill>
              </a:rPr>
              <a:t>by</a:t>
            </a:r>
            <a:r>
              <a:rPr lang="it-IT" sz="2000" i="1" dirty="0" smtClean="0">
                <a:solidFill>
                  <a:schemeClr val="bg1"/>
                </a:solidFill>
              </a:rPr>
              <a:t> a </a:t>
            </a:r>
            <a:r>
              <a:rPr lang="it-IT" sz="2000" i="1" dirty="0" err="1" smtClean="0">
                <a:solidFill>
                  <a:schemeClr val="bg1"/>
                </a:solidFill>
              </a:rPr>
              <a:t>voting</a:t>
            </a:r>
            <a:r>
              <a:rPr lang="it-IT" sz="2000" i="1" dirty="0" smtClean="0">
                <a:solidFill>
                  <a:schemeClr val="bg1"/>
                </a:solidFill>
              </a:rPr>
              <a:t> </a:t>
            </a:r>
            <a:r>
              <a:rPr lang="it-IT" sz="2000" i="1" dirty="0" err="1" smtClean="0">
                <a:solidFill>
                  <a:schemeClr val="bg1"/>
                </a:solidFill>
              </a:rPr>
              <a:t>scheme</a:t>
            </a:r>
            <a:endParaRPr lang="it-IT" sz="2000" i="1" dirty="0">
              <a:solidFill>
                <a:schemeClr val="bg1"/>
              </a:solidFill>
            </a:endParaRPr>
          </a:p>
        </p:txBody>
      </p:sp>
      <p:sp>
        <p:nvSpPr>
          <p:cNvPr id="50" name="Titolo 4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How</a:t>
            </a:r>
            <a:r>
              <a:rPr lang="it-IT" dirty="0" smtClean="0"/>
              <a:t> TAGME </a:t>
            </a:r>
            <a:r>
              <a:rPr lang="it-IT" dirty="0" err="1" smtClean="0"/>
              <a:t>works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000"/>
                            </p:stCondLst>
                            <p:childTnLst>
                              <p:par>
                                <p:cTn id="9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 animBg="1"/>
      <p:bldP spid="62" grpId="1" animBg="1"/>
      <p:bldP spid="10" grpId="0" animBg="1"/>
      <p:bldP spid="19" grpId="0" animBg="1"/>
      <p:bldP spid="28" grpId="0" animBg="1"/>
      <p:bldP spid="29" grpId="0" animBg="1"/>
      <p:bldP spid="41" grpId="0" animBg="1"/>
      <p:bldP spid="21" grpId="0" animBg="1"/>
      <p:bldP spid="23" grpId="0" animBg="1"/>
      <p:bldP spid="44" grpId="0" animBg="1"/>
      <p:bldP spid="46" grpId="0" animBg="1"/>
      <p:bldP spid="70" grpId="0" animBg="1"/>
      <p:bldP spid="70" grpId="1" animBg="1"/>
      <p:bldP spid="4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Relatedness</a:t>
            </a:r>
            <a:r>
              <a:rPr lang="it-IT" dirty="0" smtClean="0"/>
              <a:t> </a:t>
            </a:r>
            <a:r>
              <a:rPr lang="it-IT" dirty="0" err="1" smtClean="0"/>
              <a:t>between</a:t>
            </a:r>
            <a:r>
              <a:rPr lang="it-IT" dirty="0" smtClean="0"/>
              <a:t> </a:t>
            </a:r>
            <a:r>
              <a:rPr lang="it-IT" dirty="0" err="1" smtClean="0"/>
              <a:t>pages</a:t>
            </a:r>
            <a:endParaRPr lang="it-IT" dirty="0"/>
          </a:p>
        </p:txBody>
      </p:sp>
      <p:pic>
        <p:nvPicPr>
          <p:cNvPr id="3010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2250" y="1484784"/>
            <a:ext cx="8697913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Oval 3"/>
          <p:cNvSpPr/>
          <p:nvPr/>
        </p:nvSpPr>
        <p:spPr>
          <a:xfrm>
            <a:off x="2771800" y="2708920"/>
            <a:ext cx="576064" cy="50405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Oval 4"/>
          <p:cNvSpPr/>
          <p:nvPr/>
        </p:nvSpPr>
        <p:spPr>
          <a:xfrm>
            <a:off x="2699792" y="3861048"/>
            <a:ext cx="576064" cy="504056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Oval 5"/>
          <p:cNvSpPr/>
          <p:nvPr/>
        </p:nvSpPr>
        <p:spPr>
          <a:xfrm>
            <a:off x="2627784" y="4941168"/>
            <a:ext cx="576064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Schermata 2011-08-22 a 09.20.56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5733256"/>
            <a:ext cx="5480101" cy="1070417"/>
          </a:xfrm>
          <a:prstGeom prst="rect">
            <a:avLst/>
          </a:prstGeom>
        </p:spPr>
      </p:pic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143000"/>
          </a:xfrm>
          <a:solidFill>
            <a:schemeClr val="tx2">
              <a:lumMod val="60000"/>
              <a:lumOff val="40000"/>
            </a:schemeClr>
          </a:solidFill>
          <a:ln w="635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000" tIns="108000" rIns="108000" bIns="108000"/>
          <a:lstStyle/>
          <a:p>
            <a:pPr algn="ctr"/>
            <a:r>
              <a:rPr lang="it-IT" dirty="0" err="1" smtClean="0"/>
              <a:t>Disambiguation</a:t>
            </a:r>
            <a:r>
              <a:rPr lang="it-IT" dirty="0" smtClean="0"/>
              <a:t>: </a:t>
            </a:r>
            <a:r>
              <a:rPr lang="it-IT" sz="3600" dirty="0" smtClean="0"/>
              <a:t>The </a:t>
            </a:r>
            <a:r>
              <a:rPr lang="it-IT" sz="3600" dirty="0" err="1" smtClean="0"/>
              <a:t>voting</a:t>
            </a:r>
            <a:r>
              <a:rPr lang="it-IT" sz="3600" dirty="0" smtClean="0"/>
              <a:t> </a:t>
            </a:r>
            <a:r>
              <a:rPr lang="it-IT" sz="3600" dirty="0" err="1" smtClean="0"/>
              <a:t>scheme</a:t>
            </a:r>
            <a:endParaRPr lang="it-IT" sz="3600" b="1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25152" y="1600200"/>
            <a:ext cx="8291264" cy="2328866"/>
          </a:xfrm>
        </p:spPr>
        <p:txBody>
          <a:bodyPr>
            <a:normAutofit/>
          </a:bodyPr>
          <a:lstStyle/>
          <a:p>
            <a:pPr marL="550926" indent="-514350">
              <a:buNone/>
            </a:pPr>
            <a:r>
              <a:rPr lang="it-IT" dirty="0" smtClean="0"/>
              <a:t>    </a:t>
            </a:r>
            <a:r>
              <a:rPr lang="it-IT" dirty="0" err="1" smtClean="0"/>
              <a:t>Collective</a:t>
            </a:r>
            <a:r>
              <a:rPr lang="it-IT" dirty="0" smtClean="0"/>
              <a:t> agreement among topics via voting</a:t>
            </a:r>
          </a:p>
          <a:p>
            <a:pPr marL="550926" indent="-514350">
              <a:buNone/>
            </a:pPr>
            <a:endParaRPr lang="it-IT" dirty="0" smtClean="0"/>
          </a:p>
          <a:p>
            <a:pPr marL="550926" indent="-514350" algn="ctr">
              <a:lnSpc>
                <a:spcPct val="150000"/>
              </a:lnSpc>
              <a:buNone/>
            </a:pPr>
            <a:r>
              <a:rPr lang="it-IT" dirty="0" smtClean="0"/>
              <a:t>“Diego Maradona won against Mexico”</a:t>
            </a:r>
          </a:p>
          <a:p>
            <a:pPr marL="550926" indent="-514350"/>
            <a:endParaRPr lang="it-IT" dirty="0" smtClean="0"/>
          </a:p>
          <a:p>
            <a:pPr marL="550926" indent="-514350"/>
            <a:endParaRPr lang="it-IT" dirty="0" smtClean="0"/>
          </a:p>
        </p:txBody>
      </p:sp>
      <p:graphicFrame>
        <p:nvGraphicFramePr>
          <p:cNvPr id="6" name="Tabel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7386449"/>
              </p:ext>
            </p:extLst>
          </p:nvPr>
        </p:nvGraphicFramePr>
        <p:xfrm>
          <a:off x="5250282" y="4348688"/>
          <a:ext cx="3786214" cy="239268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00264"/>
                <a:gridCol w="1785950"/>
              </a:tblGrid>
              <a:tr h="370840">
                <a:tc>
                  <a:txBody>
                    <a:bodyPr/>
                    <a:lstStyle/>
                    <a:p>
                      <a:r>
                        <a:rPr lang="it-IT" dirty="0" err="1" smtClean="0"/>
                        <a:t>Wiki-articles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err="1" smtClean="0"/>
                        <a:t>Votes</a:t>
                      </a:r>
                      <a:endParaRPr lang="it-IT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Mexico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0.09</a:t>
                      </a:r>
                      <a:endParaRPr lang="it-IT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State </a:t>
                      </a:r>
                      <a:r>
                        <a:rPr lang="it-IT" dirty="0" err="1" smtClean="0"/>
                        <a:t>of</a:t>
                      </a:r>
                      <a:r>
                        <a:rPr lang="it-IT" dirty="0" smtClean="0"/>
                        <a:t> Mexico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0</a:t>
                      </a:r>
                      <a:endParaRPr lang="it-IT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b="1" dirty="0" smtClean="0">
                          <a:solidFill>
                            <a:srgbClr val="002060"/>
                          </a:solidFill>
                        </a:rPr>
                        <a:t>Mexico National Football Team</a:t>
                      </a:r>
                      <a:endParaRPr lang="it-IT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0.29</a:t>
                      </a:r>
                      <a:endParaRPr lang="it-IT" b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it-IT" dirty="0" smtClean="0"/>
                        <a:t>Mexico National</a:t>
                      </a:r>
                      <a:r>
                        <a:rPr lang="it-IT" baseline="0" dirty="0" smtClean="0"/>
                        <a:t> Baseball Team</a:t>
                      </a:r>
                      <a:endParaRPr lang="it-IT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it-IT" dirty="0" smtClean="0"/>
                        <a:t>0</a:t>
                      </a:r>
                      <a:endParaRPr lang="it-IT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8" name="Rettangolo 17"/>
          <p:cNvSpPr/>
          <p:nvPr/>
        </p:nvSpPr>
        <p:spPr>
          <a:xfrm>
            <a:off x="6012160" y="2996952"/>
            <a:ext cx="1368152" cy="504056"/>
          </a:xfrm>
          <a:prstGeom prst="rect">
            <a:avLst/>
          </a:prstGeom>
          <a:noFill/>
          <a:ln w="38100">
            <a:solidFill>
              <a:schemeClr val="accent6">
                <a:lumMod val="50000"/>
              </a:schemeClr>
            </a:solidFill>
          </a:ln>
          <a:effectLst>
            <a:glow rad="101600">
              <a:schemeClr val="tx1"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7" name="Connettore 2 6"/>
          <p:cNvCxnSpPr>
            <a:stCxn id="18" idx="2"/>
          </p:cNvCxnSpPr>
          <p:nvPr/>
        </p:nvCxnSpPr>
        <p:spPr>
          <a:xfrm flipH="1">
            <a:off x="6444208" y="3501008"/>
            <a:ext cx="252028" cy="792088"/>
          </a:xfrm>
          <a:prstGeom prst="straightConnector1">
            <a:avLst/>
          </a:prstGeom>
          <a:ln w="57150" cmpd="sng"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sellaDiTesto 9"/>
          <p:cNvSpPr txBox="1"/>
          <p:nvPr/>
        </p:nvSpPr>
        <p:spPr>
          <a:xfrm>
            <a:off x="4499992" y="5229200"/>
            <a:ext cx="5746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err="1" smtClean="0">
                <a:solidFill>
                  <a:srgbClr val="FF0000"/>
                </a:solidFill>
              </a:rPr>
              <a:t>p</a:t>
            </a:r>
            <a:r>
              <a:rPr lang="it-IT" sz="3600" baseline="-25000" dirty="0" err="1" smtClean="0">
                <a:solidFill>
                  <a:srgbClr val="FF0000"/>
                </a:solidFill>
              </a:rPr>
              <a:t>a</a:t>
            </a:r>
            <a:endParaRPr lang="it-IT" sz="3600" baseline="-25000" dirty="0">
              <a:solidFill>
                <a:srgbClr val="FF0000"/>
              </a:solidFill>
            </a:endParaRPr>
          </a:p>
        </p:txBody>
      </p:sp>
      <p:sp>
        <p:nvSpPr>
          <p:cNvPr id="14" name="CasellaDiTesto 13"/>
          <p:cNvSpPr txBox="1"/>
          <p:nvPr/>
        </p:nvSpPr>
        <p:spPr>
          <a:xfrm>
            <a:off x="179512" y="3653408"/>
            <a:ext cx="5889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600" dirty="0" err="1" smtClean="0">
                <a:solidFill>
                  <a:srgbClr val="FF0000"/>
                </a:solidFill>
              </a:rPr>
              <a:t>p</a:t>
            </a:r>
            <a:r>
              <a:rPr lang="it-IT" sz="3600" baseline="-25000" dirty="0" err="1" smtClean="0">
                <a:solidFill>
                  <a:srgbClr val="FF0000"/>
                </a:solidFill>
              </a:rPr>
              <a:t>b</a:t>
            </a:r>
            <a:endParaRPr lang="it-IT" sz="3600" baseline="-25000" dirty="0">
              <a:solidFill>
                <a:srgbClr val="FF0000"/>
              </a:solidFill>
            </a:endParaRPr>
          </a:p>
        </p:txBody>
      </p:sp>
      <p:sp>
        <p:nvSpPr>
          <p:cNvPr id="27" name="Figura a mano libera 26"/>
          <p:cNvSpPr/>
          <p:nvPr/>
        </p:nvSpPr>
        <p:spPr>
          <a:xfrm>
            <a:off x="392046" y="4257656"/>
            <a:ext cx="132812" cy="1157783"/>
          </a:xfrm>
          <a:custGeom>
            <a:avLst/>
            <a:gdLst>
              <a:gd name="connsiteX0" fmla="*/ 18815 w 132812"/>
              <a:gd name="connsiteY0" fmla="*/ 0 h 1157783"/>
              <a:gd name="connsiteX1" fmla="*/ 93517 w 132812"/>
              <a:gd name="connsiteY1" fmla="*/ 298782 h 1157783"/>
              <a:gd name="connsiteX2" fmla="*/ 37491 w 132812"/>
              <a:gd name="connsiteY2" fmla="*/ 317456 h 1157783"/>
              <a:gd name="connsiteX3" fmla="*/ 18815 w 132812"/>
              <a:gd name="connsiteY3" fmla="*/ 504196 h 1157783"/>
              <a:gd name="connsiteX4" fmla="*/ 56166 w 132812"/>
              <a:gd name="connsiteY4" fmla="*/ 560217 h 1157783"/>
              <a:gd name="connsiteX5" fmla="*/ 112193 w 132812"/>
              <a:gd name="connsiteY5" fmla="*/ 597565 h 1157783"/>
              <a:gd name="connsiteX6" fmla="*/ 112193 w 132812"/>
              <a:gd name="connsiteY6" fmla="*/ 728283 h 1157783"/>
              <a:gd name="connsiteX7" fmla="*/ 56166 w 132812"/>
              <a:gd name="connsiteY7" fmla="*/ 765631 h 1157783"/>
              <a:gd name="connsiteX8" fmla="*/ 18815 w 132812"/>
              <a:gd name="connsiteY8" fmla="*/ 821652 h 1157783"/>
              <a:gd name="connsiteX9" fmla="*/ 74842 w 132812"/>
              <a:gd name="connsiteY9" fmla="*/ 933696 h 1157783"/>
              <a:gd name="connsiteX10" fmla="*/ 93517 w 132812"/>
              <a:gd name="connsiteY10" fmla="*/ 1157783 h 1157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32812" h="1157783">
                <a:moveTo>
                  <a:pt x="18815" y="0"/>
                </a:moveTo>
                <a:cubicBezTo>
                  <a:pt x="93424" y="119363"/>
                  <a:pt x="158249" y="153148"/>
                  <a:pt x="93517" y="298782"/>
                </a:cubicBezTo>
                <a:cubicBezTo>
                  <a:pt x="85521" y="316770"/>
                  <a:pt x="56166" y="311231"/>
                  <a:pt x="37491" y="317456"/>
                </a:cubicBezTo>
                <a:cubicBezTo>
                  <a:pt x="5553" y="413261"/>
                  <a:pt x="-18229" y="417766"/>
                  <a:pt x="18815" y="504196"/>
                </a:cubicBezTo>
                <a:cubicBezTo>
                  <a:pt x="27657" y="524825"/>
                  <a:pt x="40295" y="544348"/>
                  <a:pt x="56166" y="560217"/>
                </a:cubicBezTo>
                <a:cubicBezTo>
                  <a:pt x="72038" y="576087"/>
                  <a:pt x="93517" y="585116"/>
                  <a:pt x="112193" y="597565"/>
                </a:cubicBezTo>
                <a:cubicBezTo>
                  <a:pt x="128993" y="647961"/>
                  <a:pt x="148670" y="673572"/>
                  <a:pt x="112193" y="728283"/>
                </a:cubicBezTo>
                <a:cubicBezTo>
                  <a:pt x="99742" y="746958"/>
                  <a:pt x="74842" y="753182"/>
                  <a:pt x="56166" y="765631"/>
                </a:cubicBezTo>
                <a:cubicBezTo>
                  <a:pt x="43716" y="784305"/>
                  <a:pt x="22505" y="799514"/>
                  <a:pt x="18815" y="821652"/>
                </a:cubicBezTo>
                <a:cubicBezTo>
                  <a:pt x="13661" y="852577"/>
                  <a:pt x="61836" y="914188"/>
                  <a:pt x="74842" y="933696"/>
                </a:cubicBezTo>
                <a:cubicBezTo>
                  <a:pt x="111233" y="1042865"/>
                  <a:pt x="93517" y="970034"/>
                  <a:pt x="93517" y="1157783"/>
                </a:cubicBezTo>
              </a:path>
            </a:pathLst>
          </a:custGeom>
          <a:ln w="28575" cmpd="sng">
            <a:solidFill>
              <a:srgbClr val="FF0000"/>
            </a:solidFill>
            <a:headEnd type="none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9" name="Rettangolo 28"/>
          <p:cNvSpPr/>
          <p:nvPr/>
        </p:nvSpPr>
        <p:spPr>
          <a:xfrm>
            <a:off x="7236296" y="4365104"/>
            <a:ext cx="1907704" cy="24928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>
              <a:solidFill>
                <a:schemeClr val="bg1"/>
              </a:solidFill>
            </a:endParaRPr>
          </a:p>
        </p:txBody>
      </p:sp>
      <p:cxnSp>
        <p:nvCxnSpPr>
          <p:cNvPr id="31" name="Connettore 2 30"/>
          <p:cNvCxnSpPr/>
          <p:nvPr/>
        </p:nvCxnSpPr>
        <p:spPr>
          <a:xfrm>
            <a:off x="1691680" y="3501008"/>
            <a:ext cx="648072" cy="360040"/>
          </a:xfrm>
          <a:prstGeom prst="straightConnector1">
            <a:avLst/>
          </a:prstGeom>
          <a:ln w="57150" cmpd="sng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CasellaDiTesto 14"/>
          <p:cNvSpPr txBox="1"/>
          <p:nvPr/>
        </p:nvSpPr>
        <p:spPr>
          <a:xfrm>
            <a:off x="899592" y="3866272"/>
            <a:ext cx="2736304" cy="1938992"/>
          </a:xfrm>
          <a:prstGeom prst="rect">
            <a:avLst/>
          </a:prstGeom>
          <a:ln w="38100">
            <a:solidFill>
              <a:srgbClr val="1E4176"/>
            </a:solidFill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it-IT" sz="2400" dirty="0" smtClean="0"/>
              <a:t>Diego A. Maradona 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Diego Maradona jr.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Maradona </a:t>
            </a:r>
            <a:r>
              <a:rPr lang="it-IT" sz="2400" dirty="0" err="1" smtClean="0"/>
              <a:t>Stadium</a:t>
            </a:r>
            <a:endParaRPr lang="it-IT" sz="2400" dirty="0" smtClean="0"/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Maradona Film</a:t>
            </a:r>
          </a:p>
          <a:p>
            <a:pPr>
              <a:buFont typeface="Arial" pitchFamily="34" charset="0"/>
              <a:buChar char="•"/>
            </a:pPr>
            <a:r>
              <a:rPr lang="it-IT" sz="2400" dirty="0" smtClean="0"/>
              <a:t>…</a:t>
            </a:r>
            <a:endParaRPr lang="it-IT" sz="2400" dirty="0"/>
          </a:p>
        </p:txBody>
      </p:sp>
      <p:sp>
        <p:nvSpPr>
          <p:cNvPr id="37" name="Rettangolo 36"/>
          <p:cNvSpPr/>
          <p:nvPr/>
        </p:nvSpPr>
        <p:spPr>
          <a:xfrm>
            <a:off x="1115616" y="2996952"/>
            <a:ext cx="2880320" cy="504056"/>
          </a:xfrm>
          <a:prstGeom prst="rect">
            <a:avLst/>
          </a:prstGeom>
          <a:noFill/>
          <a:ln w="38100">
            <a:solidFill>
              <a:srgbClr val="1F497D"/>
            </a:solidFill>
          </a:ln>
          <a:effectLst>
            <a:glow rad="101600">
              <a:schemeClr val="tx1"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8" name="CasellaDiTesto 37"/>
          <p:cNvSpPr txBox="1"/>
          <p:nvPr/>
        </p:nvSpPr>
        <p:spPr>
          <a:xfrm>
            <a:off x="661445" y="2492896"/>
            <a:ext cx="4541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 smtClean="0">
                <a:solidFill>
                  <a:schemeClr val="tx2"/>
                </a:solidFill>
              </a:rPr>
              <a:t>b</a:t>
            </a:r>
            <a:endParaRPr lang="it-IT" sz="4000" dirty="0">
              <a:solidFill>
                <a:schemeClr val="tx2"/>
              </a:solidFill>
            </a:endParaRPr>
          </a:p>
        </p:txBody>
      </p:sp>
      <p:sp>
        <p:nvSpPr>
          <p:cNvPr id="19" name="CasellaDiTesto 18"/>
          <p:cNvSpPr txBox="1"/>
          <p:nvPr/>
        </p:nvSpPr>
        <p:spPr>
          <a:xfrm>
            <a:off x="7380312" y="2420888"/>
            <a:ext cx="43037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000" dirty="0" smtClean="0">
                <a:solidFill>
                  <a:schemeClr val="accent6">
                    <a:lumMod val="50000"/>
                  </a:schemeClr>
                </a:solidFill>
              </a:rPr>
              <a:t>a</a:t>
            </a:r>
            <a:endParaRPr lang="it-IT" sz="40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4615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0" grpId="0"/>
      <p:bldP spid="14" grpId="0"/>
      <p:bldP spid="27" grpId="0" animBg="1"/>
      <p:bldP spid="29" grpId="0" animBg="1"/>
      <p:bldP spid="15" grpId="0" animBg="1"/>
      <p:bldP spid="37" grpId="0" animBg="1"/>
      <p:bldP spid="38" grpId="0"/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"/>
          <p:cNvSpPr>
            <a:spLocks noGrp="1" noChangeArrowheads="1"/>
          </p:cNvSpPr>
          <p:nvPr>
            <p:ph type="body" idx="1"/>
          </p:nvPr>
        </p:nvSpPr>
        <p:spPr>
          <a:xfrm>
            <a:off x="847725" y="1600200"/>
            <a:ext cx="7467600" cy="2828925"/>
          </a:xfrm>
        </p:spPr>
        <p:txBody>
          <a:bodyPr/>
          <a:lstStyle/>
          <a:p>
            <a:pPr marL="320675" indent="-320675" eaLnBrk="1" hangingPunct="1">
              <a:spcBef>
                <a:spcPct val="0"/>
              </a:spcBef>
            </a:pPr>
            <a:endParaRPr lang="en-US" smtClean="0"/>
          </a:p>
          <a:p>
            <a:pPr marL="320675" indent="-320675" eaLnBrk="1" hangingPunct="1">
              <a:buFont typeface="Arial" pitchFamily="34" charset="0"/>
              <a:buNone/>
            </a:pPr>
            <a:r>
              <a:rPr lang="ja-JP" altLang="en-US" smtClean="0">
                <a:latin typeface="Arial" pitchFamily="34" charset="0"/>
              </a:rPr>
              <a:t>“</a:t>
            </a:r>
            <a:r>
              <a:rPr lang="en-US" altLang="ja-JP" smtClean="0"/>
              <a:t>Diego Maradona won against Mexico</a:t>
            </a:r>
            <a:r>
              <a:rPr lang="ja-JP" altLang="en-US" smtClean="0">
                <a:latin typeface="Arial" pitchFamily="34" charset="0"/>
              </a:rPr>
              <a:t>”</a:t>
            </a:r>
            <a:endParaRPr lang="en-US" smtClean="0"/>
          </a:p>
        </p:txBody>
      </p:sp>
      <p:sp>
        <p:nvSpPr>
          <p:cNvPr id="9218" name="Rectangle 2"/>
          <p:cNvSpPr>
            <a:spLocks/>
          </p:cNvSpPr>
          <p:nvPr/>
        </p:nvSpPr>
        <p:spPr bwMode="auto">
          <a:xfrm>
            <a:off x="387350" y="3314700"/>
            <a:ext cx="3048000" cy="196850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  <p:txBody>
          <a:bodyPr lIns="38100" tIns="38100" rIns="38100" bIns="38100"/>
          <a:lstStyle/>
          <a:p>
            <a:r>
              <a:rPr lang="en-US" sz="2400">
                <a:solidFill>
                  <a:srgbClr val="C00000"/>
                </a:solidFill>
                <a:latin typeface="Calibri Italic" charset="0"/>
                <a:sym typeface="Calibri Italic" charset="0"/>
              </a:rPr>
              <a:t>Dictionary of terms</a:t>
            </a:r>
            <a:endParaRPr lang="en-US" sz="1800">
              <a:latin typeface="Calibri" pitchFamily="34" charset="0"/>
              <a:sym typeface="Calibri" pitchFamily="34" charset="0"/>
            </a:endParaRPr>
          </a:p>
          <a:p>
            <a:r>
              <a:rPr lang="en-US">
                <a:latin typeface="Calibri" pitchFamily="34" charset="0"/>
                <a:sym typeface="Calibri" pitchFamily="34" charset="0"/>
              </a:rPr>
              <a:t>against</a:t>
            </a:r>
            <a:endParaRPr lang="en-US" sz="1800">
              <a:latin typeface="Calibri" pitchFamily="34" charset="0"/>
              <a:sym typeface="Calibri" pitchFamily="34" charset="0"/>
            </a:endParaRPr>
          </a:p>
          <a:p>
            <a:r>
              <a:rPr lang="en-US">
                <a:latin typeface="Calibri" pitchFamily="34" charset="0"/>
                <a:sym typeface="Calibri" pitchFamily="34" charset="0"/>
              </a:rPr>
              <a:t>Diego</a:t>
            </a:r>
            <a:endParaRPr lang="en-US" sz="1800">
              <a:latin typeface="Calibri" pitchFamily="34" charset="0"/>
              <a:sym typeface="Calibri" pitchFamily="34" charset="0"/>
            </a:endParaRPr>
          </a:p>
          <a:p>
            <a:r>
              <a:rPr lang="en-US">
                <a:latin typeface="Calibri" pitchFamily="34" charset="0"/>
                <a:sym typeface="Calibri" pitchFamily="34" charset="0"/>
              </a:rPr>
              <a:t>Maradona</a:t>
            </a:r>
            <a:endParaRPr lang="en-US" sz="1800">
              <a:latin typeface="Calibri" pitchFamily="34" charset="0"/>
              <a:sym typeface="Calibri" pitchFamily="34" charset="0"/>
            </a:endParaRPr>
          </a:p>
          <a:p>
            <a:r>
              <a:rPr lang="en-US">
                <a:latin typeface="Calibri" pitchFamily="34" charset="0"/>
                <a:sym typeface="Calibri" pitchFamily="34" charset="0"/>
              </a:rPr>
              <a:t>Mexico</a:t>
            </a:r>
            <a:endParaRPr lang="en-US" sz="1800">
              <a:latin typeface="Calibri" pitchFamily="34" charset="0"/>
              <a:sym typeface="Calibri" pitchFamily="34" charset="0"/>
            </a:endParaRPr>
          </a:p>
          <a:p>
            <a:r>
              <a:rPr lang="en-US">
                <a:latin typeface="Calibri" pitchFamily="34" charset="0"/>
                <a:sym typeface="Calibri" pitchFamily="34" charset="0"/>
              </a:rPr>
              <a:t>won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3986213" y="3284538"/>
            <a:ext cx="1752600" cy="2262187"/>
            <a:chOff x="0" y="0"/>
            <a:chExt cx="1104" cy="1424"/>
          </a:xfrm>
        </p:grpSpPr>
        <p:sp>
          <p:nvSpPr>
            <p:cNvPr id="39961" name="Rectangle 3"/>
            <p:cNvSpPr>
              <a:spLocks/>
            </p:cNvSpPr>
            <p:nvPr/>
          </p:nvSpPr>
          <p:spPr bwMode="auto">
            <a:xfrm>
              <a:off x="277" y="290"/>
              <a:ext cx="507" cy="1134"/>
            </a:xfrm>
            <a:prstGeom prst="rect">
              <a:avLst/>
            </a:prstGeom>
            <a:noFill/>
            <a:ln w="25400">
              <a:solidFill>
                <a:srgbClr val="395E89"/>
              </a:solidFill>
              <a:round/>
              <a:headEnd/>
              <a:tailEnd/>
            </a:ln>
          </p:spPr>
          <p:txBody>
            <a:bodyPr lIns="38100" tIns="38100" rIns="38100" bIns="38100" anchor="ctr"/>
            <a:lstStyle/>
            <a:p>
              <a:r>
                <a:rPr lang="en-US">
                  <a:latin typeface="Calibri" pitchFamily="34" charset="0"/>
                  <a:sym typeface="Calibri" pitchFamily="34" charset="0"/>
                </a:rPr>
                <a:t>2.2</a:t>
              </a:r>
              <a:endParaRPr lang="en-US" sz="1800">
                <a:solidFill>
                  <a:srgbClr val="FFFFFF"/>
                </a:solidFill>
                <a:latin typeface="Calibri" pitchFamily="34" charset="0"/>
                <a:sym typeface="Calibri" pitchFamily="34" charset="0"/>
              </a:endParaRPr>
            </a:p>
            <a:p>
              <a:r>
                <a:rPr lang="en-US">
                  <a:latin typeface="Calibri" pitchFamily="34" charset="0"/>
                  <a:sym typeface="Calibri" pitchFamily="34" charset="0"/>
                </a:rPr>
                <a:t>5.1</a:t>
              </a:r>
              <a:endParaRPr lang="en-US" sz="1800">
                <a:solidFill>
                  <a:srgbClr val="FFFFFF"/>
                </a:solidFill>
                <a:latin typeface="Calibri" pitchFamily="34" charset="0"/>
                <a:sym typeface="Calibri" pitchFamily="34" charset="0"/>
              </a:endParaRPr>
            </a:p>
            <a:p>
              <a:r>
                <a:rPr lang="en-US">
                  <a:latin typeface="Calibri" pitchFamily="34" charset="0"/>
                  <a:sym typeface="Calibri" pitchFamily="34" charset="0"/>
                </a:rPr>
                <a:t>9.1</a:t>
              </a:r>
              <a:endParaRPr lang="en-US" sz="1800">
                <a:solidFill>
                  <a:srgbClr val="FFFFFF"/>
                </a:solidFill>
                <a:latin typeface="Calibri" pitchFamily="34" charset="0"/>
                <a:sym typeface="Calibri" pitchFamily="34" charset="0"/>
              </a:endParaRPr>
            </a:p>
            <a:p>
              <a:r>
                <a:rPr lang="en-US">
                  <a:latin typeface="Calibri" pitchFamily="34" charset="0"/>
                  <a:sym typeface="Calibri" pitchFamily="34" charset="0"/>
                </a:rPr>
                <a:t>1.0</a:t>
              </a:r>
              <a:endParaRPr lang="en-US" sz="1800">
                <a:solidFill>
                  <a:srgbClr val="FFFFFF"/>
                </a:solidFill>
                <a:latin typeface="Calibri" pitchFamily="34" charset="0"/>
                <a:sym typeface="Calibri" pitchFamily="34" charset="0"/>
              </a:endParaRPr>
            </a:p>
            <a:p>
              <a:r>
                <a:rPr lang="en-US">
                  <a:latin typeface="Calibri" pitchFamily="34" charset="0"/>
                  <a:sym typeface="Calibri" pitchFamily="34" charset="0"/>
                </a:rPr>
                <a:t>0.1</a:t>
              </a:r>
            </a:p>
          </p:txBody>
        </p:sp>
        <p:sp>
          <p:nvSpPr>
            <p:cNvPr id="39962" name="Rectangle 4"/>
            <p:cNvSpPr>
              <a:spLocks/>
            </p:cNvSpPr>
            <p:nvPr/>
          </p:nvSpPr>
          <p:spPr bwMode="auto">
            <a:xfrm>
              <a:off x="0" y="0"/>
              <a:ext cx="1104" cy="240"/>
            </a:xfrm>
            <a:prstGeom prst="rect">
              <a:avLst/>
            </a:prstGeom>
            <a:noFill/>
            <a:ln w="12700" cap="rnd">
              <a:noFill/>
              <a:round/>
              <a:headEnd/>
              <a:tailEnd/>
            </a:ln>
          </p:spPr>
          <p:txBody>
            <a:bodyPr lIns="38100" tIns="38100" rIns="38100" bIns="38100"/>
            <a:lstStyle/>
            <a:p>
              <a:r>
                <a:rPr lang="en-US">
                  <a:solidFill>
                    <a:srgbClr val="C00000"/>
                  </a:solidFill>
                  <a:latin typeface="Calibri Italic" charset="0"/>
                  <a:sym typeface="Calibri Italic" charset="0"/>
                </a:rPr>
                <a:t>Term Vector</a:t>
              </a:r>
            </a:p>
          </p:txBody>
        </p:sp>
      </p:grpSp>
      <p:grpSp>
        <p:nvGrpSpPr>
          <p:cNvPr id="3" name="Group 21"/>
          <p:cNvGrpSpPr>
            <a:grpSpLocks/>
          </p:cNvGrpSpPr>
          <p:nvPr/>
        </p:nvGrpSpPr>
        <p:grpSpPr bwMode="auto">
          <a:xfrm>
            <a:off x="6227763" y="3417888"/>
            <a:ext cx="2928937" cy="2425700"/>
            <a:chOff x="0" y="0"/>
            <a:chExt cx="1844" cy="1527"/>
          </a:xfrm>
        </p:grpSpPr>
        <p:sp>
          <p:nvSpPr>
            <p:cNvPr id="39946" name="Rectangle 6"/>
            <p:cNvSpPr>
              <a:spLocks/>
            </p:cNvSpPr>
            <p:nvPr/>
          </p:nvSpPr>
          <p:spPr bwMode="auto">
            <a:xfrm>
              <a:off x="136" y="1295"/>
              <a:ext cx="1708" cy="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8100" tIns="38100" rIns="38100" bIns="38100" anchor="ctr"/>
            <a:lstStyle/>
            <a:p>
              <a:r>
                <a:rPr lang="en-US" sz="1800">
                  <a:latin typeface="Calibri" pitchFamily="34" charset="0"/>
                  <a:sym typeface="Calibri" pitchFamily="34" charset="0"/>
                </a:rPr>
                <a:t>Similarity(v,w) ≈ cos(</a:t>
              </a:r>
              <a:r>
                <a:rPr lang="en-US" sz="1800">
                  <a:latin typeface="Symbol" pitchFamily="18" charset="2"/>
                  <a:sym typeface="Symbol" pitchFamily="18" charset="2"/>
                </a:rPr>
                <a:t>α</a:t>
              </a:r>
              <a:r>
                <a:rPr lang="en-US" sz="1800">
                  <a:latin typeface="Calibri" pitchFamily="34" charset="0"/>
                  <a:sym typeface="Calibri" pitchFamily="34" charset="0"/>
                </a:rPr>
                <a:t>)</a:t>
              </a:r>
              <a:r>
                <a:rPr lang="en-US" sz="1200">
                  <a:latin typeface="Calibri" pitchFamily="34" charset="0"/>
                  <a:sym typeface="Calibri" pitchFamily="34" charset="0"/>
                </a:rPr>
                <a:t> </a:t>
              </a:r>
            </a:p>
          </p:txBody>
        </p:sp>
        <p:grpSp>
          <p:nvGrpSpPr>
            <p:cNvPr id="4" name="Group 19"/>
            <p:cNvGrpSpPr>
              <a:grpSpLocks/>
            </p:cNvGrpSpPr>
            <p:nvPr/>
          </p:nvGrpSpPr>
          <p:grpSpPr bwMode="auto">
            <a:xfrm>
              <a:off x="80" y="252"/>
              <a:ext cx="1552" cy="1025"/>
              <a:chOff x="0" y="0"/>
              <a:chExt cx="1552" cy="1025"/>
            </a:xfrm>
          </p:grpSpPr>
          <p:sp>
            <p:nvSpPr>
              <p:cNvPr id="39949" name="Line 7"/>
              <p:cNvSpPr>
                <a:spLocks noChangeShapeType="1"/>
              </p:cNvSpPr>
              <p:nvPr/>
            </p:nvSpPr>
            <p:spPr bwMode="auto">
              <a:xfrm>
                <a:off x="446" y="784"/>
                <a:ext cx="110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0" tIns="0" rIns="0" bIns="0"/>
              <a:lstStyle/>
              <a:p>
                <a:endParaRPr lang="it-IT"/>
              </a:p>
            </p:txBody>
          </p:sp>
          <p:sp>
            <p:nvSpPr>
              <p:cNvPr id="39950" name="Line 8"/>
              <p:cNvSpPr>
                <a:spLocks noChangeShapeType="1"/>
              </p:cNvSpPr>
              <p:nvPr/>
            </p:nvSpPr>
            <p:spPr bwMode="auto">
              <a:xfrm rot="10800000" flipH="1">
                <a:off x="446" y="30"/>
                <a:ext cx="0" cy="7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0" tIns="0" rIns="0" bIns="0"/>
              <a:lstStyle/>
              <a:p>
                <a:endParaRPr lang="it-IT"/>
              </a:p>
            </p:txBody>
          </p:sp>
          <p:sp>
            <p:nvSpPr>
              <p:cNvPr id="39951" name="Line 9"/>
              <p:cNvSpPr>
                <a:spLocks noChangeShapeType="1"/>
              </p:cNvSpPr>
              <p:nvPr/>
            </p:nvSpPr>
            <p:spPr bwMode="auto">
              <a:xfrm flipH="1">
                <a:off x="89" y="784"/>
                <a:ext cx="357" cy="2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lIns="0" tIns="0" rIns="0" bIns="0"/>
              <a:lstStyle/>
              <a:p>
                <a:endParaRPr lang="it-IT"/>
              </a:p>
            </p:txBody>
          </p:sp>
          <p:sp>
            <p:nvSpPr>
              <p:cNvPr id="39952" name="Line 10"/>
              <p:cNvSpPr>
                <a:spLocks noChangeShapeType="1"/>
              </p:cNvSpPr>
              <p:nvPr/>
            </p:nvSpPr>
            <p:spPr bwMode="auto">
              <a:xfrm rot="10800000" flipH="1">
                <a:off x="446" y="512"/>
                <a:ext cx="790" cy="272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 lIns="0" tIns="0" rIns="0" bIns="0"/>
              <a:lstStyle/>
              <a:p>
                <a:endParaRPr lang="it-IT"/>
              </a:p>
            </p:txBody>
          </p:sp>
          <p:sp>
            <p:nvSpPr>
              <p:cNvPr id="39953" name="Line 11"/>
              <p:cNvSpPr>
                <a:spLocks noChangeShapeType="1"/>
              </p:cNvSpPr>
              <p:nvPr/>
            </p:nvSpPr>
            <p:spPr bwMode="auto">
              <a:xfrm rot="10800000" flipH="1">
                <a:off x="446" y="171"/>
                <a:ext cx="270" cy="613"/>
              </a:xfrm>
              <a:prstGeom prst="line">
                <a:avLst/>
              </a:prstGeom>
              <a:noFill/>
              <a:ln w="25400">
                <a:solidFill>
                  <a:srgbClr val="0000FF"/>
                </a:solidFill>
                <a:round/>
                <a:headEnd/>
                <a:tailEnd type="triangle" w="med" len="med"/>
              </a:ln>
            </p:spPr>
            <p:txBody>
              <a:bodyPr lIns="0" tIns="0" rIns="0" bIns="0"/>
              <a:lstStyle/>
              <a:p>
                <a:endParaRPr lang="it-IT"/>
              </a:p>
            </p:txBody>
          </p:sp>
          <p:sp>
            <p:nvSpPr>
              <p:cNvPr id="39954" name="Rectangle 12"/>
              <p:cNvSpPr>
                <a:spLocks/>
              </p:cNvSpPr>
              <p:nvPr/>
            </p:nvSpPr>
            <p:spPr bwMode="auto">
              <a:xfrm>
                <a:off x="1324" y="769"/>
                <a:ext cx="153" cy="2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38100" tIns="38100" rIns="38100" bIns="38100">
                <a:spAutoFit/>
              </a:bodyPr>
              <a:lstStyle/>
              <a:p>
                <a:r>
                  <a:rPr lang="en-US" sz="1800">
                    <a:latin typeface="Calibri" pitchFamily="34" charset="0"/>
                    <a:sym typeface="Calibri" pitchFamily="34" charset="0"/>
                  </a:rPr>
                  <a:t>t</a:t>
                </a:r>
                <a:r>
                  <a:rPr lang="en-US" sz="1800" baseline="-25000">
                    <a:latin typeface="Calibri" pitchFamily="34" charset="0"/>
                    <a:sym typeface="Calibri" pitchFamily="34" charset="0"/>
                  </a:rPr>
                  <a:t>1</a:t>
                </a:r>
              </a:p>
            </p:txBody>
          </p:sp>
          <p:sp>
            <p:nvSpPr>
              <p:cNvPr id="39955" name="Rectangle 13"/>
              <p:cNvSpPr>
                <a:spLocks/>
              </p:cNvSpPr>
              <p:nvPr/>
            </p:nvSpPr>
            <p:spPr bwMode="auto">
              <a:xfrm>
                <a:off x="735" y="60"/>
                <a:ext cx="200" cy="2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38100" tIns="38100" rIns="38100" bIns="38100"/>
              <a:lstStyle/>
              <a:p>
                <a:r>
                  <a:rPr lang="en-US" sz="1800">
                    <a:latin typeface="Calibri" pitchFamily="34" charset="0"/>
                    <a:sym typeface="Calibri" pitchFamily="34" charset="0"/>
                  </a:rPr>
                  <a:t>v</a:t>
                </a:r>
              </a:p>
            </p:txBody>
          </p:sp>
          <p:sp>
            <p:nvSpPr>
              <p:cNvPr id="39956" name="Rectangle 14"/>
              <p:cNvSpPr>
                <a:spLocks/>
              </p:cNvSpPr>
              <p:nvPr/>
            </p:nvSpPr>
            <p:spPr bwMode="auto">
              <a:xfrm>
                <a:off x="1204" y="422"/>
                <a:ext cx="159" cy="2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38100" tIns="38100" rIns="38100" bIns="38100">
                <a:spAutoFit/>
              </a:bodyPr>
              <a:lstStyle/>
              <a:p>
                <a:r>
                  <a:rPr lang="en-US" sz="1800">
                    <a:latin typeface="Calibri" pitchFamily="34" charset="0"/>
                    <a:sym typeface="Calibri" pitchFamily="34" charset="0"/>
                  </a:rPr>
                  <a:t>w</a:t>
                </a:r>
              </a:p>
            </p:txBody>
          </p:sp>
          <p:sp>
            <p:nvSpPr>
              <p:cNvPr id="39957" name="Rectangle 15"/>
              <p:cNvSpPr>
                <a:spLocks/>
              </p:cNvSpPr>
              <p:nvPr/>
            </p:nvSpPr>
            <p:spPr bwMode="auto">
              <a:xfrm>
                <a:off x="257" y="0"/>
                <a:ext cx="152" cy="2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38100" tIns="38100" rIns="38100" bIns="38100">
                <a:spAutoFit/>
              </a:bodyPr>
              <a:lstStyle/>
              <a:p>
                <a:r>
                  <a:rPr lang="en-US" sz="1800">
                    <a:latin typeface="Calibri" pitchFamily="34" charset="0"/>
                    <a:sym typeface="Calibri" pitchFamily="34" charset="0"/>
                  </a:rPr>
                  <a:t>t</a:t>
                </a:r>
                <a:r>
                  <a:rPr lang="en-US" sz="1800" baseline="-25000">
                    <a:latin typeface="Calibri" pitchFamily="34" charset="0"/>
                    <a:sym typeface="Calibri" pitchFamily="34" charset="0"/>
                  </a:rPr>
                  <a:t>3</a:t>
                </a:r>
              </a:p>
            </p:txBody>
          </p:sp>
          <p:sp>
            <p:nvSpPr>
              <p:cNvPr id="39958" name="Rectangle 16"/>
              <p:cNvSpPr>
                <a:spLocks/>
              </p:cNvSpPr>
              <p:nvPr/>
            </p:nvSpPr>
            <p:spPr bwMode="auto">
              <a:xfrm>
                <a:off x="0" y="680"/>
                <a:ext cx="152" cy="25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38100" tIns="38100" rIns="38100" bIns="38100">
                <a:spAutoFit/>
              </a:bodyPr>
              <a:lstStyle/>
              <a:p>
                <a:r>
                  <a:rPr lang="en-US" sz="1800">
                    <a:latin typeface="Calibri" pitchFamily="34" charset="0"/>
                    <a:sym typeface="Calibri" pitchFamily="34" charset="0"/>
                  </a:rPr>
                  <a:t>t</a:t>
                </a:r>
                <a:r>
                  <a:rPr lang="en-US" sz="1800" baseline="-25000">
                    <a:latin typeface="Calibri" pitchFamily="34" charset="0"/>
                    <a:sym typeface="Calibri" pitchFamily="34" charset="0"/>
                  </a:rPr>
                  <a:t>2</a:t>
                </a:r>
              </a:p>
            </p:txBody>
          </p:sp>
          <p:sp>
            <p:nvSpPr>
              <p:cNvPr id="39959" name="Rectangle 17"/>
              <p:cNvSpPr>
                <a:spLocks/>
              </p:cNvSpPr>
              <p:nvPr/>
            </p:nvSpPr>
            <p:spPr bwMode="auto">
              <a:xfrm>
                <a:off x="563" y="454"/>
                <a:ext cx="272" cy="22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38100" tIns="38100" rIns="38100" bIns="38100"/>
              <a:lstStyle/>
              <a:p>
                <a:r>
                  <a:rPr lang="en-US" sz="1800">
                    <a:latin typeface="Symbol" pitchFamily="18" charset="2"/>
                    <a:sym typeface="Calibri Italic" charset="0"/>
                  </a:rPr>
                  <a:t>a</a:t>
                </a:r>
              </a:p>
            </p:txBody>
          </p:sp>
          <p:sp>
            <p:nvSpPr>
              <p:cNvPr id="39960" name="Freeform 18"/>
              <p:cNvSpPr>
                <a:spLocks/>
              </p:cNvSpPr>
              <p:nvPr/>
            </p:nvSpPr>
            <p:spPr bwMode="auto">
              <a:xfrm>
                <a:off x="514" y="616"/>
                <a:ext cx="80" cy="133"/>
              </a:xfrm>
              <a:custGeom>
                <a:avLst/>
                <a:gdLst>
                  <a:gd name="T0" fmla="*/ 0 w 17995"/>
                  <a:gd name="T1" fmla="*/ 0 h 20739"/>
                  <a:gd name="T2" fmla="*/ 0 w 17995"/>
                  <a:gd name="T3" fmla="*/ 0 h 20739"/>
                  <a:gd name="T4" fmla="*/ 0 w 17995"/>
                  <a:gd name="T5" fmla="*/ 0 h 20739"/>
                  <a:gd name="T6" fmla="*/ 0 w 17995"/>
                  <a:gd name="T7" fmla="*/ 0 h 20739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7995"/>
                  <a:gd name="T13" fmla="*/ 0 h 20739"/>
                  <a:gd name="T14" fmla="*/ 17995 w 17995"/>
                  <a:gd name="T15" fmla="*/ 20739 h 20739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7995" h="20739">
                    <a:moveTo>
                      <a:pt x="0" y="0"/>
                    </a:moveTo>
                    <a:cubicBezTo>
                      <a:pt x="9248" y="914"/>
                      <a:pt x="10494" y="-518"/>
                      <a:pt x="13992" y="4148"/>
                    </a:cubicBezTo>
                    <a:cubicBezTo>
                      <a:pt x="15490" y="6145"/>
                      <a:pt x="17490" y="10369"/>
                      <a:pt x="17490" y="10369"/>
                    </a:cubicBezTo>
                    <a:cubicBezTo>
                      <a:pt x="15683" y="21082"/>
                      <a:pt x="21600" y="20738"/>
                      <a:pt x="13992" y="20738"/>
                    </a:cubicBezTo>
                  </a:path>
                </a:pathLst>
              </a:custGeom>
              <a:noFill/>
              <a:ln w="38100" cap="flat">
                <a:solidFill>
                  <a:srgbClr val="7030A0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endParaRPr lang="it-IT"/>
              </a:p>
            </p:txBody>
          </p:sp>
        </p:grpSp>
        <p:sp>
          <p:nvSpPr>
            <p:cNvPr id="39948" name="Rectangle 20"/>
            <p:cNvSpPr>
              <a:spLocks/>
            </p:cNvSpPr>
            <p:nvPr/>
          </p:nvSpPr>
          <p:spPr bwMode="auto">
            <a:xfrm>
              <a:off x="0" y="0"/>
              <a:ext cx="1752" cy="240"/>
            </a:xfrm>
            <a:prstGeom prst="rect">
              <a:avLst/>
            </a:prstGeom>
            <a:noFill/>
            <a:ln w="12700" cap="rnd">
              <a:noFill/>
              <a:round/>
              <a:headEnd/>
              <a:tailEnd/>
            </a:ln>
          </p:spPr>
          <p:txBody>
            <a:bodyPr lIns="38100" tIns="38100" rIns="38100" bIns="38100"/>
            <a:lstStyle/>
            <a:p>
              <a:r>
                <a:rPr lang="en-US">
                  <a:solidFill>
                    <a:srgbClr val="C00000"/>
                  </a:solidFill>
                  <a:latin typeface="Calibri Italic" charset="0"/>
                  <a:sym typeface="Calibri Italic" charset="0"/>
                </a:rPr>
                <a:t>Vector Space model</a:t>
              </a:r>
            </a:p>
          </p:txBody>
        </p:sp>
      </p:grpSp>
      <p:sp>
        <p:nvSpPr>
          <p:cNvPr id="39942" name="Rectangle 2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latin typeface="Calibri" pitchFamily="34" charset="0"/>
                <a:sym typeface="Calibri" pitchFamily="34" charset="0"/>
              </a:rPr>
              <a:t>Classical approach</a:t>
            </a:r>
            <a:endParaRPr lang="en-US" smtClean="0">
              <a:latin typeface="Calibri" pitchFamily="34" charset="0"/>
              <a:ea typeface="ヒラギノ角ゴ ProN W3" charset="-128"/>
              <a:sym typeface="Calibri" pitchFamily="34" charset="0"/>
            </a:endParaRPr>
          </a:p>
        </p:txBody>
      </p:sp>
      <p:grpSp>
        <p:nvGrpSpPr>
          <p:cNvPr id="5" name="Group 25"/>
          <p:cNvGrpSpPr>
            <a:grpSpLocks/>
          </p:cNvGrpSpPr>
          <p:nvPr/>
        </p:nvGrpSpPr>
        <p:grpSpPr bwMode="auto">
          <a:xfrm>
            <a:off x="385763" y="5805488"/>
            <a:ext cx="5949950" cy="976312"/>
            <a:chOff x="0" y="-136"/>
            <a:chExt cx="3747" cy="614"/>
          </a:xfrm>
        </p:grpSpPr>
        <p:sp>
          <p:nvSpPr>
            <p:cNvPr id="39944" name="AutoShape 23"/>
            <p:cNvSpPr>
              <a:spLocks/>
            </p:cNvSpPr>
            <p:nvPr/>
          </p:nvSpPr>
          <p:spPr bwMode="auto">
            <a:xfrm>
              <a:off x="0" y="-136"/>
              <a:ext cx="3719" cy="614"/>
            </a:xfrm>
            <a:prstGeom prst="roundRect">
              <a:avLst>
                <a:gd name="adj" fmla="val 16667"/>
              </a:avLst>
            </a:prstGeom>
            <a:solidFill>
              <a:srgbClr val="1D300D"/>
            </a:solidFill>
            <a:ln w="25400">
              <a:solidFill>
                <a:srgbClr val="1D300D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39945" name="Rectangle 24"/>
            <p:cNvSpPr>
              <a:spLocks/>
            </p:cNvSpPr>
            <p:nvPr/>
          </p:nvSpPr>
          <p:spPr bwMode="auto">
            <a:xfrm>
              <a:off x="67" y="-136"/>
              <a:ext cx="3680" cy="5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38100" tIns="38100" rIns="38100" bIns="38100" anchor="ctr"/>
            <a:lstStyle/>
            <a:p>
              <a:r>
                <a:rPr lang="en-US" sz="2400">
                  <a:solidFill>
                    <a:srgbClr val="FFFFFF"/>
                  </a:solidFill>
                  <a:latin typeface="Century Gothic" pitchFamily="34" charset="0"/>
                  <a:sym typeface="Century Gothic" pitchFamily="34" charset="0"/>
                </a:rPr>
                <a:t>Mainly term-based</a:t>
              </a:r>
              <a:r>
                <a:rPr lang="en-US" sz="1800">
                  <a:solidFill>
                    <a:srgbClr val="FFFFFF"/>
                  </a:solidFill>
                  <a:latin typeface="Century Gothic" pitchFamily="34" charset="0"/>
                  <a:sym typeface="Century Gothic" pitchFamily="34" charset="0"/>
                </a:rPr>
                <a:t>: </a:t>
              </a:r>
              <a:endParaRPr lang="en-US" sz="1800">
                <a:solidFill>
                  <a:srgbClr val="FFFFFF"/>
                </a:solidFill>
                <a:latin typeface="Calibri" pitchFamily="34" charset="0"/>
                <a:sym typeface="Calibri" pitchFamily="34" charset="0"/>
              </a:endParaRPr>
            </a:p>
            <a:p>
              <a:pPr>
                <a:lnSpc>
                  <a:spcPct val="130000"/>
                </a:lnSpc>
              </a:pPr>
              <a:r>
                <a:rPr lang="en-US" sz="1800">
                  <a:solidFill>
                    <a:srgbClr val="FFFFFF"/>
                  </a:solidFill>
                  <a:latin typeface="Century Gothic" pitchFamily="34" charset="0"/>
                  <a:sym typeface="Century Gothic" pitchFamily="34" charset="0"/>
                </a:rPr>
                <a:t>polysemy and synonymy  issues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Connettore 2 35"/>
          <p:cNvCxnSpPr>
            <a:stCxn id="22" idx="1"/>
          </p:cNvCxnSpPr>
          <p:nvPr/>
        </p:nvCxnSpPr>
        <p:spPr>
          <a:xfrm flipH="1" flipV="1">
            <a:off x="1475656" y="2146775"/>
            <a:ext cx="302282" cy="404914"/>
          </a:xfrm>
          <a:prstGeom prst="straightConnector1">
            <a:avLst/>
          </a:prstGeom>
          <a:ln w="38100">
            <a:solidFill>
              <a:srgbClr val="1E4176"/>
            </a:solidFill>
            <a:prstDash val="sysDot"/>
            <a:headEnd type="none" w="med" len="med"/>
            <a:tailEnd type="none" w="med" len="med"/>
          </a:ln>
          <a:effectLst>
            <a:glow rad="101600">
              <a:schemeClr val="tx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2 36"/>
          <p:cNvCxnSpPr>
            <a:stCxn id="7" idx="1"/>
            <a:endCxn id="22" idx="3"/>
          </p:cNvCxnSpPr>
          <p:nvPr/>
        </p:nvCxnSpPr>
        <p:spPr>
          <a:xfrm rot="10800000">
            <a:off x="4659282" y="2551689"/>
            <a:ext cx="571504" cy="58308"/>
          </a:xfrm>
          <a:prstGeom prst="straightConnector1">
            <a:avLst/>
          </a:prstGeom>
          <a:ln w="38100">
            <a:solidFill>
              <a:srgbClr val="1E4176"/>
            </a:solidFill>
            <a:prstDash val="sysDot"/>
            <a:headEnd type="none" w="med" len="med"/>
            <a:tailEnd type="none" w="med" len="med"/>
          </a:ln>
          <a:effectLst>
            <a:glow rad="101600">
              <a:schemeClr val="tx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nettore 2 23"/>
          <p:cNvCxnSpPr>
            <a:stCxn id="10" idx="2"/>
            <a:endCxn id="12" idx="0"/>
          </p:cNvCxnSpPr>
          <p:nvPr/>
        </p:nvCxnSpPr>
        <p:spPr>
          <a:xfrm rot="5400000">
            <a:off x="2963307" y="5167034"/>
            <a:ext cx="510607" cy="1588"/>
          </a:xfrm>
          <a:prstGeom prst="straightConnector1">
            <a:avLst/>
          </a:prstGeom>
          <a:ln w="38100">
            <a:solidFill>
              <a:srgbClr val="1E4176"/>
            </a:solidFill>
            <a:tailEnd type="arrow"/>
          </a:ln>
          <a:effectLst>
            <a:glow rad="101600">
              <a:schemeClr val="tx1">
                <a:alpha val="40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Connettore 2 26"/>
          <p:cNvCxnSpPr>
            <a:stCxn id="22" idx="2"/>
            <a:endCxn id="8" idx="0"/>
          </p:cNvCxnSpPr>
          <p:nvPr/>
        </p:nvCxnSpPr>
        <p:spPr>
          <a:xfrm rot="5400000">
            <a:off x="2963307" y="3222490"/>
            <a:ext cx="510607" cy="1588"/>
          </a:xfrm>
          <a:prstGeom prst="straightConnector1">
            <a:avLst/>
          </a:prstGeom>
          <a:ln w="38100">
            <a:solidFill>
              <a:srgbClr val="1E4176"/>
            </a:solidFill>
            <a:tailEnd type="arrow"/>
          </a:ln>
          <a:effectLst>
            <a:glow rad="101600">
              <a:schemeClr val="tx1">
                <a:alpha val="40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/>
          <p:cNvCxnSpPr>
            <a:stCxn id="8" idx="2"/>
            <a:endCxn id="10" idx="0"/>
          </p:cNvCxnSpPr>
          <p:nvPr/>
        </p:nvCxnSpPr>
        <p:spPr>
          <a:xfrm rot="5400000">
            <a:off x="2963307" y="4194762"/>
            <a:ext cx="510607" cy="1588"/>
          </a:xfrm>
          <a:prstGeom prst="straightConnector1">
            <a:avLst/>
          </a:prstGeom>
          <a:ln w="38100">
            <a:solidFill>
              <a:srgbClr val="1E4176"/>
            </a:solidFill>
            <a:tailEnd type="arrow"/>
          </a:ln>
          <a:effectLst>
            <a:glow rad="101600">
              <a:schemeClr val="tx1">
                <a:alpha val="40000"/>
              </a:schemeClr>
            </a:glo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60000"/>
              <a:lumOff val="40000"/>
            </a:schemeClr>
          </a:solidFill>
          <a:ln w="63500">
            <a:solidFill>
              <a:srgbClr val="4F81BD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000" tIns="108000" rIns="108000" bIns="108000"/>
          <a:lstStyle/>
          <a:p>
            <a:pPr algn="ctr"/>
            <a:r>
              <a:rPr lang="it-IT" b="1" dirty="0" err="1" smtClean="0"/>
              <a:t>Disambiguation</a:t>
            </a:r>
            <a:r>
              <a:rPr lang="it-IT" b="1" dirty="0" smtClean="0"/>
              <a:t>: </a:t>
            </a:r>
            <a:r>
              <a:rPr lang="it-IT" sz="3600" b="1" dirty="0" err="1" smtClean="0"/>
              <a:t>all</a:t>
            </a:r>
            <a:r>
              <a:rPr lang="it-IT" sz="3600" b="1" dirty="0" smtClean="0"/>
              <a:t> </a:t>
            </a:r>
            <a:r>
              <a:rPr lang="it-IT" sz="3600" dirty="0" err="1" smtClean="0"/>
              <a:t>steps</a:t>
            </a:r>
            <a:endParaRPr lang="it-IT" b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5230786" y="1895617"/>
            <a:ext cx="2928958" cy="1428760"/>
          </a:xfrm>
          <a:prstGeom prst="rect">
            <a:avLst/>
          </a:prstGeom>
          <a:solidFill>
            <a:schemeClr val="bg2"/>
          </a:solidFill>
          <a:ln w="38100">
            <a:solidFill>
              <a:srgbClr val="1E4176"/>
            </a:solidFill>
            <a:prstDash val="sysDot"/>
            <a:headEnd type="none" w="med" len="med"/>
            <a:tailEnd type="none" w="med" len="med"/>
          </a:ln>
          <a:effectLst>
            <a:glow rad="101600">
              <a:schemeClr val="tx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>
            <a:noAutofit/>
          </a:bodyPr>
          <a:lstStyle/>
          <a:p>
            <a:pPr algn="ctr"/>
            <a:r>
              <a:rPr lang="it-IT" dirty="0" err="1" smtClean="0">
                <a:solidFill>
                  <a:srgbClr val="000000"/>
                </a:solidFill>
                <a:latin typeface="Calibri"/>
              </a:rPr>
              <a:t>Commonness</a:t>
            </a:r>
            <a:r>
              <a:rPr lang="it-IT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it-IT" dirty="0" err="1" smtClean="0">
                <a:solidFill>
                  <a:srgbClr val="000000"/>
                </a:solidFill>
                <a:latin typeface="Calibri"/>
              </a:rPr>
              <a:t>of</a:t>
            </a:r>
            <a:r>
              <a:rPr lang="it-IT" dirty="0" smtClean="0">
                <a:solidFill>
                  <a:srgbClr val="000000"/>
                </a:solidFill>
                <a:latin typeface="Calibri"/>
              </a:rPr>
              <a:t> a </a:t>
            </a:r>
            <a:r>
              <a:rPr lang="it-IT" dirty="0" err="1" smtClean="0">
                <a:solidFill>
                  <a:srgbClr val="000000"/>
                </a:solidFill>
                <a:latin typeface="Calibri"/>
              </a:rPr>
              <a:t>page</a:t>
            </a:r>
            <a:r>
              <a:rPr lang="it-IT" dirty="0" smtClean="0">
                <a:solidFill>
                  <a:srgbClr val="000000"/>
                </a:solidFill>
                <a:latin typeface="Calibri"/>
              </a:rPr>
              <a:t> </a:t>
            </a:r>
            <a:br>
              <a:rPr lang="it-IT" dirty="0" smtClean="0">
                <a:solidFill>
                  <a:srgbClr val="000000"/>
                </a:solidFill>
                <a:latin typeface="Calibri"/>
              </a:rPr>
            </a:br>
            <a:r>
              <a:rPr lang="it-IT" dirty="0" smtClean="0">
                <a:solidFill>
                  <a:srgbClr val="000000"/>
                </a:solidFill>
                <a:latin typeface="Calibri"/>
              </a:rPr>
              <a:t>p </a:t>
            </a:r>
            <a:r>
              <a:rPr lang="it-IT" dirty="0" err="1" smtClean="0">
                <a:solidFill>
                  <a:srgbClr val="000000"/>
                </a:solidFill>
                <a:latin typeface="Calibri"/>
              </a:rPr>
              <a:t>wrt</a:t>
            </a:r>
            <a:r>
              <a:rPr lang="it-IT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it-IT" dirty="0" err="1" smtClean="0">
                <a:solidFill>
                  <a:srgbClr val="000000"/>
                </a:solidFill>
                <a:latin typeface="Calibri"/>
              </a:rPr>
              <a:t>an</a:t>
            </a:r>
            <a:r>
              <a:rPr lang="it-IT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it-IT" dirty="0" err="1" smtClean="0">
                <a:solidFill>
                  <a:srgbClr val="000000"/>
                </a:solidFill>
                <a:latin typeface="Calibri"/>
              </a:rPr>
              <a:t>anchor</a:t>
            </a:r>
            <a:r>
              <a:rPr lang="it-IT" dirty="0" smtClean="0">
                <a:solidFill>
                  <a:srgbClr val="000000"/>
                </a:solidFill>
                <a:latin typeface="Calibri"/>
              </a:rPr>
              <a:t> a</a:t>
            </a:r>
          </a:p>
          <a:p>
            <a:pPr algn="ctr"/>
            <a:endParaRPr lang="it-IT" dirty="0" smtClean="0">
              <a:solidFill>
                <a:schemeClr val="bg1"/>
              </a:solidFill>
              <a:latin typeface="Calibri"/>
            </a:endParaRPr>
          </a:p>
        </p:txBody>
      </p:sp>
      <p:graphicFrame>
        <p:nvGraphicFramePr>
          <p:cNvPr id="3277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3134053"/>
              </p:ext>
            </p:extLst>
          </p:nvPr>
        </p:nvGraphicFramePr>
        <p:xfrm>
          <a:off x="5284751" y="2606829"/>
          <a:ext cx="2819400" cy="64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654" name="Equation" r:id="rId4" imgW="1590840" imgH="383760" progId="Equation.3">
                  <p:embed/>
                </p:oleObj>
              </mc:Choice>
              <mc:Fallback>
                <p:oleObj name="Equation" r:id="rId4" imgW="1590840" imgH="383760" progId="Equation.3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4751" y="2606829"/>
                        <a:ext cx="2819400" cy="646113"/>
                      </a:xfrm>
                      <a:prstGeom prst="rect">
                        <a:avLst/>
                      </a:prstGeom>
                      <a:solidFill>
                        <a:srgbClr val="EEECE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CasellaDiTesto 7"/>
          <p:cNvSpPr txBox="1"/>
          <p:nvPr/>
        </p:nvSpPr>
        <p:spPr>
          <a:xfrm>
            <a:off x="1777938" y="3477794"/>
            <a:ext cx="2881344" cy="461665"/>
          </a:xfrm>
          <a:prstGeom prst="rect">
            <a:avLst/>
          </a:prstGeom>
          <a:solidFill>
            <a:srgbClr val="C3D69B"/>
          </a:solidFill>
          <a:ln w="38100">
            <a:solidFill>
              <a:srgbClr val="1E4176"/>
            </a:solidFill>
          </a:ln>
          <a:effectLst>
            <a:glow rad="101600">
              <a:schemeClr val="tx1"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err="1" smtClean="0"/>
              <a:t>Voting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scheme</a:t>
            </a:r>
            <a:endParaRPr lang="it-IT" sz="2400" b="1" dirty="0"/>
          </a:p>
        </p:txBody>
      </p:sp>
      <p:sp>
        <p:nvSpPr>
          <p:cNvPr id="10" name="CasellaDiTesto 9"/>
          <p:cNvSpPr txBox="1"/>
          <p:nvPr/>
        </p:nvSpPr>
        <p:spPr>
          <a:xfrm>
            <a:off x="1777938" y="4450066"/>
            <a:ext cx="2881344" cy="461665"/>
          </a:xfrm>
          <a:prstGeom prst="rect">
            <a:avLst/>
          </a:prstGeom>
          <a:solidFill>
            <a:srgbClr val="C3D69B"/>
          </a:solidFill>
          <a:ln w="38100">
            <a:solidFill>
              <a:srgbClr val="1E4176"/>
            </a:solidFill>
          </a:ln>
          <a:effectLst>
            <a:glow rad="101600">
              <a:schemeClr val="tx1"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err="1" smtClean="0"/>
              <a:t>Select</a:t>
            </a:r>
            <a:r>
              <a:rPr lang="it-IT" sz="2400" b="1" dirty="0" smtClean="0"/>
              <a:t> top-</a:t>
            </a:r>
            <a:r>
              <a:rPr lang="el-GR" sz="2400" b="1" dirty="0" smtClean="0"/>
              <a:t>ε</a:t>
            </a:r>
            <a:r>
              <a:rPr lang="it-IT" sz="2400" b="1" dirty="0" smtClean="0"/>
              <a:t> </a:t>
            </a:r>
            <a:r>
              <a:rPr lang="it-IT" sz="2400" b="1" dirty="0" err="1" smtClean="0"/>
              <a:t>pages</a:t>
            </a:r>
            <a:endParaRPr lang="it-IT" sz="2400" b="1" dirty="0" smtClean="0"/>
          </a:p>
        </p:txBody>
      </p:sp>
      <p:sp>
        <p:nvSpPr>
          <p:cNvPr id="12" name="CasellaDiTesto 11"/>
          <p:cNvSpPr txBox="1"/>
          <p:nvPr/>
        </p:nvSpPr>
        <p:spPr>
          <a:xfrm>
            <a:off x="1777938" y="5422338"/>
            <a:ext cx="2881344" cy="830997"/>
          </a:xfrm>
          <a:prstGeom prst="rect">
            <a:avLst/>
          </a:prstGeom>
          <a:solidFill>
            <a:srgbClr val="C3D69B"/>
          </a:solidFill>
          <a:ln w="38100">
            <a:solidFill>
              <a:srgbClr val="1E4176"/>
            </a:solidFill>
          </a:ln>
          <a:effectLst>
            <a:glow rad="101600">
              <a:schemeClr val="tx1"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/>
              <a:t>Select the best in </a:t>
            </a:r>
            <a:r>
              <a:rPr lang="it-IT" sz="2400" b="1" dirty="0" err="1" smtClean="0"/>
              <a:t>commonness</a:t>
            </a:r>
            <a:endParaRPr lang="it-IT" sz="2400" b="1" dirty="0" smtClean="0"/>
          </a:p>
        </p:txBody>
      </p:sp>
      <p:sp>
        <p:nvSpPr>
          <p:cNvPr id="22" name="CasellaDiTesto 21"/>
          <p:cNvSpPr txBox="1"/>
          <p:nvPr/>
        </p:nvSpPr>
        <p:spPr>
          <a:xfrm>
            <a:off x="1777938" y="2136190"/>
            <a:ext cx="2881344" cy="83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38100">
            <a:solidFill>
              <a:srgbClr val="1E4176"/>
            </a:solidFill>
          </a:ln>
          <a:effectLst>
            <a:glow rad="101600">
              <a:schemeClr val="tx1"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err="1" smtClean="0"/>
              <a:t>Pruning</a:t>
            </a:r>
            <a:r>
              <a:rPr lang="it-IT" sz="2400" b="1" dirty="0" smtClean="0"/>
              <a:t> by </a:t>
            </a:r>
            <a:r>
              <a:rPr lang="it-IT" sz="2400" b="1" dirty="0" err="1" smtClean="0"/>
              <a:t>commonness</a:t>
            </a:r>
            <a:r>
              <a:rPr lang="it-IT" sz="2400" b="1" dirty="0" smtClean="0"/>
              <a:t> &lt; </a:t>
            </a:r>
            <a:r>
              <a:rPr lang="el-GR" sz="2400" b="1" dirty="0" smtClean="0">
                <a:latin typeface="Calibri"/>
              </a:rPr>
              <a:t>τ</a:t>
            </a:r>
            <a:endParaRPr lang="it-IT" sz="2400" b="1" dirty="0"/>
          </a:p>
        </p:txBody>
      </p:sp>
      <p:sp>
        <p:nvSpPr>
          <p:cNvPr id="33" name="CasellaDiTesto 32"/>
          <p:cNvSpPr txBox="1"/>
          <p:nvPr/>
        </p:nvSpPr>
        <p:spPr>
          <a:xfrm>
            <a:off x="179512" y="1340768"/>
            <a:ext cx="1785950" cy="646331"/>
          </a:xfrm>
          <a:prstGeom prst="rect">
            <a:avLst/>
          </a:prstGeom>
          <a:solidFill>
            <a:schemeClr val="bg2">
              <a:lumMod val="75000"/>
            </a:schemeClr>
          </a:solidFill>
          <a:ln w="38100">
            <a:solidFill>
              <a:srgbClr val="1E4176"/>
            </a:solidFill>
            <a:prstDash val="sysDot"/>
            <a:headEnd type="none" w="med" len="med"/>
            <a:tailEnd type="none" w="med" len="med"/>
          </a:ln>
          <a:effectLst>
            <a:glow rad="101600">
              <a:schemeClr val="tx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dirty="0" smtClean="0">
                <a:latin typeface="Calibri"/>
              </a:rPr>
              <a:t>τ = </a:t>
            </a:r>
            <a:r>
              <a:rPr lang="it-IT" dirty="0" err="1" smtClean="0">
                <a:latin typeface="Calibri"/>
              </a:rPr>
              <a:t>trade-off</a:t>
            </a:r>
            <a:r>
              <a:rPr lang="it-IT" dirty="0" smtClean="0">
                <a:latin typeface="Calibri"/>
              </a:rPr>
              <a:t/>
            </a:r>
            <a:br>
              <a:rPr lang="it-IT" dirty="0" smtClean="0">
                <a:latin typeface="Calibri"/>
              </a:rPr>
            </a:br>
            <a:r>
              <a:rPr lang="it-IT" dirty="0" err="1" smtClean="0">
                <a:latin typeface="Calibri"/>
              </a:rPr>
              <a:t>speed</a:t>
            </a:r>
            <a:r>
              <a:rPr lang="it-IT" dirty="0" smtClean="0">
                <a:latin typeface="Calibri"/>
              </a:rPr>
              <a:t> vs. </a:t>
            </a:r>
            <a:r>
              <a:rPr lang="it-IT" dirty="0" err="1" smtClean="0">
                <a:latin typeface="Calibri"/>
              </a:rPr>
              <a:t>recall</a:t>
            </a:r>
            <a:endParaRPr lang="it-IT" dirty="0"/>
          </a:p>
        </p:txBody>
      </p:sp>
      <p:pic>
        <p:nvPicPr>
          <p:cNvPr id="2" name="Immagine 1" descr="train-dt.pn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7485" y="3645024"/>
            <a:ext cx="4523027" cy="3195166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6660232" y="5589240"/>
            <a:ext cx="1296144" cy="288032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7" name="Rectangle 16"/>
          <p:cNvSpPr/>
          <p:nvPr/>
        </p:nvSpPr>
        <p:spPr>
          <a:xfrm>
            <a:off x="5940152" y="6525344"/>
            <a:ext cx="576064" cy="332656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27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2" grpId="0" animBg="1"/>
      <p:bldP spid="22" grpId="0" animBg="1"/>
      <p:bldP spid="33" grpId="0" animBg="1"/>
      <p:bldP spid="16" grpId="0" animBg="1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solidFill>
            <a:srgbClr val="558ED5"/>
          </a:solidFill>
          <a:ln w="63500">
            <a:solidFill>
              <a:srgbClr val="376092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08000" tIns="108000" rIns="108000" bIns="108000"/>
          <a:lstStyle/>
          <a:p>
            <a:pPr algn="ctr"/>
            <a:r>
              <a:rPr lang="it-IT" b="1" dirty="0" err="1" smtClean="0"/>
              <a:t>Pruning</a:t>
            </a:r>
            <a:endParaRPr lang="it-IT" b="1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>
          <a:xfrm>
            <a:off x="500034" y="1571612"/>
            <a:ext cx="7467600" cy="4972072"/>
          </a:xfrm>
        </p:spPr>
        <p:txBody>
          <a:bodyPr>
            <a:normAutofit/>
          </a:bodyPr>
          <a:lstStyle/>
          <a:p>
            <a:pPr marL="36576" indent="0">
              <a:buNone/>
            </a:pPr>
            <a:r>
              <a:rPr lang="it-IT" dirty="0" err="1" smtClean="0"/>
              <a:t>We</a:t>
            </a:r>
            <a:r>
              <a:rPr lang="it-IT" dirty="0" smtClean="0"/>
              <a:t> use 2 </a:t>
            </a:r>
            <a:r>
              <a:rPr lang="it-IT" dirty="0" err="1" smtClean="0"/>
              <a:t>features</a:t>
            </a:r>
            <a:r>
              <a:rPr lang="it-IT" dirty="0" smtClean="0"/>
              <a:t>:</a:t>
            </a:r>
          </a:p>
          <a:p>
            <a:pPr marL="852678" lvl="1" indent="-514350">
              <a:buFont typeface="+mj-lt"/>
              <a:buAutoNum type="arabicPeriod"/>
            </a:pPr>
            <a:r>
              <a:rPr lang="it-IT" dirty="0" smtClean="0"/>
              <a:t>link </a:t>
            </a:r>
            <a:r>
              <a:rPr lang="it-IT" dirty="0" err="1" smtClean="0"/>
              <a:t>probability</a:t>
            </a:r>
            <a:endParaRPr lang="it-IT" dirty="0" smtClean="0"/>
          </a:p>
          <a:p>
            <a:pPr marL="852678" lvl="1" indent="-514350">
              <a:buFont typeface="+mj-lt"/>
              <a:buAutoNum type="arabicPeriod"/>
            </a:pPr>
            <a:r>
              <a:rPr lang="it-IT" dirty="0" err="1" smtClean="0"/>
              <a:t>coherence</a:t>
            </a:r>
            <a:r>
              <a:rPr lang="it-IT" dirty="0" smtClean="0"/>
              <a:t> </a:t>
            </a:r>
            <a:r>
              <a:rPr lang="it-IT" dirty="0" err="1" smtClean="0"/>
              <a:t>wrt</a:t>
            </a:r>
            <a:r>
              <a:rPr lang="it-IT" dirty="0" smtClean="0"/>
              <a:t> </a:t>
            </a:r>
            <a:r>
              <a:rPr lang="it-IT" dirty="0" err="1" smtClean="0"/>
              <a:t>context</a:t>
            </a:r>
            <a:endParaRPr lang="it-IT" dirty="0" smtClean="0"/>
          </a:p>
          <a:p>
            <a:pPr marL="550926" indent="-514350"/>
            <a:endParaRPr lang="it-IT" dirty="0" smtClean="0"/>
          </a:p>
          <a:p>
            <a:pPr marL="550926" indent="-514350"/>
            <a:r>
              <a:rPr lang="it-IT" dirty="0" smtClean="0"/>
              <a:t>Compute a </a:t>
            </a:r>
            <a:r>
              <a:rPr lang="el-GR" dirty="0" smtClean="0">
                <a:latin typeface="Calibri"/>
              </a:rPr>
              <a:t>ρ</a:t>
            </a:r>
            <a:r>
              <a:rPr lang="it-IT" dirty="0" smtClean="0">
                <a:latin typeface="Calibri"/>
              </a:rPr>
              <a:t> score via</a:t>
            </a:r>
          </a:p>
          <a:p>
            <a:pPr marL="852678" lvl="1" indent="-514350"/>
            <a:r>
              <a:rPr lang="it-IT" dirty="0" smtClean="0">
                <a:latin typeface="Calibri"/>
              </a:rPr>
              <a:t>3 </a:t>
            </a:r>
            <a:r>
              <a:rPr lang="it-IT" dirty="0" err="1" smtClean="0">
                <a:latin typeface="Calibri"/>
              </a:rPr>
              <a:t>classifiers</a:t>
            </a:r>
            <a:r>
              <a:rPr lang="it-IT" dirty="0" smtClean="0">
                <a:latin typeface="Calibri"/>
              </a:rPr>
              <a:t>, </a:t>
            </a:r>
            <a:r>
              <a:rPr lang="it-IT" dirty="0" err="1" smtClean="0">
                <a:latin typeface="Calibri"/>
              </a:rPr>
              <a:t>avg</a:t>
            </a:r>
            <a:r>
              <a:rPr lang="it-IT" dirty="0" smtClean="0">
                <a:latin typeface="Calibri"/>
              </a:rPr>
              <a:t>, linear </a:t>
            </a:r>
            <a:r>
              <a:rPr lang="it-IT" dirty="0" err="1" smtClean="0">
                <a:latin typeface="Calibri"/>
              </a:rPr>
              <a:t>combination</a:t>
            </a:r>
            <a:r>
              <a:rPr lang="it-IT" dirty="0" smtClean="0"/>
              <a:t> </a:t>
            </a:r>
          </a:p>
          <a:p>
            <a:pPr marL="550926" lvl="1" indent="-514350">
              <a:buSzPct val="80000"/>
              <a:buFont typeface="Wingdings 2"/>
              <a:buChar char=""/>
            </a:pPr>
            <a:endParaRPr lang="it-IT" sz="3200" dirty="0" smtClean="0"/>
          </a:p>
          <a:p>
            <a:pPr marL="550926" lvl="1" indent="-514350">
              <a:buSzPct val="80000"/>
              <a:buFont typeface="Wingdings 2"/>
              <a:buChar char=""/>
            </a:pPr>
            <a:r>
              <a:rPr lang="it-IT" sz="3200" dirty="0" err="1" smtClean="0"/>
              <a:t>if</a:t>
            </a:r>
            <a:r>
              <a:rPr lang="it-IT" sz="3200" dirty="0" smtClean="0"/>
              <a:t> </a:t>
            </a:r>
            <a:r>
              <a:rPr lang="el-GR" sz="3200" dirty="0" smtClean="0"/>
              <a:t>ρ</a:t>
            </a:r>
            <a:r>
              <a:rPr lang="it-IT" sz="3200" dirty="0" smtClean="0"/>
              <a:t> &lt; </a:t>
            </a:r>
            <a:r>
              <a:rPr lang="el-GR" sz="3200" dirty="0" smtClean="0"/>
              <a:t>ρ</a:t>
            </a:r>
            <a:r>
              <a:rPr lang="it-IT" sz="3200" baseline="-25000" dirty="0" smtClean="0"/>
              <a:t>NA</a:t>
            </a:r>
            <a:r>
              <a:rPr lang="it-IT" sz="3200" dirty="0" smtClean="0"/>
              <a:t> </a:t>
            </a:r>
            <a:r>
              <a:rPr lang="it-IT" sz="3200" dirty="0" err="1" smtClean="0"/>
              <a:t>then</a:t>
            </a:r>
            <a:r>
              <a:rPr lang="it-IT" sz="3200" dirty="0" smtClean="0"/>
              <a:t> </a:t>
            </a:r>
            <a:r>
              <a:rPr lang="it-IT" sz="3200" dirty="0" err="1" smtClean="0"/>
              <a:t>prune</a:t>
            </a:r>
            <a:r>
              <a:rPr lang="it-IT" sz="3200" dirty="0" smtClean="0"/>
              <a:t>!</a:t>
            </a:r>
          </a:p>
          <a:p>
            <a:pPr marL="550926" indent="-514350">
              <a:buNone/>
            </a:pPr>
            <a:endParaRPr lang="it-IT" dirty="0" smtClean="0"/>
          </a:p>
        </p:txBody>
      </p:sp>
      <p:grpSp>
        <p:nvGrpSpPr>
          <p:cNvPr id="2" name="Gruppo 9"/>
          <p:cNvGrpSpPr/>
          <p:nvPr/>
        </p:nvGrpSpPr>
        <p:grpSpPr>
          <a:xfrm>
            <a:off x="5857884" y="1643050"/>
            <a:ext cx="3071834" cy="1353902"/>
            <a:chOff x="5929322" y="2000240"/>
            <a:chExt cx="3071834" cy="1143008"/>
          </a:xfrm>
          <a:solidFill>
            <a:schemeClr val="accent3">
              <a:lumMod val="75000"/>
            </a:schemeClr>
          </a:solidFill>
        </p:grpSpPr>
        <p:sp>
          <p:nvSpPr>
            <p:cNvPr id="8" name="CasellaDiTesto 7"/>
            <p:cNvSpPr txBox="1"/>
            <p:nvPr/>
          </p:nvSpPr>
          <p:spPr>
            <a:xfrm>
              <a:off x="5929322" y="2000240"/>
              <a:ext cx="3071834" cy="1143008"/>
            </a:xfrm>
            <a:prstGeom prst="rect">
              <a:avLst/>
            </a:prstGeom>
            <a:grpFill/>
            <a:ln w="38100">
              <a:solidFill>
                <a:schemeClr val="accent3">
                  <a:lumMod val="60000"/>
                  <a:lumOff val="40000"/>
                </a:schemeClr>
              </a:solidFill>
              <a:prstDash val="solid"/>
              <a:headEnd type="none" w="med" len="med"/>
              <a:tailEnd type="none" w="med" len="med"/>
            </a:ln>
            <a:effectLst>
              <a:glow rad="101600">
                <a:schemeClr val="tx1">
                  <a:alpha val="40000"/>
                </a:schemeClr>
              </a:glo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rtlCol="0">
              <a:noAutofit/>
            </a:bodyPr>
            <a:lstStyle/>
            <a:p>
              <a:pPr algn="ctr"/>
              <a:r>
                <a:rPr lang="it-IT" dirty="0" smtClean="0">
                  <a:solidFill>
                    <a:schemeClr val="bg1"/>
                  </a:solidFill>
                  <a:latin typeface="Calibri"/>
                </a:rPr>
                <a:t>Link </a:t>
              </a:r>
              <a:r>
                <a:rPr lang="it-IT" dirty="0" err="1" smtClean="0">
                  <a:solidFill>
                    <a:schemeClr val="bg1"/>
                  </a:solidFill>
                  <a:latin typeface="Calibri"/>
                </a:rPr>
                <a:t>probability</a:t>
              </a:r>
              <a:r>
                <a:rPr lang="it-IT" dirty="0" smtClean="0">
                  <a:solidFill>
                    <a:schemeClr val="bg1"/>
                  </a:solidFill>
                  <a:latin typeface="Calibri"/>
                </a:rPr>
                <a:t> </a:t>
              </a:r>
              <a:r>
                <a:rPr lang="it-IT" dirty="0" err="1" smtClean="0">
                  <a:solidFill>
                    <a:schemeClr val="bg1"/>
                  </a:solidFill>
                  <a:latin typeface="Calibri"/>
                </a:rPr>
                <a:t>of</a:t>
              </a:r>
              <a:r>
                <a:rPr lang="it-IT" dirty="0" smtClean="0">
                  <a:solidFill>
                    <a:schemeClr val="bg1"/>
                  </a:solidFill>
                  <a:latin typeface="Calibri"/>
                </a:rPr>
                <a:t> </a:t>
              </a:r>
              <a:r>
                <a:rPr lang="it-IT" dirty="0" err="1" smtClean="0">
                  <a:solidFill>
                    <a:schemeClr val="bg1"/>
                  </a:solidFill>
                  <a:latin typeface="Calibri"/>
                </a:rPr>
                <a:t>an</a:t>
              </a:r>
              <a:r>
                <a:rPr lang="it-IT" dirty="0" smtClean="0">
                  <a:solidFill>
                    <a:schemeClr val="bg1"/>
                  </a:solidFill>
                  <a:latin typeface="Calibri"/>
                </a:rPr>
                <a:t> </a:t>
              </a:r>
              <a:r>
                <a:rPr lang="it-IT" dirty="0" err="1" smtClean="0">
                  <a:solidFill>
                    <a:schemeClr val="bg1"/>
                  </a:solidFill>
                  <a:latin typeface="Calibri"/>
                </a:rPr>
                <a:t>anchor</a:t>
              </a:r>
              <a:r>
                <a:rPr lang="it-IT" dirty="0" smtClean="0">
                  <a:solidFill>
                    <a:schemeClr val="bg1"/>
                  </a:solidFill>
                  <a:latin typeface="Calibri"/>
                </a:rPr>
                <a:t> </a:t>
              </a:r>
              <a:r>
                <a:rPr lang="it-IT" i="1" dirty="0" smtClean="0">
                  <a:solidFill>
                    <a:schemeClr val="bg1"/>
                  </a:solidFill>
                  <a:latin typeface="Calibri"/>
                </a:rPr>
                <a:t>a</a:t>
              </a:r>
            </a:p>
          </p:txBody>
        </p:sp>
        <p:graphicFrame>
          <p:nvGraphicFramePr>
            <p:cNvPr id="5124" name="Object 4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03568946"/>
                </p:ext>
              </p:extLst>
            </p:nvPr>
          </p:nvGraphicFramePr>
          <p:xfrm>
            <a:off x="5965826" y="2404997"/>
            <a:ext cx="2995612" cy="66206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8678" name="Equation" r:id="rId4" imgW="1701800" imgH="419100" progId="Equation.3">
                    <p:embed/>
                  </p:oleObj>
                </mc:Choice>
                <mc:Fallback>
                  <p:oleObj name="Equation" r:id="rId4" imgW="1701800" imgH="419100" progId="Equation.3">
                    <p:embed/>
                    <p:pic>
                      <p:nvPicPr>
                        <p:cNvPr id="0" name="Picture 1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965826" y="2404997"/>
                          <a:ext cx="2995612" cy="662068"/>
                        </a:xfrm>
                        <a:prstGeom prst="rect">
                          <a:avLst/>
                        </a:prstGeom>
                        <a:solidFill>
                          <a:schemeClr val="bg1"/>
                        </a:solidFill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" name="CasellaDiTesto 11"/>
          <p:cNvSpPr txBox="1"/>
          <p:nvPr/>
        </p:nvSpPr>
        <p:spPr>
          <a:xfrm>
            <a:off x="6215074" y="3364972"/>
            <a:ext cx="2500330" cy="1000132"/>
          </a:xfrm>
          <a:prstGeom prst="rect">
            <a:avLst/>
          </a:prstGeom>
          <a:solidFill>
            <a:srgbClr val="77933C"/>
          </a:solidFill>
          <a:ln w="38100">
            <a:solidFill>
              <a:srgbClr val="C3D69B"/>
            </a:solidFill>
            <a:prstDash val="solid"/>
            <a:headEnd type="none" w="med" len="med"/>
            <a:tailEnd type="none" w="med" len="med"/>
          </a:ln>
          <a:effectLst>
            <a:glow rad="101600">
              <a:schemeClr val="tx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>
            <a:noAutofit/>
          </a:bodyPr>
          <a:lstStyle/>
          <a:p>
            <a:pPr algn="ctr"/>
            <a:r>
              <a:rPr lang="it-IT" sz="2000" dirty="0" err="1" smtClean="0">
                <a:solidFill>
                  <a:schemeClr val="bg1"/>
                </a:solidFill>
                <a:latin typeface="Calibri"/>
              </a:rPr>
              <a:t>Avg</a:t>
            </a:r>
            <a:r>
              <a:rPr lang="it-IT" sz="2000" dirty="0" smtClean="0">
                <a:solidFill>
                  <a:schemeClr val="bg1"/>
                </a:solidFill>
                <a:latin typeface="Calibri"/>
              </a:rPr>
              <a:t>. relatedness btw the assigned concept to the others</a:t>
            </a:r>
          </a:p>
        </p:txBody>
      </p:sp>
      <p:sp>
        <p:nvSpPr>
          <p:cNvPr id="33" name="CasellaDiTesto 32"/>
          <p:cNvSpPr txBox="1"/>
          <p:nvPr/>
        </p:nvSpPr>
        <p:spPr>
          <a:xfrm>
            <a:off x="6143636" y="4948008"/>
            <a:ext cx="2571768" cy="857256"/>
          </a:xfrm>
          <a:prstGeom prst="rect">
            <a:avLst/>
          </a:prstGeom>
          <a:solidFill>
            <a:srgbClr val="77933C"/>
          </a:solidFill>
          <a:ln w="38100">
            <a:solidFill>
              <a:srgbClr val="C3D69B"/>
            </a:solidFill>
            <a:prstDash val="solid"/>
            <a:headEnd type="none" w="med" len="med"/>
            <a:tailEnd type="none" w="med" len="med"/>
          </a:ln>
          <a:effectLst>
            <a:glow rad="101600">
              <a:schemeClr val="tx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wrap="square" rtlCol="0">
            <a:noAutofit/>
          </a:bodyPr>
          <a:lstStyle/>
          <a:p>
            <a:pPr algn="ctr"/>
            <a:r>
              <a:rPr lang="it-IT" sz="2400" dirty="0" err="1" smtClean="0">
                <a:solidFill>
                  <a:schemeClr val="bg1"/>
                </a:solidFill>
                <a:latin typeface="Calibri"/>
              </a:rPr>
              <a:t>balance</a:t>
            </a:r>
            <a:endParaRPr lang="it-IT" sz="2400" dirty="0" smtClean="0">
              <a:solidFill>
                <a:schemeClr val="bg1"/>
              </a:solidFill>
              <a:latin typeface="Calibri"/>
            </a:endParaRPr>
          </a:p>
          <a:p>
            <a:pPr algn="ctr"/>
            <a:r>
              <a:rPr lang="it-IT" sz="2400" dirty="0" err="1" smtClean="0">
                <a:solidFill>
                  <a:schemeClr val="bg1"/>
                </a:solidFill>
                <a:latin typeface="Calibri"/>
              </a:rPr>
              <a:t>precision</a:t>
            </a:r>
            <a:r>
              <a:rPr lang="it-IT" sz="2400" dirty="0" smtClean="0">
                <a:solidFill>
                  <a:schemeClr val="bg1"/>
                </a:solidFill>
                <a:latin typeface="Calibri"/>
              </a:rPr>
              <a:t> vs. </a:t>
            </a:r>
            <a:r>
              <a:rPr lang="it-IT" sz="2400" dirty="0" err="1" smtClean="0">
                <a:solidFill>
                  <a:schemeClr val="bg1"/>
                </a:solidFill>
                <a:latin typeface="Calibri"/>
              </a:rPr>
              <a:t>recall</a:t>
            </a:r>
            <a:endParaRPr lang="it-IT" sz="2400" dirty="0" smtClean="0">
              <a:solidFill>
                <a:schemeClr val="bg1"/>
              </a:solidFill>
              <a:latin typeface="Calibri"/>
            </a:endParaRPr>
          </a:p>
          <a:p>
            <a:pPr algn="ctr"/>
            <a:endParaRPr lang="it-IT" sz="2400" dirty="0" smtClean="0">
              <a:solidFill>
                <a:schemeClr val="bg1"/>
              </a:solidFill>
              <a:latin typeface="Calibri"/>
            </a:endParaRPr>
          </a:p>
        </p:txBody>
      </p:sp>
      <p:sp>
        <p:nvSpPr>
          <p:cNvPr id="34" name="Ovale 33"/>
          <p:cNvSpPr/>
          <p:nvPr/>
        </p:nvSpPr>
        <p:spPr>
          <a:xfrm>
            <a:off x="1928794" y="5593800"/>
            <a:ext cx="714380" cy="571504"/>
          </a:xfrm>
          <a:prstGeom prst="ellipse">
            <a:avLst/>
          </a:prstGeom>
          <a:ln w="38100">
            <a:solidFill>
              <a:srgbClr val="4F6228"/>
            </a:solidFill>
            <a:prstDash val="solid"/>
            <a:headEnd type="none" w="med" len="med"/>
            <a:tailEnd type="arrow" w="med" len="med"/>
          </a:ln>
          <a:effectLst>
            <a:glow rad="101600">
              <a:schemeClr val="tx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36" name="Forma 35"/>
          <p:cNvCxnSpPr/>
          <p:nvPr/>
        </p:nvCxnSpPr>
        <p:spPr>
          <a:xfrm rot="5400000" flipH="1" flipV="1">
            <a:off x="4107653" y="3553257"/>
            <a:ext cx="214314" cy="3857652"/>
          </a:xfrm>
          <a:prstGeom prst="bentConnector2">
            <a:avLst/>
          </a:prstGeom>
          <a:solidFill>
            <a:schemeClr val="tx1"/>
          </a:solidFill>
          <a:ln w="38100">
            <a:solidFill>
              <a:srgbClr val="4F6228"/>
            </a:solidFill>
            <a:prstDash val="solid"/>
            <a:headEnd type="none" w="med" len="med"/>
            <a:tailEnd type="arrow" w="med" len="med"/>
          </a:ln>
          <a:effectLst>
            <a:glow rad="101600">
              <a:schemeClr val="tx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Forma 41"/>
          <p:cNvCxnSpPr/>
          <p:nvPr/>
        </p:nvCxnSpPr>
        <p:spPr>
          <a:xfrm>
            <a:off x="3643306" y="2357430"/>
            <a:ext cx="2214578" cy="1588"/>
          </a:xfrm>
          <a:prstGeom prst="bentConnector3">
            <a:avLst>
              <a:gd name="adj1" fmla="val 50000"/>
            </a:avLst>
          </a:prstGeom>
          <a:solidFill>
            <a:schemeClr val="tx1"/>
          </a:solidFill>
          <a:ln w="38100">
            <a:solidFill>
              <a:schemeClr val="accent3">
                <a:lumMod val="50000"/>
              </a:schemeClr>
            </a:solidFill>
            <a:prstDash val="solid"/>
            <a:headEnd type="none" w="med" len="med"/>
            <a:tailEnd type="arrow" w="med" len="med"/>
          </a:ln>
          <a:effectLst>
            <a:glow rad="101600">
              <a:schemeClr val="tx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Forma 41"/>
          <p:cNvCxnSpPr>
            <a:endCxn id="12" idx="1"/>
          </p:cNvCxnSpPr>
          <p:nvPr/>
        </p:nvCxnSpPr>
        <p:spPr>
          <a:xfrm>
            <a:off x="4716016" y="2996952"/>
            <a:ext cx="1499058" cy="868086"/>
          </a:xfrm>
          <a:prstGeom prst="bentConnector3">
            <a:avLst>
              <a:gd name="adj1" fmla="val 50000"/>
            </a:avLst>
          </a:prstGeom>
          <a:solidFill>
            <a:schemeClr val="tx1"/>
          </a:solidFill>
          <a:ln w="38100">
            <a:solidFill>
              <a:srgbClr val="4F6228"/>
            </a:solidFill>
            <a:prstDash val="solid"/>
            <a:headEnd type="none" w="med" len="med"/>
            <a:tailEnd type="arrow" w="med" len="med"/>
          </a:ln>
          <a:effectLst>
            <a:glow rad="101600">
              <a:schemeClr val="tx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e 13"/>
          <p:cNvSpPr/>
          <p:nvPr/>
        </p:nvSpPr>
        <p:spPr>
          <a:xfrm>
            <a:off x="3137540" y="4369664"/>
            <a:ext cx="714380" cy="571504"/>
          </a:xfrm>
          <a:prstGeom prst="ellipse">
            <a:avLst/>
          </a:prstGeom>
          <a:ln w="38100">
            <a:solidFill>
              <a:srgbClr val="4F6228"/>
            </a:solidFill>
            <a:prstDash val="solid"/>
            <a:headEnd type="none" w="med" len="med"/>
            <a:tailEnd type="arrow" w="med" len="med"/>
          </a:ln>
          <a:effectLst>
            <a:glow rad="101600">
              <a:schemeClr val="tx1"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22458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12" grpId="0" uiExpand="1" animBg="1"/>
      <p:bldP spid="33" grpId="0" animBg="1"/>
      <p:bldP spid="34" grpId="0" animBg="1"/>
      <p:bldP spid="14" grpId="0" uiExpan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13824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4056" y="0"/>
            <a:ext cx="7812360" cy="678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6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4664"/>
            <a:ext cx="9144000" cy="3069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968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016" y="3923296"/>
            <a:ext cx="8999984" cy="2972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ounded Rectangle 5"/>
          <p:cNvSpPr/>
          <p:nvPr/>
        </p:nvSpPr>
        <p:spPr>
          <a:xfrm>
            <a:off x="5940152" y="2132856"/>
            <a:ext cx="2736304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dirty="0" err="1" smtClean="0"/>
              <a:t>Less</a:t>
            </a:r>
            <a:r>
              <a:rPr lang="it-IT" sz="3600" dirty="0" smtClean="0"/>
              <a:t> </a:t>
            </a:r>
            <a:r>
              <a:rPr lang="it-IT" sz="3600" dirty="0" err="1" smtClean="0"/>
              <a:t>links</a:t>
            </a:r>
            <a:endParaRPr lang="it-IT" sz="3600" dirty="0"/>
          </a:p>
        </p:txBody>
      </p:sp>
      <p:sp>
        <p:nvSpPr>
          <p:cNvPr id="8" name="Rounded Rectangle 7"/>
          <p:cNvSpPr/>
          <p:nvPr/>
        </p:nvSpPr>
        <p:spPr>
          <a:xfrm>
            <a:off x="6012160" y="5589240"/>
            <a:ext cx="2736304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3600" dirty="0" smtClean="0"/>
              <a:t>More </a:t>
            </a:r>
            <a:r>
              <a:rPr lang="it-IT" sz="3600" dirty="0" err="1" smtClean="0"/>
              <a:t>links</a:t>
            </a:r>
            <a:endParaRPr lang="it-IT" sz="3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Tagging</a:t>
            </a:r>
            <a:r>
              <a:rPr lang="it-IT" dirty="0" smtClean="0"/>
              <a:t> </a:t>
            </a:r>
            <a:r>
              <a:rPr lang="it-IT" dirty="0" smtClean="0">
                <a:sym typeface="Wingdings" pitchFamily="2" charset="2"/>
              </a:rPr>
              <a:t> </a:t>
            </a:r>
            <a:r>
              <a:rPr lang="it-IT" dirty="0" err="1" smtClean="0">
                <a:sym typeface="Wingdings" pitchFamily="2" charset="2"/>
              </a:rPr>
              <a:t>Json</a:t>
            </a:r>
            <a:endParaRPr lang="it-IT" dirty="0"/>
          </a:p>
        </p:txBody>
      </p:sp>
      <p:pic>
        <p:nvPicPr>
          <p:cNvPr id="2007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340768"/>
            <a:ext cx="8752305" cy="4896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8864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 smtClean="0">
                <a:hlinkClick r:id="rId3"/>
              </a:rPr>
              <a:t>http://tagme.di.unipi.it/tag?text=maradona%20won%20against%20mexico&amp;key=</a:t>
            </a:r>
            <a:r>
              <a:rPr lang="it-IT" sz="2000" dirty="0" smtClean="0"/>
              <a:t>***</a:t>
            </a:r>
            <a:endParaRPr lang="it-IT" sz="2000" dirty="0"/>
          </a:p>
        </p:txBody>
      </p:sp>
      <p:pic>
        <p:nvPicPr>
          <p:cNvPr id="20173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730552"/>
            <a:ext cx="5400600" cy="6040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8" name="Straight Connector 7"/>
          <p:cNvCxnSpPr/>
          <p:nvPr/>
        </p:nvCxnSpPr>
        <p:spPr>
          <a:xfrm>
            <a:off x="1187624" y="3140968"/>
            <a:ext cx="3816424" cy="1296144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1331640" y="2924944"/>
            <a:ext cx="2952328" cy="144016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ight Brace 10"/>
          <p:cNvSpPr/>
          <p:nvPr/>
        </p:nvSpPr>
        <p:spPr>
          <a:xfrm>
            <a:off x="6084168" y="2996952"/>
            <a:ext cx="432048" cy="1584176"/>
          </a:xfrm>
          <a:prstGeom prst="rightBrac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2" name="TextBox 11"/>
          <p:cNvSpPr txBox="1"/>
          <p:nvPr/>
        </p:nvSpPr>
        <p:spPr>
          <a:xfrm>
            <a:off x="6660232" y="3284984"/>
            <a:ext cx="148470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4400" b="1" dirty="0" smtClean="0">
                <a:solidFill>
                  <a:srgbClr val="FF0000"/>
                </a:solidFill>
              </a:rPr>
              <a:t>NLP ?</a:t>
            </a:r>
            <a:endParaRPr lang="it-IT" b="1" dirty="0">
              <a:solidFill>
                <a:srgbClr val="FF000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1619672" y="1772816"/>
            <a:ext cx="1080120" cy="216024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5" name="Left Arrow 14"/>
          <p:cNvSpPr/>
          <p:nvPr/>
        </p:nvSpPr>
        <p:spPr>
          <a:xfrm>
            <a:off x="2843808" y="1628800"/>
            <a:ext cx="3168352" cy="576064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err="1" smtClean="0"/>
              <a:t>Useful</a:t>
            </a:r>
            <a:r>
              <a:rPr lang="it-IT" dirty="0" smtClean="0"/>
              <a:t> </a:t>
            </a:r>
            <a:r>
              <a:rPr lang="it-IT" dirty="0" err="1" smtClean="0"/>
              <a:t>for</a:t>
            </a:r>
            <a:r>
              <a:rPr lang="it-IT" dirty="0" smtClean="0"/>
              <a:t> </a:t>
            </a:r>
            <a:r>
              <a:rPr lang="it-IT" dirty="0" err="1" smtClean="0"/>
              <a:t>relating</a:t>
            </a:r>
            <a:r>
              <a:rPr lang="it-IT" dirty="0" smtClean="0"/>
              <a:t> </a:t>
            </a:r>
            <a:r>
              <a:rPr lang="it-IT" dirty="0" err="1" smtClean="0"/>
              <a:t>topics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  <p:bldP spid="9" grpId="0" animBg="1"/>
      <p:bldP spid="1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err="1" smtClean="0"/>
              <a:t>Relating</a:t>
            </a:r>
            <a:r>
              <a:rPr lang="it-IT" dirty="0" smtClean="0"/>
              <a:t> </a:t>
            </a:r>
            <a:r>
              <a:rPr lang="it-IT" dirty="0" err="1" smtClean="0"/>
              <a:t>topics</a:t>
            </a:r>
            <a:endParaRPr lang="it-IT" dirty="0"/>
          </a:p>
        </p:txBody>
      </p:sp>
      <p:pic>
        <p:nvPicPr>
          <p:cNvPr id="2488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340768"/>
            <a:ext cx="8846514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0" y="4869160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dirty="0" smtClean="0">
                <a:hlinkClick r:id="rId4"/>
              </a:rPr>
              <a:t>http://tagme.di.unipi.it/rel?id=8485%20615883&amp;key=***</a:t>
            </a:r>
            <a:r>
              <a:rPr lang="it-IT" sz="2000" dirty="0" smtClean="0"/>
              <a:t> </a:t>
            </a:r>
            <a:endParaRPr lang="it-IT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6516216" y="4869160"/>
            <a:ext cx="249202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400" b="1" dirty="0" smtClean="0">
                <a:solidFill>
                  <a:srgbClr val="FF0000"/>
                </a:solidFill>
              </a:rPr>
              <a:t>Maradona vs Totti</a:t>
            </a:r>
          </a:p>
          <a:p>
            <a:pPr algn="ctr"/>
            <a:r>
              <a:rPr lang="it-IT" sz="2400" b="1" dirty="0" smtClean="0">
                <a:solidFill>
                  <a:srgbClr val="FF0000"/>
                </a:solidFill>
              </a:rPr>
              <a:t>0,8157</a:t>
            </a:r>
            <a:endParaRPr lang="it-IT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10"/>
          <p:cNvSpPr>
            <a:spLocks/>
          </p:cNvSpPr>
          <p:nvPr/>
        </p:nvSpPr>
        <p:spPr bwMode="auto">
          <a:xfrm>
            <a:off x="899592" y="548680"/>
            <a:ext cx="4427984" cy="863600"/>
          </a:xfrm>
          <a:prstGeom prst="roundRect">
            <a:avLst>
              <a:gd name="adj" fmla="val 27778"/>
            </a:avLst>
          </a:prstGeom>
          <a:solidFill>
            <a:srgbClr val="640E2F"/>
          </a:solidFill>
          <a:ln w="25400">
            <a:solidFill>
              <a:srgbClr val="340047"/>
            </a:solidFill>
            <a:miter lim="800000"/>
            <a:headEnd/>
            <a:tailEnd/>
          </a:ln>
        </p:spPr>
        <p:txBody>
          <a:bodyPr lIns="0" tIns="0" rIns="0" bIns="0" anchor="ctr"/>
          <a:lstStyle/>
          <a:p>
            <a:pPr algn="ctr"/>
            <a:r>
              <a:rPr lang="en-US" sz="2400" dirty="0" smtClean="0">
                <a:solidFill>
                  <a:srgbClr val="FFFFFF"/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t>We surpassed 200 </a:t>
            </a:r>
            <a:r>
              <a:rPr lang="en-US" sz="2400" dirty="0" err="1" smtClean="0">
                <a:solidFill>
                  <a:srgbClr val="FFFFFF"/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t>Mln</a:t>
            </a:r>
            <a:r>
              <a:rPr lang="en-US" sz="2400" dirty="0" smtClean="0">
                <a:solidFill>
                  <a:srgbClr val="FFFFFF"/>
                </a:solidFill>
                <a:latin typeface="Calibri" pitchFamily="34" charset="0"/>
                <a:ea typeface="MS PGothic" pitchFamily="34" charset="-128"/>
                <a:sym typeface="Calibri" pitchFamily="34" charset="0"/>
              </a:rPr>
              <a:t> query</a:t>
            </a:r>
            <a:endParaRPr lang="en-US" sz="2400" dirty="0">
              <a:solidFill>
                <a:srgbClr val="FFFFFF"/>
              </a:solidFill>
              <a:latin typeface="Calibri" pitchFamily="34" charset="0"/>
              <a:ea typeface="MS PGothic" pitchFamily="34" charset="-128"/>
              <a:sym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57158" y="2130425"/>
            <a:ext cx="8429684" cy="2227269"/>
          </a:xfr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it-IT" sz="4000" dirty="0" smtClean="0">
                <a:latin typeface="+mj-lt"/>
              </a:rPr>
              <a:t>On </a:t>
            </a:r>
            <a:r>
              <a:rPr lang="it-IT" sz="4000" dirty="0" err="1" smtClean="0">
                <a:latin typeface="+mj-lt"/>
              </a:rPr>
              <a:t>comparing</a:t>
            </a:r>
            <a:r>
              <a:rPr lang="it-IT" sz="4000" dirty="0" smtClean="0">
                <a:latin typeface="+mj-lt"/>
              </a:rPr>
              <a:t> </a:t>
            </a:r>
            <a:r>
              <a:rPr lang="it-IT" sz="4000" dirty="0" err="1" smtClean="0">
                <a:latin typeface="+mj-lt"/>
              </a:rPr>
              <a:t>annotators</a:t>
            </a:r>
            <a:r>
              <a:rPr lang="it-IT" sz="4000" dirty="0" smtClean="0">
                <a:latin typeface="+mj-lt"/>
              </a:rPr>
              <a:t/>
            </a:r>
            <a:br>
              <a:rPr lang="it-IT" sz="4000" dirty="0" smtClean="0">
                <a:latin typeface="+mj-lt"/>
              </a:rPr>
            </a:br>
            <a:r>
              <a:rPr lang="it-IT" sz="4000" dirty="0" smtClean="0">
                <a:latin typeface="+mj-lt"/>
              </a:rPr>
              <a:t>				</a:t>
            </a:r>
            <a:endParaRPr lang="it-IT" sz="4000" b="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A word of </a:t>
            </a:r>
            <a:r>
              <a:rPr lang="it-IT" dirty="0" err="1" smtClean="0"/>
              <a:t>caution</a:t>
            </a:r>
            <a:r>
              <a:rPr lang="it-IT" dirty="0" smtClean="0"/>
              <a:t> !</a:t>
            </a:r>
            <a:endParaRPr lang="it-IT" dirty="0"/>
          </a:p>
        </p:txBody>
      </p:sp>
      <p:pic>
        <p:nvPicPr>
          <p:cNvPr id="2498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060848"/>
            <a:ext cx="4025247" cy="936104"/>
          </a:xfrm>
          <a:prstGeom prst="rect">
            <a:avLst/>
          </a:prstGeom>
          <a:ln w="12700" cap="sq" cmpd="thickThin">
            <a:solidFill>
              <a:srgbClr val="00B05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4986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464" y="3284984"/>
            <a:ext cx="5009934" cy="3573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5" name="Group 14"/>
          <p:cNvGrpSpPr/>
          <p:nvPr/>
        </p:nvGrpSpPr>
        <p:grpSpPr>
          <a:xfrm>
            <a:off x="4572000" y="1412776"/>
            <a:ext cx="4130323" cy="1368152"/>
            <a:chOff x="4572000" y="1412776"/>
            <a:chExt cx="4130323" cy="1368152"/>
          </a:xfrm>
        </p:grpSpPr>
        <p:pic>
          <p:nvPicPr>
            <p:cNvPr id="249860" name="Picture 4" descr="C:\Users\ferragin\Desktop\2013-07-13 11_57_41-www13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220072" y="1556792"/>
              <a:ext cx="3482251" cy="1224136"/>
            </a:xfrm>
            <a:prstGeom prst="rect">
              <a:avLst/>
            </a:prstGeom>
            <a:noFill/>
          </p:spPr>
        </p:pic>
        <p:sp>
          <p:nvSpPr>
            <p:cNvPr id="10" name="TextBox 9"/>
            <p:cNvSpPr txBox="1"/>
            <p:nvPr/>
          </p:nvSpPr>
          <p:spPr>
            <a:xfrm>
              <a:off x="4572000" y="1412776"/>
              <a:ext cx="6511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 smtClean="0">
                  <a:solidFill>
                    <a:srgbClr val="C00000"/>
                  </a:solidFill>
                </a:rPr>
                <a:t>A2W</a:t>
              </a:r>
              <a:endParaRPr lang="it-IT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640940" y="3059668"/>
            <a:ext cx="3958662" cy="1377444"/>
            <a:chOff x="4640940" y="3059668"/>
            <a:chExt cx="3958662" cy="1377444"/>
          </a:xfrm>
        </p:grpSpPr>
        <p:pic>
          <p:nvPicPr>
            <p:cNvPr id="249861" name="Picture 5" descr="C:\Users\ferragin\Desktop\2013-07-13 11_58_39-www13.pdf - Adobe Reader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292079" y="3212976"/>
              <a:ext cx="3307523" cy="1224136"/>
            </a:xfrm>
            <a:prstGeom prst="rect">
              <a:avLst/>
            </a:prstGeom>
            <a:noFill/>
          </p:spPr>
        </p:pic>
        <p:sp>
          <p:nvSpPr>
            <p:cNvPr id="11" name="TextBox 10"/>
            <p:cNvSpPr txBox="1"/>
            <p:nvPr/>
          </p:nvSpPr>
          <p:spPr>
            <a:xfrm>
              <a:off x="4640940" y="3059668"/>
              <a:ext cx="7344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 smtClean="0">
                  <a:solidFill>
                    <a:srgbClr val="C00000"/>
                  </a:solidFill>
                </a:rPr>
                <a:t>Sa2W</a:t>
              </a:r>
              <a:endParaRPr lang="it-IT" b="1" dirty="0">
                <a:solidFill>
                  <a:srgbClr val="C00000"/>
                </a:solidFill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004048" y="4581128"/>
            <a:ext cx="3137490" cy="1728192"/>
            <a:chOff x="5004048" y="4581128"/>
            <a:chExt cx="3137490" cy="1728192"/>
          </a:xfrm>
        </p:grpSpPr>
        <p:pic>
          <p:nvPicPr>
            <p:cNvPr id="249865" name="Picture 9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5652119" y="4725144"/>
              <a:ext cx="2489419" cy="15841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4" name="TextBox 13"/>
            <p:cNvSpPr txBox="1"/>
            <p:nvPr/>
          </p:nvSpPr>
          <p:spPr>
            <a:xfrm>
              <a:off x="5004048" y="4581128"/>
              <a:ext cx="73770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it-IT" b="1" dirty="0" smtClean="0">
                  <a:solidFill>
                    <a:srgbClr val="C00000"/>
                  </a:solidFill>
                </a:rPr>
                <a:t>Rc2W</a:t>
              </a:r>
              <a:endParaRPr lang="it-IT" b="1" dirty="0">
                <a:solidFill>
                  <a:srgbClr val="C00000"/>
                </a:solidFill>
              </a:endParaRPr>
            </a:p>
          </p:txBody>
        </p:sp>
      </p:grpSp>
      <p:pic>
        <p:nvPicPr>
          <p:cNvPr id="249866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" y="3501008"/>
            <a:ext cx="4898235" cy="335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175" y="1357313"/>
            <a:ext cx="9147175" cy="55133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40963" name="Text Box 2"/>
          <p:cNvSpPr txBox="1">
            <a:spLocks noChangeArrowheads="1"/>
          </p:cNvSpPr>
          <p:nvPr/>
        </p:nvSpPr>
        <p:spPr bwMode="auto">
          <a:xfrm>
            <a:off x="8442325" y="6467475"/>
            <a:ext cx="244475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r"/>
            <a:fld id="{732DCEF2-2F02-46F2-999E-CE77F10F8CBA}" type="slidenum">
              <a:rPr lang="en-US" sz="1200">
                <a:solidFill>
                  <a:srgbClr val="878787"/>
                </a:solidFill>
                <a:latin typeface="Calibri" pitchFamily="34" charset="0"/>
                <a:sym typeface="Calibri" pitchFamily="34" charset="0"/>
              </a:rPr>
              <a:pPr algn="r"/>
              <a:t>3</a:t>
            </a:fld>
            <a:endParaRPr lang="en-US" sz="1200">
              <a:solidFill>
                <a:srgbClr val="878787"/>
              </a:solidFill>
              <a:latin typeface="Calibri" pitchFamily="34" charset="0"/>
              <a:sym typeface="Calibri" pitchFamily="34" charset="0"/>
            </a:endParaRPr>
          </a:p>
        </p:txBody>
      </p:sp>
      <p:sp>
        <p:nvSpPr>
          <p:cNvPr id="40964" name="Rectangle 3"/>
          <p:cNvSpPr>
            <a:spLocks/>
          </p:cNvSpPr>
          <p:nvPr/>
        </p:nvSpPr>
        <p:spPr bwMode="auto">
          <a:xfrm>
            <a:off x="323850" y="185738"/>
            <a:ext cx="8362950" cy="1130300"/>
          </a:xfrm>
          <a:prstGeom prst="rect">
            <a:avLst/>
          </a:prstGeom>
          <a:solidFill>
            <a:schemeClr val="tx2"/>
          </a:solidFill>
          <a:ln w="25400">
            <a:solidFill>
              <a:srgbClr val="395E89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r>
              <a:rPr lang="en-US" sz="3600">
                <a:solidFill>
                  <a:srgbClr val="FFFFFF"/>
                </a:solidFill>
                <a:latin typeface="Calibri" pitchFamily="34" charset="0"/>
                <a:sym typeface="Calibri" pitchFamily="34" charset="0"/>
              </a:rPr>
              <a:t>A new approach: </a:t>
            </a:r>
          </a:p>
          <a:p>
            <a:r>
              <a:rPr lang="en-US" sz="3600">
                <a:solidFill>
                  <a:srgbClr val="FFFFFF"/>
                </a:solidFill>
                <a:latin typeface="Calibri" pitchFamily="34" charset="0"/>
                <a:sym typeface="Calibri" pitchFamily="34" charset="0"/>
              </a:rPr>
              <a:t>Massive graphs of entities and relations</a:t>
            </a:r>
          </a:p>
        </p:txBody>
      </p:sp>
      <p:sp>
        <p:nvSpPr>
          <p:cNvPr id="40965" name="CasellaDiTesto 1"/>
          <p:cNvSpPr txBox="1">
            <a:spLocks noChangeArrowheads="1"/>
          </p:cNvSpPr>
          <p:nvPr/>
        </p:nvSpPr>
        <p:spPr bwMode="auto">
          <a:xfrm>
            <a:off x="6761163" y="2492375"/>
            <a:ext cx="23939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3600" b="1">
                <a:solidFill>
                  <a:srgbClr val="FF0000"/>
                </a:solidFill>
                <a:latin typeface="Gill Sans" charset="0"/>
                <a:ea typeface="ヒラギノ角ゴ ProN W3" charset="-128"/>
                <a:sym typeface="Gill Sans" charset="0"/>
              </a:rPr>
              <a:t>May 2012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508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-27384"/>
            <a:ext cx="9180512" cy="688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79512" y="1196752"/>
            <a:ext cx="3384376" cy="5760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519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79512" y="1196752"/>
            <a:ext cx="3240360" cy="5760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2560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01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57158" y="2130425"/>
            <a:ext cx="8429684" cy="2227269"/>
          </a:xfr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lnSpc>
                <a:spcPct val="150000"/>
              </a:lnSpc>
            </a:pPr>
            <a:r>
              <a:rPr lang="it-IT" sz="4000" dirty="0" err="1" smtClean="0">
                <a:latin typeface="+mj-lt"/>
              </a:rPr>
              <a:t>Other</a:t>
            </a:r>
            <a:r>
              <a:rPr lang="it-IT" sz="4000" dirty="0" smtClean="0">
                <a:latin typeface="+mj-lt"/>
              </a:rPr>
              <a:t> </a:t>
            </a:r>
            <a:r>
              <a:rPr lang="it-IT" sz="4000" dirty="0" err="1" smtClean="0">
                <a:latin typeface="+mj-lt"/>
              </a:rPr>
              <a:t>approaches</a:t>
            </a:r>
            <a:r>
              <a:rPr lang="it-IT" sz="4000" dirty="0" smtClean="0">
                <a:latin typeface="+mj-lt"/>
              </a:rPr>
              <a:t/>
            </a:r>
            <a:br>
              <a:rPr lang="it-IT" sz="4000" dirty="0" smtClean="0">
                <a:latin typeface="+mj-lt"/>
              </a:rPr>
            </a:br>
            <a:r>
              <a:rPr lang="it-IT" sz="4000" dirty="0" err="1" smtClean="0">
                <a:latin typeface="+mj-lt"/>
              </a:rPr>
              <a:t>to</a:t>
            </a:r>
            <a:r>
              <a:rPr lang="it-IT" sz="4000" dirty="0" smtClean="0">
                <a:latin typeface="+mj-lt"/>
              </a:rPr>
              <a:t> </a:t>
            </a:r>
            <a:r>
              <a:rPr lang="it-IT" sz="4000" dirty="0" err="1" smtClean="0">
                <a:latin typeface="+mj-lt"/>
              </a:rPr>
              <a:t>topic-based</a:t>
            </a:r>
            <a:r>
              <a:rPr lang="it-IT" sz="4000" dirty="0" smtClean="0">
                <a:latin typeface="+mj-lt"/>
              </a:rPr>
              <a:t> </a:t>
            </a:r>
            <a:r>
              <a:rPr lang="it-IT" sz="4000" dirty="0" err="1" smtClean="0">
                <a:latin typeface="+mj-lt"/>
              </a:rPr>
              <a:t>annotation</a:t>
            </a:r>
            <a:endParaRPr lang="it-IT" sz="4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3"/>
          <p:cNvSpPr>
            <a:spLocks noGrp="1" noChangeArrowheads="1"/>
          </p:cNvSpPr>
          <p:nvPr>
            <p:ph type="title"/>
          </p:nvPr>
        </p:nvSpPr>
        <p:spPr>
          <a:xfrm>
            <a:off x="1" y="0"/>
            <a:ext cx="9144000" cy="765175"/>
          </a:xfrm>
        </p:spPr>
        <p:txBody>
          <a:bodyPr/>
          <a:lstStyle/>
          <a:p>
            <a:pPr defTabSz="893763" eaLnBrk="1" hangingPunct="1"/>
            <a:r>
              <a:rPr lang="en-GB" dirty="0" smtClean="0"/>
              <a:t>Goal</a:t>
            </a:r>
          </a:p>
        </p:txBody>
      </p:sp>
      <p:sp>
        <p:nvSpPr>
          <p:cNvPr id="75779" name="Textfeld 209"/>
          <p:cNvSpPr txBox="1">
            <a:spLocks noChangeArrowheads="1"/>
          </p:cNvSpPr>
          <p:nvPr/>
        </p:nvSpPr>
        <p:spPr bwMode="auto">
          <a:xfrm>
            <a:off x="404813" y="5478323"/>
            <a:ext cx="8271643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de-DE" sz="2400" dirty="0" smtClean="0"/>
              <a:t>Main </a:t>
            </a:r>
            <a:r>
              <a:rPr lang="de-DE" sz="2400" dirty="0" err="1" smtClean="0"/>
              <a:t>goal</a:t>
            </a:r>
            <a:r>
              <a:rPr lang="de-DE" sz="2400" dirty="0" smtClean="0"/>
              <a:t>:</a:t>
            </a:r>
            <a:endParaRPr lang="de-DE" sz="2400" dirty="0"/>
          </a:p>
          <a:p>
            <a:r>
              <a:rPr lang="de-DE" sz="2400" dirty="0">
                <a:solidFill>
                  <a:srgbClr val="C00000"/>
                </a:solidFill>
              </a:rPr>
              <a:t>  </a:t>
            </a:r>
            <a:r>
              <a:rPr lang="de-DE" sz="2400" dirty="0" err="1" smtClean="0">
                <a:solidFill>
                  <a:srgbClr val="C00000"/>
                </a:solidFill>
              </a:rPr>
              <a:t>each</a:t>
            </a:r>
            <a:r>
              <a:rPr lang="de-DE" sz="2400" dirty="0" smtClean="0">
                <a:solidFill>
                  <a:srgbClr val="C00000"/>
                </a:solidFill>
              </a:rPr>
              <a:t> </a:t>
            </a:r>
            <a:r>
              <a:rPr lang="de-DE" sz="2400" dirty="0" err="1" smtClean="0">
                <a:solidFill>
                  <a:srgbClr val="C00000"/>
                </a:solidFill>
              </a:rPr>
              <a:t>mention</a:t>
            </a:r>
            <a:r>
              <a:rPr lang="de-DE" sz="2400" dirty="0" smtClean="0">
                <a:solidFill>
                  <a:srgbClr val="C00000"/>
                </a:solidFill>
              </a:rPr>
              <a:t> </a:t>
            </a:r>
            <a:r>
              <a:rPr lang="de-DE" sz="2400" dirty="0" err="1">
                <a:solidFill>
                  <a:srgbClr val="C00000"/>
                </a:solidFill>
              </a:rPr>
              <a:t>is</a:t>
            </a:r>
            <a:r>
              <a:rPr lang="de-DE" sz="2400" dirty="0">
                <a:solidFill>
                  <a:srgbClr val="C00000"/>
                </a:solidFill>
              </a:rPr>
              <a:t> </a:t>
            </a:r>
            <a:r>
              <a:rPr lang="de-DE" sz="2400" dirty="0" err="1">
                <a:solidFill>
                  <a:srgbClr val="C00000"/>
                </a:solidFill>
              </a:rPr>
              <a:t>connected</a:t>
            </a:r>
            <a:r>
              <a:rPr lang="de-DE" sz="2400" dirty="0">
                <a:solidFill>
                  <a:srgbClr val="C00000"/>
                </a:solidFill>
              </a:rPr>
              <a:t> </a:t>
            </a:r>
            <a:r>
              <a:rPr lang="de-DE" sz="2400" dirty="0" err="1">
                <a:solidFill>
                  <a:srgbClr val="C00000"/>
                </a:solidFill>
              </a:rPr>
              <a:t>to</a:t>
            </a:r>
            <a:r>
              <a:rPr lang="de-DE" sz="2400" dirty="0">
                <a:solidFill>
                  <a:srgbClr val="C00000"/>
                </a:solidFill>
              </a:rPr>
              <a:t> </a:t>
            </a:r>
            <a:r>
              <a:rPr lang="de-DE" sz="2800" b="1" u="sng" dirty="0" err="1" smtClean="0">
                <a:solidFill>
                  <a:srgbClr val="C00000"/>
                </a:solidFill>
              </a:rPr>
              <a:t>at</a:t>
            </a:r>
            <a:r>
              <a:rPr lang="de-DE" sz="2800" b="1" u="sng" dirty="0" smtClean="0">
                <a:solidFill>
                  <a:srgbClr val="C00000"/>
                </a:solidFill>
              </a:rPr>
              <a:t> </a:t>
            </a:r>
            <a:r>
              <a:rPr lang="de-DE" sz="2800" b="1" u="sng" dirty="0" err="1">
                <a:solidFill>
                  <a:srgbClr val="C00000"/>
                </a:solidFill>
              </a:rPr>
              <a:t>most</a:t>
            </a:r>
            <a:r>
              <a:rPr lang="de-DE" sz="2800" b="1" u="sng" dirty="0">
                <a:solidFill>
                  <a:srgbClr val="C00000"/>
                </a:solidFill>
              </a:rPr>
              <a:t> </a:t>
            </a:r>
            <a:r>
              <a:rPr lang="de-DE" sz="2800" b="1" u="sng" dirty="0" smtClean="0">
                <a:solidFill>
                  <a:srgbClr val="C00000"/>
                </a:solidFill>
              </a:rPr>
              <a:t> </a:t>
            </a:r>
            <a:r>
              <a:rPr lang="de-DE" sz="2800" b="1" u="sng" dirty="0" err="1" smtClean="0">
                <a:solidFill>
                  <a:srgbClr val="C00000"/>
                </a:solidFill>
              </a:rPr>
              <a:t>one</a:t>
            </a:r>
            <a:r>
              <a:rPr lang="de-DE" sz="2400" dirty="0" smtClean="0">
                <a:solidFill>
                  <a:srgbClr val="C00000"/>
                </a:solidFill>
              </a:rPr>
              <a:t> </a:t>
            </a:r>
            <a:r>
              <a:rPr lang="de-DE" sz="2400" dirty="0" err="1" smtClean="0">
                <a:solidFill>
                  <a:srgbClr val="C00000"/>
                </a:solidFill>
              </a:rPr>
              <a:t>entity</a:t>
            </a:r>
            <a:r>
              <a:rPr lang="de-DE" sz="2400" dirty="0" smtClean="0">
                <a:solidFill>
                  <a:srgbClr val="C00000"/>
                </a:solidFill>
              </a:rPr>
              <a:t> </a:t>
            </a:r>
            <a:endParaRPr lang="de-DE" sz="2400" dirty="0">
              <a:solidFill>
                <a:srgbClr val="C00000"/>
              </a:solidFill>
            </a:endParaRPr>
          </a:p>
        </p:txBody>
      </p:sp>
      <p:sp>
        <p:nvSpPr>
          <p:cNvPr id="75780" name="Textfeld 16"/>
          <p:cNvSpPr txBox="1">
            <a:spLocks noChangeArrowheads="1"/>
          </p:cNvSpPr>
          <p:nvPr/>
        </p:nvSpPr>
        <p:spPr bwMode="auto">
          <a:xfrm>
            <a:off x="4167188" y="3024137"/>
            <a:ext cx="1438275" cy="314325"/>
          </a:xfrm>
          <a:prstGeom prst="rect">
            <a:avLst/>
          </a:prstGeom>
          <a:solidFill>
            <a:srgbClr val="66FFFF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000">
              <a:cs typeface="Arial" charset="0"/>
            </a:endParaRPr>
          </a:p>
        </p:txBody>
      </p:sp>
      <p:sp>
        <p:nvSpPr>
          <p:cNvPr id="75781" name="Textfeld 17"/>
          <p:cNvSpPr txBox="1">
            <a:spLocks noChangeArrowheads="1"/>
          </p:cNvSpPr>
          <p:nvPr/>
        </p:nvSpPr>
        <p:spPr bwMode="auto">
          <a:xfrm>
            <a:off x="4167188" y="3646437"/>
            <a:ext cx="1497012" cy="314325"/>
          </a:xfrm>
          <a:prstGeom prst="rect">
            <a:avLst/>
          </a:prstGeom>
          <a:solidFill>
            <a:srgbClr val="66FFFF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000">
              <a:cs typeface="Arial" charset="0"/>
            </a:endParaRPr>
          </a:p>
        </p:txBody>
      </p:sp>
      <p:sp>
        <p:nvSpPr>
          <p:cNvPr id="75782" name="Textfeld 18"/>
          <p:cNvSpPr txBox="1">
            <a:spLocks noChangeArrowheads="1"/>
          </p:cNvSpPr>
          <p:nvPr/>
        </p:nvSpPr>
        <p:spPr bwMode="auto">
          <a:xfrm>
            <a:off x="4167188" y="4268737"/>
            <a:ext cx="1497012" cy="312738"/>
          </a:xfrm>
          <a:prstGeom prst="rect">
            <a:avLst/>
          </a:prstGeom>
          <a:solidFill>
            <a:srgbClr val="66FFFF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000">
              <a:cs typeface="Arial" charset="0"/>
            </a:endParaRPr>
          </a:p>
        </p:txBody>
      </p:sp>
      <p:sp>
        <p:nvSpPr>
          <p:cNvPr id="75783" name="Textfeld 22"/>
          <p:cNvSpPr txBox="1">
            <a:spLocks noChangeArrowheads="1"/>
          </p:cNvSpPr>
          <p:nvPr/>
        </p:nvSpPr>
        <p:spPr bwMode="auto">
          <a:xfrm>
            <a:off x="4167188" y="2458987"/>
            <a:ext cx="1438275" cy="314325"/>
          </a:xfrm>
          <a:prstGeom prst="rect">
            <a:avLst/>
          </a:prstGeom>
          <a:solidFill>
            <a:srgbClr val="66FFFF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000">
              <a:cs typeface="Arial" charset="0"/>
            </a:endParaRPr>
          </a:p>
        </p:txBody>
      </p:sp>
      <p:sp>
        <p:nvSpPr>
          <p:cNvPr id="75784" name="Textfeld 23"/>
          <p:cNvSpPr txBox="1">
            <a:spLocks noChangeArrowheads="1"/>
          </p:cNvSpPr>
          <p:nvPr/>
        </p:nvSpPr>
        <p:spPr bwMode="auto">
          <a:xfrm>
            <a:off x="4167188" y="1893837"/>
            <a:ext cx="1438275" cy="314325"/>
          </a:xfrm>
          <a:prstGeom prst="rect">
            <a:avLst/>
          </a:prstGeom>
          <a:solidFill>
            <a:srgbClr val="66FFFF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000">
              <a:cs typeface="Arial" charset="0"/>
            </a:endParaRPr>
          </a:p>
        </p:txBody>
      </p:sp>
      <p:sp>
        <p:nvSpPr>
          <p:cNvPr id="75785" name="Textfeld 25"/>
          <p:cNvSpPr txBox="1">
            <a:spLocks noChangeArrowheads="1"/>
          </p:cNvSpPr>
          <p:nvPr/>
        </p:nvSpPr>
        <p:spPr bwMode="auto">
          <a:xfrm>
            <a:off x="4167188" y="4833887"/>
            <a:ext cx="1497012" cy="314325"/>
          </a:xfrm>
          <a:prstGeom prst="rect">
            <a:avLst/>
          </a:prstGeom>
          <a:solidFill>
            <a:srgbClr val="66FFFF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000">
              <a:cs typeface="Arial" charset="0"/>
            </a:endParaRPr>
          </a:p>
        </p:txBody>
      </p:sp>
      <p:sp>
        <p:nvSpPr>
          <p:cNvPr id="13" name="Abgerundetes Rechteck 32"/>
          <p:cNvSpPr/>
          <p:nvPr/>
        </p:nvSpPr>
        <p:spPr>
          <a:xfrm>
            <a:off x="936625" y="2120850"/>
            <a:ext cx="1135063" cy="45085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2000"/>
          </a:p>
        </p:txBody>
      </p:sp>
      <p:sp>
        <p:nvSpPr>
          <p:cNvPr id="14" name="Abgerundetes Rechteck 34"/>
          <p:cNvSpPr/>
          <p:nvPr/>
        </p:nvSpPr>
        <p:spPr>
          <a:xfrm>
            <a:off x="936625" y="2911425"/>
            <a:ext cx="1135063" cy="452437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2000"/>
          </a:p>
        </p:txBody>
      </p:sp>
      <p:sp>
        <p:nvSpPr>
          <p:cNvPr id="15" name="Abgerundetes Rechteck 36"/>
          <p:cNvSpPr/>
          <p:nvPr/>
        </p:nvSpPr>
        <p:spPr>
          <a:xfrm>
            <a:off x="936625" y="3646437"/>
            <a:ext cx="1135063" cy="45243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2000"/>
          </a:p>
        </p:txBody>
      </p:sp>
      <p:sp>
        <p:nvSpPr>
          <p:cNvPr id="16" name="Abgerundetes Rechteck 40"/>
          <p:cNvSpPr/>
          <p:nvPr/>
        </p:nvSpPr>
        <p:spPr>
          <a:xfrm>
            <a:off x="936625" y="4437012"/>
            <a:ext cx="1135063" cy="45243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2000"/>
          </a:p>
        </p:txBody>
      </p:sp>
      <p:cxnSp>
        <p:nvCxnSpPr>
          <p:cNvPr id="17" name="Gerade Verbindung 43"/>
          <p:cNvCxnSpPr>
            <a:stCxn id="13" idx="3"/>
            <a:endCxn id="75783" idx="1"/>
          </p:cNvCxnSpPr>
          <p:nvPr/>
        </p:nvCxnSpPr>
        <p:spPr>
          <a:xfrm>
            <a:off x="2071688" y="2346275"/>
            <a:ext cx="2095500" cy="269875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45"/>
          <p:cNvCxnSpPr>
            <a:stCxn id="13" idx="3"/>
            <a:endCxn id="75780" idx="1"/>
          </p:cNvCxnSpPr>
          <p:nvPr/>
        </p:nvCxnSpPr>
        <p:spPr>
          <a:xfrm>
            <a:off x="2071688" y="2346275"/>
            <a:ext cx="2095500" cy="835025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47"/>
          <p:cNvCxnSpPr>
            <a:stCxn id="14" idx="3"/>
            <a:endCxn id="75781" idx="1"/>
          </p:cNvCxnSpPr>
          <p:nvPr/>
        </p:nvCxnSpPr>
        <p:spPr>
          <a:xfrm>
            <a:off x="2071688" y="3136850"/>
            <a:ext cx="2095500" cy="66675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49"/>
          <p:cNvCxnSpPr>
            <a:endCxn id="75782" idx="1"/>
          </p:cNvCxnSpPr>
          <p:nvPr/>
        </p:nvCxnSpPr>
        <p:spPr>
          <a:xfrm>
            <a:off x="2071688" y="3929012"/>
            <a:ext cx="2095500" cy="496888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51"/>
          <p:cNvCxnSpPr>
            <a:endCxn id="75785" idx="1"/>
          </p:cNvCxnSpPr>
          <p:nvPr/>
        </p:nvCxnSpPr>
        <p:spPr>
          <a:xfrm>
            <a:off x="2071688" y="3929012"/>
            <a:ext cx="2095500" cy="1062038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53"/>
          <p:cNvCxnSpPr>
            <a:stCxn id="16" idx="3"/>
            <a:endCxn id="75781" idx="1"/>
          </p:cNvCxnSpPr>
          <p:nvPr/>
        </p:nvCxnSpPr>
        <p:spPr>
          <a:xfrm flipV="1">
            <a:off x="2071688" y="3803600"/>
            <a:ext cx="2095500" cy="860425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55"/>
          <p:cNvCxnSpPr>
            <a:stCxn id="16" idx="3"/>
            <a:endCxn id="75782" idx="1"/>
          </p:cNvCxnSpPr>
          <p:nvPr/>
        </p:nvCxnSpPr>
        <p:spPr>
          <a:xfrm flipV="1">
            <a:off x="2071688" y="4425900"/>
            <a:ext cx="2095500" cy="238125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797" name="Textfeld 56"/>
          <p:cNvSpPr txBox="1">
            <a:spLocks noChangeArrowheads="1"/>
          </p:cNvSpPr>
          <p:nvPr/>
        </p:nvSpPr>
        <p:spPr bwMode="auto">
          <a:xfrm>
            <a:off x="2071688" y="4041725"/>
            <a:ext cx="392112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/>
              <a:t>90</a:t>
            </a:r>
          </a:p>
        </p:txBody>
      </p:sp>
      <p:sp>
        <p:nvSpPr>
          <p:cNvPr id="75798" name="Textfeld 57"/>
          <p:cNvSpPr txBox="1">
            <a:spLocks noChangeArrowheads="1"/>
          </p:cNvSpPr>
          <p:nvPr/>
        </p:nvSpPr>
        <p:spPr bwMode="auto">
          <a:xfrm>
            <a:off x="2071688" y="3646437"/>
            <a:ext cx="392112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/>
              <a:t>30</a:t>
            </a:r>
          </a:p>
        </p:txBody>
      </p:sp>
      <p:sp>
        <p:nvSpPr>
          <p:cNvPr id="75799" name="Textfeld 58"/>
          <p:cNvSpPr txBox="1">
            <a:spLocks noChangeArrowheads="1"/>
          </p:cNvSpPr>
          <p:nvPr/>
        </p:nvSpPr>
        <p:spPr bwMode="auto">
          <a:xfrm>
            <a:off x="2133600" y="4606875"/>
            <a:ext cx="271463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/>
              <a:t>5</a:t>
            </a:r>
          </a:p>
        </p:txBody>
      </p:sp>
      <p:sp>
        <p:nvSpPr>
          <p:cNvPr id="75800" name="Textfeld 59"/>
          <p:cNvSpPr txBox="1">
            <a:spLocks noChangeArrowheads="1"/>
          </p:cNvSpPr>
          <p:nvPr/>
        </p:nvSpPr>
        <p:spPr bwMode="auto">
          <a:xfrm>
            <a:off x="2071688" y="4325887"/>
            <a:ext cx="509587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/>
              <a:t>100</a:t>
            </a:r>
          </a:p>
        </p:txBody>
      </p:sp>
      <p:sp>
        <p:nvSpPr>
          <p:cNvPr id="75801" name="Textfeld 60"/>
          <p:cNvSpPr txBox="1">
            <a:spLocks noChangeArrowheads="1"/>
          </p:cNvSpPr>
          <p:nvPr/>
        </p:nvSpPr>
        <p:spPr bwMode="auto">
          <a:xfrm>
            <a:off x="2012950" y="3194000"/>
            <a:ext cx="509588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/>
              <a:t>100</a:t>
            </a:r>
          </a:p>
        </p:txBody>
      </p:sp>
      <p:sp>
        <p:nvSpPr>
          <p:cNvPr id="75802" name="Textfeld 61"/>
          <p:cNvSpPr txBox="1">
            <a:spLocks noChangeArrowheads="1"/>
          </p:cNvSpPr>
          <p:nvPr/>
        </p:nvSpPr>
        <p:spPr bwMode="auto">
          <a:xfrm>
            <a:off x="2012950" y="2025600"/>
            <a:ext cx="449263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/>
              <a:t> 50</a:t>
            </a:r>
          </a:p>
        </p:txBody>
      </p:sp>
      <p:sp>
        <p:nvSpPr>
          <p:cNvPr id="75803" name="Textfeld 62"/>
          <p:cNvSpPr txBox="1">
            <a:spLocks noChangeArrowheads="1"/>
          </p:cNvSpPr>
          <p:nvPr/>
        </p:nvSpPr>
        <p:spPr bwMode="auto">
          <a:xfrm>
            <a:off x="2012950" y="2401837"/>
            <a:ext cx="449263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/>
              <a:t> 20</a:t>
            </a:r>
          </a:p>
        </p:txBody>
      </p:sp>
      <p:sp>
        <p:nvSpPr>
          <p:cNvPr id="75804" name="Textfeld 90"/>
          <p:cNvSpPr txBox="1">
            <a:spLocks noChangeArrowheads="1"/>
          </p:cNvSpPr>
          <p:nvPr/>
        </p:nvSpPr>
        <p:spPr bwMode="auto">
          <a:xfrm>
            <a:off x="5784850" y="2176412"/>
            <a:ext cx="449263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/>
              <a:t> 50</a:t>
            </a:r>
          </a:p>
        </p:txBody>
      </p:sp>
      <p:sp>
        <p:nvSpPr>
          <p:cNvPr id="75805" name="Textfeld 92"/>
          <p:cNvSpPr txBox="1">
            <a:spLocks noChangeArrowheads="1"/>
          </p:cNvSpPr>
          <p:nvPr/>
        </p:nvSpPr>
        <p:spPr bwMode="auto">
          <a:xfrm>
            <a:off x="6143625" y="2911425"/>
            <a:ext cx="449263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/>
              <a:t> 90</a:t>
            </a:r>
          </a:p>
        </p:txBody>
      </p:sp>
      <p:sp>
        <p:nvSpPr>
          <p:cNvPr id="75806" name="Textfeld 93"/>
          <p:cNvSpPr txBox="1">
            <a:spLocks noChangeArrowheads="1"/>
          </p:cNvSpPr>
          <p:nvPr/>
        </p:nvSpPr>
        <p:spPr bwMode="auto">
          <a:xfrm>
            <a:off x="6262688" y="3929012"/>
            <a:ext cx="449262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/>
              <a:t> 80</a:t>
            </a:r>
          </a:p>
        </p:txBody>
      </p:sp>
      <p:sp>
        <p:nvSpPr>
          <p:cNvPr id="75807" name="Textfeld 94"/>
          <p:cNvSpPr txBox="1">
            <a:spLocks noChangeArrowheads="1"/>
          </p:cNvSpPr>
          <p:nvPr/>
        </p:nvSpPr>
        <p:spPr bwMode="auto">
          <a:xfrm>
            <a:off x="6740525" y="4268737"/>
            <a:ext cx="4508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/>
              <a:t> 90</a:t>
            </a:r>
          </a:p>
        </p:txBody>
      </p:sp>
      <p:sp>
        <p:nvSpPr>
          <p:cNvPr id="75808" name="Textfeld 95"/>
          <p:cNvSpPr txBox="1">
            <a:spLocks noChangeArrowheads="1"/>
          </p:cNvSpPr>
          <p:nvPr/>
        </p:nvSpPr>
        <p:spPr bwMode="auto">
          <a:xfrm>
            <a:off x="5784850" y="4495750"/>
            <a:ext cx="717550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000"/>
              <a:t> 30</a:t>
            </a:r>
          </a:p>
        </p:txBody>
      </p:sp>
      <p:sp>
        <p:nvSpPr>
          <p:cNvPr id="75809" name="Textfeld 96"/>
          <p:cNvSpPr txBox="1">
            <a:spLocks noChangeArrowheads="1"/>
          </p:cNvSpPr>
          <p:nvPr/>
        </p:nvSpPr>
        <p:spPr bwMode="auto">
          <a:xfrm>
            <a:off x="5605463" y="2741562"/>
            <a:ext cx="449262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/>
              <a:t> 10</a:t>
            </a:r>
          </a:p>
        </p:txBody>
      </p:sp>
      <p:sp>
        <p:nvSpPr>
          <p:cNvPr id="75810" name="Textfeld 97"/>
          <p:cNvSpPr txBox="1">
            <a:spLocks noChangeArrowheads="1"/>
          </p:cNvSpPr>
          <p:nvPr/>
        </p:nvSpPr>
        <p:spPr bwMode="auto">
          <a:xfrm>
            <a:off x="7499350" y="2741562"/>
            <a:ext cx="392113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/>
              <a:t>10</a:t>
            </a:r>
          </a:p>
        </p:txBody>
      </p:sp>
      <p:sp>
        <p:nvSpPr>
          <p:cNvPr id="75811" name="Textfeld 98"/>
          <p:cNvSpPr txBox="1">
            <a:spLocks noChangeArrowheads="1"/>
          </p:cNvSpPr>
          <p:nvPr/>
        </p:nvSpPr>
        <p:spPr bwMode="auto">
          <a:xfrm>
            <a:off x="7535863" y="3876625"/>
            <a:ext cx="392112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/>
              <a:t>20</a:t>
            </a:r>
          </a:p>
        </p:txBody>
      </p:sp>
      <p:cxnSp>
        <p:nvCxnSpPr>
          <p:cNvPr id="75812" name="Form 151"/>
          <p:cNvCxnSpPr>
            <a:cxnSpLocks noChangeShapeType="1"/>
            <a:stCxn id="75784" idx="3"/>
            <a:endCxn id="75783" idx="3"/>
          </p:cNvCxnSpPr>
          <p:nvPr/>
        </p:nvCxnSpPr>
        <p:spPr bwMode="auto">
          <a:xfrm>
            <a:off x="5605463" y="2051000"/>
            <a:ext cx="1587" cy="565150"/>
          </a:xfrm>
          <a:prstGeom prst="curvedConnector3">
            <a:avLst>
              <a:gd name="adj1" fmla="val 52783407"/>
            </a:avLst>
          </a:prstGeom>
          <a:noFill/>
          <a:ln w="28575" algn="ctr">
            <a:solidFill>
              <a:srgbClr val="0000FF"/>
            </a:solidFill>
            <a:round/>
            <a:headEnd/>
            <a:tailEnd/>
          </a:ln>
        </p:spPr>
      </p:cxnSp>
      <p:cxnSp>
        <p:nvCxnSpPr>
          <p:cNvPr id="75813" name="Gekrümmte Verbindung 160"/>
          <p:cNvCxnSpPr>
            <a:cxnSpLocks noChangeShapeType="1"/>
            <a:stCxn id="75783" idx="3"/>
            <a:endCxn id="75780" idx="3"/>
          </p:cNvCxnSpPr>
          <p:nvPr/>
        </p:nvCxnSpPr>
        <p:spPr bwMode="auto">
          <a:xfrm>
            <a:off x="5605463" y="2616150"/>
            <a:ext cx="1587" cy="565150"/>
          </a:xfrm>
          <a:prstGeom prst="curvedConnector3">
            <a:avLst>
              <a:gd name="adj1" fmla="val 29933384"/>
            </a:avLst>
          </a:prstGeom>
          <a:noFill/>
          <a:ln w="28575" algn="ctr">
            <a:solidFill>
              <a:srgbClr val="0000FF"/>
            </a:solidFill>
            <a:round/>
            <a:headEnd/>
            <a:tailEnd/>
          </a:ln>
        </p:spPr>
      </p:cxnSp>
      <p:cxnSp>
        <p:nvCxnSpPr>
          <p:cNvPr id="75814" name="Gekrümmte Verbindung 163"/>
          <p:cNvCxnSpPr>
            <a:cxnSpLocks noChangeShapeType="1"/>
            <a:stCxn id="75783" idx="3"/>
            <a:endCxn id="75781" idx="3"/>
          </p:cNvCxnSpPr>
          <p:nvPr/>
        </p:nvCxnSpPr>
        <p:spPr bwMode="auto">
          <a:xfrm>
            <a:off x="5605463" y="2616150"/>
            <a:ext cx="58737" cy="1187450"/>
          </a:xfrm>
          <a:prstGeom prst="curvedConnector3">
            <a:avLst>
              <a:gd name="adj1" fmla="val 1667167"/>
            </a:avLst>
          </a:prstGeom>
          <a:noFill/>
          <a:ln w="28575" algn="ctr">
            <a:solidFill>
              <a:srgbClr val="0000FF"/>
            </a:solidFill>
            <a:round/>
            <a:headEnd/>
            <a:tailEnd/>
          </a:ln>
        </p:spPr>
      </p:cxnSp>
      <p:cxnSp>
        <p:nvCxnSpPr>
          <p:cNvPr id="75815" name="Gekrümmte Verbindung 166"/>
          <p:cNvCxnSpPr>
            <a:cxnSpLocks noChangeShapeType="1"/>
            <a:stCxn id="75782" idx="3"/>
            <a:endCxn id="75785" idx="3"/>
          </p:cNvCxnSpPr>
          <p:nvPr/>
        </p:nvCxnSpPr>
        <p:spPr bwMode="auto">
          <a:xfrm>
            <a:off x="5664200" y="4425900"/>
            <a:ext cx="1588" cy="565150"/>
          </a:xfrm>
          <a:prstGeom prst="curvedConnector3">
            <a:avLst>
              <a:gd name="adj1" fmla="val 41815375"/>
            </a:avLst>
          </a:prstGeom>
          <a:noFill/>
          <a:ln w="28575" algn="ctr">
            <a:solidFill>
              <a:srgbClr val="0000FF"/>
            </a:solidFill>
            <a:round/>
            <a:headEnd/>
            <a:tailEnd/>
          </a:ln>
        </p:spPr>
      </p:cxnSp>
      <p:cxnSp>
        <p:nvCxnSpPr>
          <p:cNvPr id="75816" name="Gekrümmte Verbindung 171"/>
          <p:cNvCxnSpPr>
            <a:cxnSpLocks noChangeShapeType="1"/>
            <a:stCxn id="75781" idx="3"/>
            <a:endCxn id="75782" idx="3"/>
          </p:cNvCxnSpPr>
          <p:nvPr/>
        </p:nvCxnSpPr>
        <p:spPr bwMode="auto">
          <a:xfrm>
            <a:off x="5664200" y="3803600"/>
            <a:ext cx="1588" cy="622300"/>
          </a:xfrm>
          <a:prstGeom prst="curvedConnector3">
            <a:avLst>
              <a:gd name="adj1" fmla="val 82945310"/>
            </a:avLst>
          </a:prstGeom>
          <a:noFill/>
          <a:ln w="28575" algn="ctr">
            <a:solidFill>
              <a:srgbClr val="0000FF"/>
            </a:solidFill>
            <a:round/>
            <a:headEnd/>
            <a:tailEnd/>
          </a:ln>
        </p:spPr>
      </p:cxnSp>
      <p:cxnSp>
        <p:nvCxnSpPr>
          <p:cNvPr id="75817" name="Gekrümmte Verbindung 174"/>
          <p:cNvCxnSpPr>
            <a:cxnSpLocks noChangeShapeType="1"/>
            <a:stCxn id="75781" idx="3"/>
            <a:endCxn id="75785" idx="3"/>
          </p:cNvCxnSpPr>
          <p:nvPr/>
        </p:nvCxnSpPr>
        <p:spPr bwMode="auto">
          <a:xfrm>
            <a:off x="5664200" y="3803600"/>
            <a:ext cx="1588" cy="1187450"/>
          </a:xfrm>
          <a:prstGeom prst="curvedConnector3">
            <a:avLst>
              <a:gd name="adj1" fmla="val 114935264"/>
            </a:avLst>
          </a:prstGeom>
          <a:noFill/>
          <a:ln w="28575" algn="ctr">
            <a:solidFill>
              <a:srgbClr val="0000FF"/>
            </a:solidFill>
            <a:round/>
            <a:headEnd/>
            <a:tailEnd/>
          </a:ln>
        </p:spPr>
      </p:cxnSp>
      <p:cxnSp>
        <p:nvCxnSpPr>
          <p:cNvPr id="75818" name="Gekrümmte Verbindung 186"/>
          <p:cNvCxnSpPr>
            <a:cxnSpLocks noChangeShapeType="1"/>
            <a:stCxn id="75784" idx="3"/>
            <a:endCxn id="75781" idx="3"/>
          </p:cNvCxnSpPr>
          <p:nvPr/>
        </p:nvCxnSpPr>
        <p:spPr bwMode="auto">
          <a:xfrm>
            <a:off x="5605463" y="2051000"/>
            <a:ext cx="58737" cy="1752600"/>
          </a:xfrm>
          <a:prstGeom prst="curvedConnector3">
            <a:avLst>
              <a:gd name="adj1" fmla="val 4087250"/>
            </a:avLst>
          </a:prstGeom>
          <a:noFill/>
          <a:ln w="28575" algn="ctr">
            <a:solidFill>
              <a:srgbClr val="0000FF"/>
            </a:solidFill>
            <a:round/>
            <a:headEnd/>
            <a:tailEnd/>
          </a:ln>
        </p:spPr>
      </p:cxnSp>
      <p:cxnSp>
        <p:nvCxnSpPr>
          <p:cNvPr id="75819" name="Gekrümmte Verbindung 195"/>
          <p:cNvCxnSpPr>
            <a:cxnSpLocks noChangeShapeType="1"/>
            <a:stCxn id="75780" idx="3"/>
            <a:endCxn id="75785" idx="3"/>
          </p:cNvCxnSpPr>
          <p:nvPr/>
        </p:nvCxnSpPr>
        <p:spPr bwMode="auto">
          <a:xfrm>
            <a:off x="5605463" y="3181300"/>
            <a:ext cx="58737" cy="1809750"/>
          </a:xfrm>
          <a:prstGeom prst="curvedConnector3">
            <a:avLst>
              <a:gd name="adj1" fmla="val 4097019"/>
            </a:avLst>
          </a:prstGeom>
          <a:noFill/>
          <a:ln w="28575" algn="ctr">
            <a:solidFill>
              <a:srgbClr val="0000FF"/>
            </a:solidFill>
            <a:round/>
            <a:headEnd/>
            <a:tailEnd/>
          </a:ln>
        </p:spPr>
      </p:cxnSp>
      <p:cxnSp>
        <p:nvCxnSpPr>
          <p:cNvPr id="47" name="Gerade Verbindung 197"/>
          <p:cNvCxnSpPr>
            <a:endCxn id="75784" idx="1"/>
          </p:cNvCxnSpPr>
          <p:nvPr/>
        </p:nvCxnSpPr>
        <p:spPr>
          <a:xfrm flipV="1">
            <a:off x="2071688" y="2051000"/>
            <a:ext cx="2095500" cy="108585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821" name="Textfeld 203"/>
          <p:cNvSpPr txBox="1">
            <a:spLocks noChangeArrowheads="1"/>
          </p:cNvSpPr>
          <p:nvPr/>
        </p:nvSpPr>
        <p:spPr bwMode="auto">
          <a:xfrm>
            <a:off x="2012950" y="2741562"/>
            <a:ext cx="39052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/>
              <a:t>30</a:t>
            </a:r>
          </a:p>
        </p:txBody>
      </p:sp>
      <p:cxnSp>
        <p:nvCxnSpPr>
          <p:cNvPr id="49" name="Gerade Verbindung 204"/>
          <p:cNvCxnSpPr>
            <a:endCxn id="75784" idx="1"/>
          </p:cNvCxnSpPr>
          <p:nvPr/>
        </p:nvCxnSpPr>
        <p:spPr>
          <a:xfrm flipV="1">
            <a:off x="2071688" y="2051000"/>
            <a:ext cx="2095500" cy="295275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823" name="Textfeld 208"/>
          <p:cNvSpPr txBox="1">
            <a:spLocks noChangeArrowheads="1"/>
          </p:cNvSpPr>
          <p:nvPr/>
        </p:nvSpPr>
        <p:spPr bwMode="auto">
          <a:xfrm>
            <a:off x="2492375" y="2231975"/>
            <a:ext cx="449263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/>
              <a:t> 30</a:t>
            </a:r>
          </a:p>
        </p:txBody>
      </p:sp>
      <p:sp>
        <p:nvSpPr>
          <p:cNvPr id="50" name="Slide Number Placeholder 6"/>
          <p:cNvSpPr txBox="1">
            <a:spLocks/>
          </p:cNvSpPr>
          <p:nvPr/>
        </p:nvSpPr>
        <p:spPr bwMode="auto">
          <a:xfrm>
            <a:off x="8316416" y="6453188"/>
            <a:ext cx="792857" cy="4048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13ED3CC-D13C-47ED-A7F5-136C255462B9}" type="slidenum">
              <a:rPr lang="en-US" sz="1600" smtClean="0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34</a:t>
            </a:fld>
            <a:endParaRPr lang="en-US" sz="1600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51" name="CasellaDiTesto 50"/>
          <p:cNvSpPr txBox="1"/>
          <p:nvPr/>
        </p:nvSpPr>
        <p:spPr>
          <a:xfrm>
            <a:off x="3491880" y="980728"/>
            <a:ext cx="3240360" cy="400110"/>
          </a:xfrm>
          <a:prstGeom prst="rect">
            <a:avLst/>
          </a:prstGeom>
          <a:solidFill>
            <a:srgbClr val="00B0F0"/>
          </a:solidFill>
          <a:ln w="57150">
            <a:solidFill>
              <a:schemeClr val="tx2"/>
            </a:solidFill>
          </a:ln>
          <a:effectLst>
            <a:glow rad="101600">
              <a:schemeClr val="tx1"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err="1" smtClean="0">
                <a:solidFill>
                  <a:schemeClr val="bg1"/>
                </a:solidFill>
              </a:rPr>
              <a:t>Entities</a:t>
            </a:r>
            <a:r>
              <a:rPr lang="it-IT" sz="2000" b="1" dirty="0" smtClean="0">
                <a:solidFill>
                  <a:schemeClr val="bg1"/>
                </a:solidFill>
              </a:rPr>
              <a:t> = </a:t>
            </a:r>
            <a:r>
              <a:rPr lang="it-IT" sz="2000" b="1" dirty="0" err="1" smtClean="0">
                <a:solidFill>
                  <a:schemeClr val="bg1"/>
                </a:solidFill>
              </a:rPr>
              <a:t>Wikipedia</a:t>
            </a:r>
            <a:r>
              <a:rPr lang="it-IT" sz="2000" b="1" dirty="0" smtClean="0">
                <a:solidFill>
                  <a:schemeClr val="bg1"/>
                </a:solidFill>
              </a:rPr>
              <a:t> </a:t>
            </a:r>
            <a:r>
              <a:rPr lang="it-IT" sz="2000" b="1" dirty="0" err="1" smtClean="0">
                <a:solidFill>
                  <a:schemeClr val="bg1"/>
                </a:solidFill>
              </a:rPr>
              <a:t>Pages</a:t>
            </a:r>
            <a:endParaRPr lang="it-IT" sz="2000" b="1" dirty="0">
              <a:solidFill>
                <a:schemeClr val="bg1"/>
              </a:solidFill>
            </a:endParaRPr>
          </a:p>
        </p:txBody>
      </p:sp>
      <p:sp>
        <p:nvSpPr>
          <p:cNvPr id="52" name="CasellaDiTesto 51"/>
          <p:cNvSpPr txBox="1"/>
          <p:nvPr/>
        </p:nvSpPr>
        <p:spPr>
          <a:xfrm>
            <a:off x="395536" y="980728"/>
            <a:ext cx="2592288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/>
            </a:solidFill>
          </a:ln>
          <a:effectLst>
            <a:glow rad="101600">
              <a:schemeClr val="tx1"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b="1" dirty="0" err="1" smtClean="0">
                <a:solidFill>
                  <a:schemeClr val="accent3">
                    <a:lumMod val="50000"/>
                  </a:schemeClr>
                </a:solidFill>
              </a:rPr>
              <a:t>Mentions</a:t>
            </a:r>
            <a:r>
              <a:rPr lang="it-IT" b="1" dirty="0" smtClean="0">
                <a:solidFill>
                  <a:schemeClr val="accent3">
                    <a:lumMod val="50000"/>
                  </a:schemeClr>
                </a:solidFill>
              </a:rPr>
              <a:t> = Anchor Texts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6300192" y="6525344"/>
            <a:ext cx="2847767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1400" dirty="0" err="1" smtClean="0">
                <a:solidFill>
                  <a:schemeClr val="accent2">
                    <a:lumMod val="75000"/>
                  </a:schemeClr>
                </a:solidFill>
              </a:rPr>
              <a:t>Thanks</a:t>
            </a:r>
            <a:r>
              <a:rPr lang="it-IT" sz="1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sz="1400" dirty="0" err="1" smtClean="0">
                <a:solidFill>
                  <a:schemeClr val="accent2">
                    <a:lumMod val="75000"/>
                  </a:schemeClr>
                </a:solidFill>
              </a:rPr>
              <a:t>to</a:t>
            </a:r>
            <a:r>
              <a:rPr lang="it-IT" sz="1400" dirty="0" smtClean="0">
                <a:solidFill>
                  <a:schemeClr val="accent2">
                    <a:lumMod val="75000"/>
                  </a:schemeClr>
                </a:solidFill>
              </a:rPr>
              <a:t> G. Weikum, SIGMOD 2013</a:t>
            </a:r>
            <a:endParaRPr lang="it-IT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55" name="Straight Arrow Connector 54"/>
          <p:cNvCxnSpPr>
            <a:endCxn id="75784" idx="1"/>
          </p:cNvCxnSpPr>
          <p:nvPr/>
        </p:nvCxnSpPr>
        <p:spPr>
          <a:xfrm flipV="1">
            <a:off x="2051720" y="2051000"/>
            <a:ext cx="2115468" cy="297880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>
            <a:stCxn id="16" idx="3"/>
            <a:endCxn id="75781" idx="1"/>
          </p:cNvCxnSpPr>
          <p:nvPr/>
        </p:nvCxnSpPr>
        <p:spPr>
          <a:xfrm flipV="1">
            <a:off x="2071688" y="3803600"/>
            <a:ext cx="2095500" cy="859631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>
            <a:endCxn id="75785" idx="1"/>
          </p:cNvCxnSpPr>
          <p:nvPr/>
        </p:nvCxnSpPr>
        <p:spPr>
          <a:xfrm>
            <a:off x="2123728" y="3933056"/>
            <a:ext cx="2043460" cy="1057994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Group 66"/>
          <p:cNvGrpSpPr/>
          <p:nvPr/>
        </p:nvGrpSpPr>
        <p:grpSpPr>
          <a:xfrm>
            <a:off x="1187624" y="2708920"/>
            <a:ext cx="648072" cy="792088"/>
            <a:chOff x="1187624" y="2708920"/>
            <a:chExt cx="648072" cy="792088"/>
          </a:xfrm>
        </p:grpSpPr>
        <p:cxnSp>
          <p:nvCxnSpPr>
            <p:cNvPr id="63" name="Straight Connector 62"/>
            <p:cNvCxnSpPr/>
            <p:nvPr/>
          </p:nvCxnSpPr>
          <p:spPr>
            <a:xfrm flipH="1">
              <a:off x="1187624" y="2708920"/>
              <a:ext cx="648072" cy="792088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flipH="1" flipV="1">
              <a:off x="1187624" y="2708920"/>
              <a:ext cx="648072" cy="792088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03201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title"/>
          </p:nvPr>
        </p:nvSpPr>
        <p:spPr>
          <a:xfrm>
            <a:off x="1" y="0"/>
            <a:ext cx="9144000" cy="765175"/>
          </a:xfrm>
        </p:spPr>
        <p:txBody>
          <a:bodyPr/>
          <a:lstStyle/>
          <a:p>
            <a:pPr defTabSz="893763" eaLnBrk="1" hangingPunct="1"/>
            <a:r>
              <a:rPr lang="en-GB" dirty="0" smtClean="0"/>
              <a:t>Probability Factor Graph</a:t>
            </a:r>
            <a:endParaRPr lang="en-GB" sz="2000" dirty="0" smtClean="0"/>
          </a:p>
        </p:txBody>
      </p:sp>
      <p:grpSp>
        <p:nvGrpSpPr>
          <p:cNvPr id="2" name="Group 1"/>
          <p:cNvGrpSpPr/>
          <p:nvPr/>
        </p:nvGrpSpPr>
        <p:grpSpPr>
          <a:xfrm>
            <a:off x="936625" y="1254745"/>
            <a:ext cx="6991350" cy="3254375"/>
            <a:chOff x="936625" y="869950"/>
            <a:chExt cx="6991350" cy="3254375"/>
          </a:xfrm>
        </p:grpSpPr>
        <p:sp>
          <p:nvSpPr>
            <p:cNvPr id="28676" name="Textfeld 16"/>
            <p:cNvSpPr txBox="1">
              <a:spLocks noChangeArrowheads="1"/>
            </p:cNvSpPr>
            <p:nvPr/>
          </p:nvSpPr>
          <p:spPr bwMode="auto">
            <a:xfrm>
              <a:off x="4167188" y="2000250"/>
              <a:ext cx="1438275" cy="314325"/>
            </a:xfrm>
            <a:prstGeom prst="rect">
              <a:avLst/>
            </a:prstGeom>
            <a:solidFill>
              <a:srgbClr val="66FFFF"/>
            </a:solidFill>
            <a:ln w="38100">
              <a:solidFill>
                <a:srgbClr val="0070C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sz="2000">
                <a:cs typeface="Arial" charset="0"/>
              </a:endParaRPr>
            </a:p>
          </p:txBody>
        </p:sp>
        <p:sp>
          <p:nvSpPr>
            <p:cNvPr id="28677" name="Textfeld 17"/>
            <p:cNvSpPr txBox="1">
              <a:spLocks noChangeArrowheads="1"/>
            </p:cNvSpPr>
            <p:nvPr/>
          </p:nvSpPr>
          <p:spPr bwMode="auto">
            <a:xfrm>
              <a:off x="4167188" y="2622550"/>
              <a:ext cx="1497012" cy="314325"/>
            </a:xfrm>
            <a:prstGeom prst="rect">
              <a:avLst/>
            </a:prstGeom>
            <a:solidFill>
              <a:srgbClr val="66FFFF"/>
            </a:solidFill>
            <a:ln w="38100">
              <a:solidFill>
                <a:srgbClr val="0070C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sz="2000">
                <a:cs typeface="Arial" charset="0"/>
              </a:endParaRPr>
            </a:p>
          </p:txBody>
        </p:sp>
        <p:sp>
          <p:nvSpPr>
            <p:cNvPr id="28678" name="Textfeld 18"/>
            <p:cNvSpPr txBox="1">
              <a:spLocks noChangeArrowheads="1"/>
            </p:cNvSpPr>
            <p:nvPr/>
          </p:nvSpPr>
          <p:spPr bwMode="auto">
            <a:xfrm>
              <a:off x="4167188" y="3244850"/>
              <a:ext cx="1497012" cy="312738"/>
            </a:xfrm>
            <a:prstGeom prst="rect">
              <a:avLst/>
            </a:prstGeom>
            <a:solidFill>
              <a:srgbClr val="66FFFF"/>
            </a:solidFill>
            <a:ln w="38100">
              <a:solidFill>
                <a:srgbClr val="0070C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sz="2000">
                <a:cs typeface="Arial" charset="0"/>
              </a:endParaRPr>
            </a:p>
          </p:txBody>
        </p:sp>
        <p:sp>
          <p:nvSpPr>
            <p:cNvPr id="28679" name="Textfeld 22"/>
            <p:cNvSpPr txBox="1">
              <a:spLocks noChangeArrowheads="1"/>
            </p:cNvSpPr>
            <p:nvPr/>
          </p:nvSpPr>
          <p:spPr bwMode="auto">
            <a:xfrm>
              <a:off x="4167188" y="1435100"/>
              <a:ext cx="1438275" cy="314325"/>
            </a:xfrm>
            <a:prstGeom prst="rect">
              <a:avLst/>
            </a:prstGeom>
            <a:solidFill>
              <a:srgbClr val="66FFFF"/>
            </a:solidFill>
            <a:ln w="38100">
              <a:solidFill>
                <a:srgbClr val="0070C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sz="2000">
                <a:cs typeface="Arial" charset="0"/>
              </a:endParaRPr>
            </a:p>
          </p:txBody>
        </p:sp>
        <p:sp>
          <p:nvSpPr>
            <p:cNvPr id="28680" name="Textfeld 23"/>
            <p:cNvSpPr txBox="1">
              <a:spLocks noChangeArrowheads="1"/>
            </p:cNvSpPr>
            <p:nvPr/>
          </p:nvSpPr>
          <p:spPr bwMode="auto">
            <a:xfrm>
              <a:off x="4167188" y="869950"/>
              <a:ext cx="1438275" cy="314325"/>
            </a:xfrm>
            <a:prstGeom prst="rect">
              <a:avLst/>
            </a:prstGeom>
            <a:solidFill>
              <a:srgbClr val="66FFFF"/>
            </a:solidFill>
            <a:ln w="38100">
              <a:solidFill>
                <a:srgbClr val="0070C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sz="2000">
                <a:cs typeface="Arial" charset="0"/>
              </a:endParaRPr>
            </a:p>
          </p:txBody>
        </p:sp>
        <p:sp>
          <p:nvSpPr>
            <p:cNvPr id="28681" name="Textfeld 25"/>
            <p:cNvSpPr txBox="1">
              <a:spLocks noChangeArrowheads="1"/>
            </p:cNvSpPr>
            <p:nvPr/>
          </p:nvSpPr>
          <p:spPr bwMode="auto">
            <a:xfrm>
              <a:off x="4167188" y="3810000"/>
              <a:ext cx="1497012" cy="314325"/>
            </a:xfrm>
            <a:prstGeom prst="rect">
              <a:avLst/>
            </a:prstGeom>
            <a:solidFill>
              <a:srgbClr val="66FFFF"/>
            </a:solidFill>
            <a:ln w="38100">
              <a:solidFill>
                <a:srgbClr val="0070C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>
              <a:lvl1pPr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sz="2000">
                <a:cs typeface="Arial" charset="0"/>
              </a:endParaRPr>
            </a:p>
          </p:txBody>
        </p:sp>
        <p:sp>
          <p:nvSpPr>
            <p:cNvPr id="13" name="Abgerundetes Rechteck 32"/>
            <p:cNvSpPr/>
            <p:nvPr/>
          </p:nvSpPr>
          <p:spPr>
            <a:xfrm>
              <a:off x="936625" y="1096963"/>
              <a:ext cx="1135063" cy="45085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2000"/>
            </a:p>
          </p:txBody>
        </p:sp>
        <p:sp>
          <p:nvSpPr>
            <p:cNvPr id="14" name="Abgerundetes Rechteck 34"/>
            <p:cNvSpPr/>
            <p:nvPr/>
          </p:nvSpPr>
          <p:spPr>
            <a:xfrm>
              <a:off x="936625" y="1887538"/>
              <a:ext cx="1135063" cy="452437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2000"/>
            </a:p>
          </p:txBody>
        </p:sp>
        <p:sp>
          <p:nvSpPr>
            <p:cNvPr id="15" name="Abgerundetes Rechteck 36"/>
            <p:cNvSpPr/>
            <p:nvPr/>
          </p:nvSpPr>
          <p:spPr>
            <a:xfrm>
              <a:off x="936625" y="2622550"/>
              <a:ext cx="1135063" cy="452438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2000"/>
            </a:p>
          </p:txBody>
        </p:sp>
        <p:sp>
          <p:nvSpPr>
            <p:cNvPr id="16" name="Abgerundetes Rechteck 40"/>
            <p:cNvSpPr/>
            <p:nvPr/>
          </p:nvSpPr>
          <p:spPr>
            <a:xfrm>
              <a:off x="936625" y="3413125"/>
              <a:ext cx="1135063" cy="452438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de-DE" sz="2000"/>
            </a:p>
          </p:txBody>
        </p:sp>
        <p:cxnSp>
          <p:nvCxnSpPr>
            <p:cNvPr id="17" name="Gerade Verbindung 43"/>
            <p:cNvCxnSpPr>
              <a:stCxn id="13" idx="3"/>
              <a:endCxn id="28679" idx="1"/>
            </p:cNvCxnSpPr>
            <p:nvPr/>
          </p:nvCxnSpPr>
          <p:spPr>
            <a:xfrm>
              <a:off x="2071688" y="1322388"/>
              <a:ext cx="2095500" cy="269875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Gerade Verbindung 45"/>
            <p:cNvCxnSpPr>
              <a:stCxn id="13" idx="3"/>
              <a:endCxn id="28676" idx="1"/>
            </p:cNvCxnSpPr>
            <p:nvPr/>
          </p:nvCxnSpPr>
          <p:spPr>
            <a:xfrm>
              <a:off x="2071688" y="1322388"/>
              <a:ext cx="2095500" cy="835025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Gerade Verbindung 47"/>
            <p:cNvCxnSpPr>
              <a:stCxn id="14" idx="3"/>
              <a:endCxn id="28677" idx="1"/>
            </p:cNvCxnSpPr>
            <p:nvPr/>
          </p:nvCxnSpPr>
          <p:spPr>
            <a:xfrm>
              <a:off x="2071688" y="2112963"/>
              <a:ext cx="2095500" cy="66675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Gerade Verbindung 49"/>
            <p:cNvCxnSpPr>
              <a:endCxn id="28678" idx="1"/>
            </p:cNvCxnSpPr>
            <p:nvPr/>
          </p:nvCxnSpPr>
          <p:spPr>
            <a:xfrm>
              <a:off x="2071688" y="2905125"/>
              <a:ext cx="2095500" cy="496888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Gerade Verbindung 51"/>
            <p:cNvCxnSpPr>
              <a:endCxn id="28681" idx="1"/>
            </p:cNvCxnSpPr>
            <p:nvPr/>
          </p:nvCxnSpPr>
          <p:spPr>
            <a:xfrm>
              <a:off x="2071688" y="2905125"/>
              <a:ext cx="2095500" cy="1062038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Gerade Verbindung 53"/>
            <p:cNvCxnSpPr>
              <a:stCxn id="16" idx="3"/>
              <a:endCxn id="28677" idx="1"/>
            </p:cNvCxnSpPr>
            <p:nvPr/>
          </p:nvCxnSpPr>
          <p:spPr>
            <a:xfrm flipV="1">
              <a:off x="2071688" y="2779713"/>
              <a:ext cx="2095500" cy="860425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Gerade Verbindung 55"/>
            <p:cNvCxnSpPr>
              <a:stCxn id="16" idx="3"/>
              <a:endCxn id="28678" idx="1"/>
            </p:cNvCxnSpPr>
            <p:nvPr/>
          </p:nvCxnSpPr>
          <p:spPr>
            <a:xfrm flipV="1">
              <a:off x="2071688" y="3402013"/>
              <a:ext cx="2095500" cy="238125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693" name="Textfeld 56"/>
            <p:cNvSpPr txBox="1">
              <a:spLocks noChangeArrowheads="1"/>
            </p:cNvSpPr>
            <p:nvPr/>
          </p:nvSpPr>
          <p:spPr bwMode="auto">
            <a:xfrm>
              <a:off x="2071688" y="3017838"/>
              <a:ext cx="392112" cy="314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sz="2000"/>
                <a:t>90</a:t>
              </a:r>
            </a:p>
          </p:txBody>
        </p:sp>
        <p:sp>
          <p:nvSpPr>
            <p:cNvPr id="28694" name="Textfeld 57"/>
            <p:cNvSpPr txBox="1">
              <a:spLocks noChangeArrowheads="1"/>
            </p:cNvSpPr>
            <p:nvPr/>
          </p:nvSpPr>
          <p:spPr bwMode="auto">
            <a:xfrm>
              <a:off x="2071688" y="2622550"/>
              <a:ext cx="392112" cy="314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sz="2000"/>
                <a:t>30</a:t>
              </a:r>
            </a:p>
          </p:txBody>
        </p:sp>
        <p:sp>
          <p:nvSpPr>
            <p:cNvPr id="28695" name="Textfeld 58"/>
            <p:cNvSpPr txBox="1">
              <a:spLocks noChangeArrowheads="1"/>
            </p:cNvSpPr>
            <p:nvPr/>
          </p:nvSpPr>
          <p:spPr bwMode="auto">
            <a:xfrm>
              <a:off x="2133600" y="3582988"/>
              <a:ext cx="271463" cy="314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sz="2000"/>
                <a:t>5</a:t>
              </a:r>
            </a:p>
          </p:txBody>
        </p:sp>
        <p:sp>
          <p:nvSpPr>
            <p:cNvPr id="28696" name="Textfeld 59"/>
            <p:cNvSpPr txBox="1">
              <a:spLocks noChangeArrowheads="1"/>
            </p:cNvSpPr>
            <p:nvPr/>
          </p:nvSpPr>
          <p:spPr bwMode="auto">
            <a:xfrm>
              <a:off x="2071688" y="3302000"/>
              <a:ext cx="509587" cy="314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sz="2000"/>
                <a:t>100</a:t>
              </a:r>
            </a:p>
          </p:txBody>
        </p:sp>
        <p:sp>
          <p:nvSpPr>
            <p:cNvPr id="28697" name="Textfeld 60"/>
            <p:cNvSpPr txBox="1">
              <a:spLocks noChangeArrowheads="1"/>
            </p:cNvSpPr>
            <p:nvPr/>
          </p:nvSpPr>
          <p:spPr bwMode="auto">
            <a:xfrm>
              <a:off x="2012950" y="2170113"/>
              <a:ext cx="509588" cy="314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sz="2000"/>
                <a:t>100</a:t>
              </a:r>
            </a:p>
          </p:txBody>
        </p:sp>
        <p:sp>
          <p:nvSpPr>
            <p:cNvPr id="28698" name="Textfeld 61"/>
            <p:cNvSpPr txBox="1">
              <a:spLocks noChangeArrowheads="1"/>
            </p:cNvSpPr>
            <p:nvPr/>
          </p:nvSpPr>
          <p:spPr bwMode="auto">
            <a:xfrm>
              <a:off x="2012950" y="1001713"/>
              <a:ext cx="449263" cy="314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sz="2000"/>
                <a:t> 50</a:t>
              </a:r>
            </a:p>
          </p:txBody>
        </p:sp>
        <p:sp>
          <p:nvSpPr>
            <p:cNvPr id="28699" name="Textfeld 62"/>
            <p:cNvSpPr txBox="1">
              <a:spLocks noChangeArrowheads="1"/>
            </p:cNvSpPr>
            <p:nvPr/>
          </p:nvSpPr>
          <p:spPr bwMode="auto">
            <a:xfrm>
              <a:off x="2012950" y="1377950"/>
              <a:ext cx="449263" cy="314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sz="2000"/>
                <a:t> 20</a:t>
              </a:r>
            </a:p>
          </p:txBody>
        </p:sp>
        <p:sp>
          <p:nvSpPr>
            <p:cNvPr id="28700" name="Textfeld 90"/>
            <p:cNvSpPr txBox="1">
              <a:spLocks noChangeArrowheads="1"/>
            </p:cNvSpPr>
            <p:nvPr/>
          </p:nvSpPr>
          <p:spPr bwMode="auto">
            <a:xfrm>
              <a:off x="5784850" y="1152525"/>
              <a:ext cx="449263" cy="314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sz="2000"/>
                <a:t> 50</a:t>
              </a:r>
            </a:p>
          </p:txBody>
        </p:sp>
        <p:sp>
          <p:nvSpPr>
            <p:cNvPr id="28701" name="Textfeld 92"/>
            <p:cNvSpPr txBox="1">
              <a:spLocks noChangeArrowheads="1"/>
            </p:cNvSpPr>
            <p:nvPr/>
          </p:nvSpPr>
          <p:spPr bwMode="auto">
            <a:xfrm>
              <a:off x="6143625" y="1887538"/>
              <a:ext cx="449263" cy="314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sz="2000"/>
                <a:t> 90</a:t>
              </a:r>
            </a:p>
          </p:txBody>
        </p:sp>
        <p:sp>
          <p:nvSpPr>
            <p:cNvPr id="28702" name="Textfeld 93"/>
            <p:cNvSpPr txBox="1">
              <a:spLocks noChangeArrowheads="1"/>
            </p:cNvSpPr>
            <p:nvPr/>
          </p:nvSpPr>
          <p:spPr bwMode="auto">
            <a:xfrm>
              <a:off x="6262688" y="2905125"/>
              <a:ext cx="449262" cy="314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sz="2000"/>
                <a:t> 80</a:t>
              </a:r>
            </a:p>
          </p:txBody>
        </p:sp>
        <p:sp>
          <p:nvSpPr>
            <p:cNvPr id="28703" name="Textfeld 94"/>
            <p:cNvSpPr txBox="1">
              <a:spLocks noChangeArrowheads="1"/>
            </p:cNvSpPr>
            <p:nvPr/>
          </p:nvSpPr>
          <p:spPr bwMode="auto">
            <a:xfrm>
              <a:off x="6740525" y="3244850"/>
              <a:ext cx="450850" cy="314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sz="2000"/>
                <a:t> 90</a:t>
              </a:r>
            </a:p>
          </p:txBody>
        </p:sp>
        <p:sp>
          <p:nvSpPr>
            <p:cNvPr id="28704" name="Textfeld 95"/>
            <p:cNvSpPr txBox="1">
              <a:spLocks noChangeArrowheads="1"/>
            </p:cNvSpPr>
            <p:nvPr/>
          </p:nvSpPr>
          <p:spPr bwMode="auto">
            <a:xfrm>
              <a:off x="5784850" y="3471863"/>
              <a:ext cx="717550" cy="3127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sz="2000"/>
                <a:t> 30</a:t>
              </a:r>
            </a:p>
          </p:txBody>
        </p:sp>
        <p:sp>
          <p:nvSpPr>
            <p:cNvPr id="28705" name="Textfeld 96"/>
            <p:cNvSpPr txBox="1">
              <a:spLocks noChangeArrowheads="1"/>
            </p:cNvSpPr>
            <p:nvPr/>
          </p:nvSpPr>
          <p:spPr bwMode="auto">
            <a:xfrm>
              <a:off x="5605463" y="1717675"/>
              <a:ext cx="449262" cy="314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sz="2000"/>
                <a:t> 10</a:t>
              </a:r>
            </a:p>
          </p:txBody>
        </p:sp>
        <p:sp>
          <p:nvSpPr>
            <p:cNvPr id="28706" name="Textfeld 97"/>
            <p:cNvSpPr txBox="1">
              <a:spLocks noChangeArrowheads="1"/>
            </p:cNvSpPr>
            <p:nvPr/>
          </p:nvSpPr>
          <p:spPr bwMode="auto">
            <a:xfrm>
              <a:off x="7499350" y="1717675"/>
              <a:ext cx="392113" cy="314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sz="2000"/>
                <a:t>10</a:t>
              </a:r>
            </a:p>
          </p:txBody>
        </p:sp>
        <p:sp>
          <p:nvSpPr>
            <p:cNvPr id="28707" name="Textfeld 98"/>
            <p:cNvSpPr txBox="1">
              <a:spLocks noChangeArrowheads="1"/>
            </p:cNvSpPr>
            <p:nvPr/>
          </p:nvSpPr>
          <p:spPr bwMode="auto">
            <a:xfrm>
              <a:off x="7535863" y="2852738"/>
              <a:ext cx="392112" cy="314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sz="2000"/>
                <a:t>20</a:t>
              </a:r>
            </a:p>
          </p:txBody>
        </p:sp>
        <p:cxnSp>
          <p:nvCxnSpPr>
            <p:cNvPr id="28708" name="Form 151"/>
            <p:cNvCxnSpPr>
              <a:cxnSpLocks noChangeShapeType="1"/>
              <a:stCxn id="28680" idx="3"/>
              <a:endCxn id="28679" idx="3"/>
            </p:cNvCxnSpPr>
            <p:nvPr/>
          </p:nvCxnSpPr>
          <p:spPr bwMode="auto">
            <a:xfrm>
              <a:off x="5605463" y="1027113"/>
              <a:ext cx="1587" cy="565150"/>
            </a:xfrm>
            <a:prstGeom prst="curvedConnector3">
              <a:avLst>
                <a:gd name="adj1" fmla="val 52783407"/>
              </a:avLst>
            </a:prstGeom>
            <a:noFill/>
            <a:ln w="28575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09" name="Gekrümmte Verbindung 160"/>
            <p:cNvCxnSpPr>
              <a:cxnSpLocks noChangeShapeType="1"/>
              <a:stCxn id="28679" idx="3"/>
              <a:endCxn id="28676" idx="3"/>
            </p:cNvCxnSpPr>
            <p:nvPr/>
          </p:nvCxnSpPr>
          <p:spPr bwMode="auto">
            <a:xfrm>
              <a:off x="5605463" y="1592263"/>
              <a:ext cx="1587" cy="565150"/>
            </a:xfrm>
            <a:prstGeom prst="curvedConnector3">
              <a:avLst>
                <a:gd name="adj1" fmla="val 29933384"/>
              </a:avLst>
            </a:prstGeom>
            <a:noFill/>
            <a:ln w="28575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10" name="Gekrümmte Verbindung 163"/>
            <p:cNvCxnSpPr>
              <a:cxnSpLocks noChangeShapeType="1"/>
              <a:stCxn id="28679" idx="3"/>
              <a:endCxn id="28677" idx="3"/>
            </p:cNvCxnSpPr>
            <p:nvPr/>
          </p:nvCxnSpPr>
          <p:spPr bwMode="auto">
            <a:xfrm>
              <a:off x="5605463" y="1592263"/>
              <a:ext cx="58737" cy="1187450"/>
            </a:xfrm>
            <a:prstGeom prst="curvedConnector3">
              <a:avLst>
                <a:gd name="adj1" fmla="val 1667167"/>
              </a:avLst>
            </a:prstGeom>
            <a:noFill/>
            <a:ln w="28575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11" name="Gekrümmte Verbindung 166"/>
            <p:cNvCxnSpPr>
              <a:cxnSpLocks noChangeShapeType="1"/>
              <a:stCxn id="28678" idx="3"/>
              <a:endCxn id="28681" idx="3"/>
            </p:cNvCxnSpPr>
            <p:nvPr/>
          </p:nvCxnSpPr>
          <p:spPr bwMode="auto">
            <a:xfrm>
              <a:off x="5664200" y="3402013"/>
              <a:ext cx="1588" cy="565150"/>
            </a:xfrm>
            <a:prstGeom prst="curvedConnector3">
              <a:avLst>
                <a:gd name="adj1" fmla="val 41815375"/>
              </a:avLst>
            </a:prstGeom>
            <a:noFill/>
            <a:ln w="28575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12" name="Gekrümmte Verbindung 171"/>
            <p:cNvCxnSpPr>
              <a:cxnSpLocks noChangeShapeType="1"/>
              <a:stCxn id="28677" idx="3"/>
              <a:endCxn id="28678" idx="3"/>
            </p:cNvCxnSpPr>
            <p:nvPr/>
          </p:nvCxnSpPr>
          <p:spPr bwMode="auto">
            <a:xfrm>
              <a:off x="5664200" y="2779713"/>
              <a:ext cx="1588" cy="622300"/>
            </a:xfrm>
            <a:prstGeom prst="curvedConnector3">
              <a:avLst>
                <a:gd name="adj1" fmla="val 82945310"/>
              </a:avLst>
            </a:prstGeom>
            <a:noFill/>
            <a:ln w="28575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13" name="Gekrümmte Verbindung 174"/>
            <p:cNvCxnSpPr>
              <a:cxnSpLocks noChangeShapeType="1"/>
              <a:stCxn id="28677" idx="3"/>
              <a:endCxn id="28681" idx="3"/>
            </p:cNvCxnSpPr>
            <p:nvPr/>
          </p:nvCxnSpPr>
          <p:spPr bwMode="auto">
            <a:xfrm>
              <a:off x="5664200" y="2779713"/>
              <a:ext cx="1588" cy="1187450"/>
            </a:xfrm>
            <a:prstGeom prst="curvedConnector3">
              <a:avLst>
                <a:gd name="adj1" fmla="val 114935264"/>
              </a:avLst>
            </a:prstGeom>
            <a:noFill/>
            <a:ln w="28575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14" name="Gekrümmte Verbindung 186"/>
            <p:cNvCxnSpPr>
              <a:cxnSpLocks noChangeShapeType="1"/>
              <a:stCxn id="28680" idx="3"/>
              <a:endCxn id="28677" idx="3"/>
            </p:cNvCxnSpPr>
            <p:nvPr/>
          </p:nvCxnSpPr>
          <p:spPr bwMode="auto">
            <a:xfrm>
              <a:off x="5605463" y="1027113"/>
              <a:ext cx="58737" cy="1752600"/>
            </a:xfrm>
            <a:prstGeom prst="curvedConnector3">
              <a:avLst>
                <a:gd name="adj1" fmla="val 4087250"/>
              </a:avLst>
            </a:prstGeom>
            <a:noFill/>
            <a:ln w="28575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715" name="Gekrümmte Verbindung 195"/>
            <p:cNvCxnSpPr>
              <a:cxnSpLocks noChangeShapeType="1"/>
              <a:stCxn id="28676" idx="3"/>
              <a:endCxn id="28681" idx="3"/>
            </p:cNvCxnSpPr>
            <p:nvPr/>
          </p:nvCxnSpPr>
          <p:spPr bwMode="auto">
            <a:xfrm>
              <a:off x="5605463" y="2157413"/>
              <a:ext cx="58737" cy="1809750"/>
            </a:xfrm>
            <a:prstGeom prst="curvedConnector3">
              <a:avLst>
                <a:gd name="adj1" fmla="val 4097019"/>
              </a:avLst>
            </a:prstGeom>
            <a:noFill/>
            <a:ln w="28575" algn="ctr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7" name="Gerade Verbindung 197"/>
            <p:cNvCxnSpPr>
              <a:endCxn id="28680" idx="1"/>
            </p:cNvCxnSpPr>
            <p:nvPr/>
          </p:nvCxnSpPr>
          <p:spPr>
            <a:xfrm flipV="1">
              <a:off x="2071688" y="1027113"/>
              <a:ext cx="2095500" cy="1085850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717" name="Textfeld 203"/>
            <p:cNvSpPr txBox="1">
              <a:spLocks noChangeArrowheads="1"/>
            </p:cNvSpPr>
            <p:nvPr/>
          </p:nvSpPr>
          <p:spPr bwMode="auto">
            <a:xfrm>
              <a:off x="2012950" y="1717675"/>
              <a:ext cx="390525" cy="314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sz="2000"/>
                <a:t>30</a:t>
              </a:r>
            </a:p>
          </p:txBody>
        </p:sp>
        <p:cxnSp>
          <p:nvCxnSpPr>
            <p:cNvPr id="49" name="Gerade Verbindung 204"/>
            <p:cNvCxnSpPr>
              <a:endCxn id="28680" idx="1"/>
            </p:cNvCxnSpPr>
            <p:nvPr/>
          </p:nvCxnSpPr>
          <p:spPr>
            <a:xfrm flipV="1">
              <a:off x="2071688" y="1027113"/>
              <a:ext cx="2095500" cy="295275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719" name="Textfeld 208"/>
            <p:cNvSpPr txBox="1">
              <a:spLocks noChangeArrowheads="1"/>
            </p:cNvSpPr>
            <p:nvPr/>
          </p:nvSpPr>
          <p:spPr bwMode="auto">
            <a:xfrm>
              <a:off x="2492375" y="1208088"/>
              <a:ext cx="449263" cy="314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2200" b="1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r>
                <a:rPr lang="de-DE" sz="2000"/>
                <a:t> 30</a:t>
              </a:r>
            </a:p>
          </p:txBody>
        </p:sp>
      </p:grpSp>
      <p:sp>
        <p:nvSpPr>
          <p:cNvPr id="51" name="Textfeld 2"/>
          <p:cNvSpPr txBox="1">
            <a:spLocks noChangeArrowheads="1"/>
          </p:cNvSpPr>
          <p:nvPr/>
        </p:nvSpPr>
        <p:spPr bwMode="auto">
          <a:xfrm>
            <a:off x="182562" y="4691459"/>
            <a:ext cx="8709918" cy="2769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1pPr>
            <a:lvl2pPr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de-DE" sz="2400" dirty="0"/>
              <a:t>Collective Learning </a:t>
            </a:r>
            <a:r>
              <a:rPr lang="de-DE" sz="2400" dirty="0" err="1"/>
              <a:t>with</a:t>
            </a:r>
            <a:r>
              <a:rPr lang="de-DE" sz="2400" dirty="0"/>
              <a:t> </a:t>
            </a:r>
            <a:r>
              <a:rPr lang="de-DE" sz="2400" dirty="0" err="1" smtClean="0"/>
              <a:t>Probabilistic</a:t>
            </a:r>
            <a:r>
              <a:rPr lang="de-DE" sz="2400" dirty="0" smtClean="0"/>
              <a:t> </a:t>
            </a:r>
            <a:r>
              <a:rPr lang="de-DE" sz="2400" dirty="0" err="1"/>
              <a:t>Factor</a:t>
            </a:r>
            <a:r>
              <a:rPr lang="de-DE" sz="2400" dirty="0"/>
              <a:t> Graphs</a:t>
            </a:r>
          </a:p>
          <a:p>
            <a:pPr eaLnBrk="1" hangingPunct="1"/>
            <a:r>
              <a:rPr lang="de-DE" sz="1800" dirty="0" smtClean="0"/>
              <a:t>					            [Chakrabarti </a:t>
            </a:r>
            <a:r>
              <a:rPr lang="de-DE" sz="1800" dirty="0"/>
              <a:t>et al.: </a:t>
            </a:r>
            <a:r>
              <a:rPr lang="de-DE" sz="1800" dirty="0" smtClean="0"/>
              <a:t>KDD’09]</a:t>
            </a:r>
            <a:endParaRPr lang="de-DE" sz="1800" dirty="0"/>
          </a:p>
          <a:p>
            <a:pPr lvl="1" eaLnBrk="1" hangingPunct="1">
              <a:buFont typeface="Arial" pitchFamily="34" charset="0"/>
              <a:buChar char="•"/>
            </a:pPr>
            <a:r>
              <a:rPr lang="de-DE" b="0" dirty="0"/>
              <a:t> </a:t>
            </a:r>
            <a:r>
              <a:rPr lang="de-DE" b="0" dirty="0" err="1"/>
              <a:t>model</a:t>
            </a:r>
            <a:r>
              <a:rPr lang="de-DE" b="0" dirty="0"/>
              <a:t> </a:t>
            </a:r>
            <a:r>
              <a:rPr lang="de-DE" b="0" dirty="0" smtClean="0">
                <a:solidFill>
                  <a:srgbClr val="0000FF"/>
                </a:solidFill>
              </a:rPr>
              <a:t>P[</a:t>
            </a:r>
            <a:r>
              <a:rPr lang="de-DE" b="0" dirty="0" err="1" smtClean="0">
                <a:solidFill>
                  <a:srgbClr val="0000FF"/>
                </a:solidFill>
              </a:rPr>
              <a:t>m|e</a:t>
            </a:r>
            <a:r>
              <a:rPr lang="de-DE" b="0" dirty="0" smtClean="0">
                <a:solidFill>
                  <a:srgbClr val="0000FF"/>
                </a:solidFill>
              </a:rPr>
              <a:t>]</a:t>
            </a:r>
            <a:r>
              <a:rPr lang="de-DE" b="0" dirty="0" smtClean="0"/>
              <a:t> </a:t>
            </a:r>
            <a:r>
              <a:rPr lang="de-DE" b="0" dirty="0" err="1"/>
              <a:t>by</a:t>
            </a:r>
            <a:r>
              <a:rPr lang="de-DE" b="0" dirty="0"/>
              <a:t> </a:t>
            </a:r>
            <a:r>
              <a:rPr lang="de-DE" b="0" dirty="0" err="1"/>
              <a:t>similarity</a:t>
            </a:r>
            <a:r>
              <a:rPr lang="de-DE" b="0" dirty="0"/>
              <a:t> </a:t>
            </a:r>
            <a:r>
              <a:rPr lang="de-DE" b="0" dirty="0" err="1"/>
              <a:t>and</a:t>
            </a:r>
            <a:r>
              <a:rPr lang="de-DE" b="0" dirty="0"/>
              <a:t> </a:t>
            </a:r>
            <a:r>
              <a:rPr lang="de-DE" b="0" dirty="0" smtClean="0">
                <a:solidFill>
                  <a:srgbClr val="0000FF"/>
                </a:solidFill>
              </a:rPr>
              <a:t>P[e1|e2]</a:t>
            </a:r>
            <a:r>
              <a:rPr lang="de-DE" b="0" dirty="0" smtClean="0"/>
              <a:t> </a:t>
            </a:r>
            <a:r>
              <a:rPr lang="de-DE" b="0" dirty="0" err="1"/>
              <a:t>by</a:t>
            </a:r>
            <a:r>
              <a:rPr lang="de-DE" b="0" dirty="0"/>
              <a:t> </a:t>
            </a:r>
            <a:r>
              <a:rPr lang="de-DE" b="0" dirty="0" err="1" smtClean="0"/>
              <a:t>coherence</a:t>
            </a:r>
            <a:endParaRPr lang="de-DE" b="0" dirty="0"/>
          </a:p>
          <a:p>
            <a:pPr lvl="1" eaLnBrk="1" hangingPunct="1">
              <a:buFont typeface="Arial" pitchFamily="34" charset="0"/>
              <a:buChar char="•"/>
            </a:pPr>
            <a:r>
              <a:rPr lang="de-DE" b="0" dirty="0"/>
              <a:t> </a:t>
            </a:r>
            <a:r>
              <a:rPr lang="de-DE" b="0" dirty="0" err="1"/>
              <a:t>consider</a:t>
            </a:r>
            <a:r>
              <a:rPr lang="de-DE" b="0" dirty="0"/>
              <a:t> </a:t>
            </a:r>
            <a:r>
              <a:rPr lang="de-DE" b="0" dirty="0" err="1">
                <a:solidFill>
                  <a:srgbClr val="0000FF"/>
                </a:solidFill>
              </a:rPr>
              <a:t>likelihood</a:t>
            </a:r>
            <a:r>
              <a:rPr lang="de-DE" b="0" dirty="0"/>
              <a:t> </a:t>
            </a:r>
            <a:r>
              <a:rPr lang="de-DE" b="0" dirty="0" err="1"/>
              <a:t>of</a:t>
            </a:r>
            <a:r>
              <a:rPr lang="de-DE" b="0" dirty="0"/>
              <a:t> </a:t>
            </a:r>
            <a:r>
              <a:rPr lang="de-DE" b="0" dirty="0" smtClean="0">
                <a:solidFill>
                  <a:srgbClr val="0000FF"/>
                </a:solidFill>
              </a:rPr>
              <a:t>P[m1 </a:t>
            </a:r>
            <a:r>
              <a:rPr lang="de-DE" b="0" dirty="0">
                <a:solidFill>
                  <a:srgbClr val="0000FF"/>
                </a:solidFill>
              </a:rPr>
              <a:t>… mk|e1 … </a:t>
            </a:r>
            <a:r>
              <a:rPr lang="de-DE" b="0" dirty="0" err="1" smtClean="0">
                <a:solidFill>
                  <a:srgbClr val="0000FF"/>
                </a:solidFill>
              </a:rPr>
              <a:t>ek</a:t>
            </a:r>
            <a:r>
              <a:rPr lang="de-DE" b="0" dirty="0" smtClean="0">
                <a:solidFill>
                  <a:srgbClr val="0000FF"/>
                </a:solidFill>
              </a:rPr>
              <a:t>]</a:t>
            </a:r>
            <a:endParaRPr lang="de-DE" b="0" dirty="0">
              <a:solidFill>
                <a:srgbClr val="0000FF"/>
              </a:solidFill>
            </a:endParaRPr>
          </a:p>
          <a:p>
            <a:pPr lvl="1" eaLnBrk="1" hangingPunct="1">
              <a:buFont typeface="Arial" pitchFamily="34" charset="0"/>
              <a:buChar char="•"/>
            </a:pPr>
            <a:r>
              <a:rPr lang="de-DE" b="0" dirty="0"/>
              <a:t> </a:t>
            </a:r>
            <a:r>
              <a:rPr lang="de-DE" b="0" dirty="0" err="1">
                <a:solidFill>
                  <a:srgbClr val="0000FF"/>
                </a:solidFill>
              </a:rPr>
              <a:t>factorize</a:t>
            </a:r>
            <a:r>
              <a:rPr lang="de-DE" b="0" dirty="0"/>
              <a:t> </a:t>
            </a:r>
            <a:r>
              <a:rPr lang="de-DE" b="0" dirty="0" err="1"/>
              <a:t>by</a:t>
            </a:r>
            <a:r>
              <a:rPr lang="de-DE" b="0" dirty="0"/>
              <a:t> all </a:t>
            </a:r>
            <a:r>
              <a:rPr lang="de-DE" b="0" dirty="0">
                <a:solidFill>
                  <a:srgbClr val="0000FF"/>
                </a:solidFill>
              </a:rPr>
              <a:t>m-e </a:t>
            </a:r>
            <a:r>
              <a:rPr lang="de-DE" b="0" dirty="0" err="1">
                <a:solidFill>
                  <a:srgbClr val="0000FF"/>
                </a:solidFill>
              </a:rPr>
              <a:t>pairs</a:t>
            </a:r>
            <a:r>
              <a:rPr lang="de-DE" b="0" dirty="0">
                <a:solidFill>
                  <a:srgbClr val="0000FF"/>
                </a:solidFill>
              </a:rPr>
              <a:t> </a:t>
            </a:r>
            <a:r>
              <a:rPr lang="de-DE" b="0" dirty="0" err="1"/>
              <a:t>and</a:t>
            </a:r>
            <a:r>
              <a:rPr lang="de-DE" b="0" dirty="0"/>
              <a:t> </a:t>
            </a:r>
            <a:r>
              <a:rPr lang="de-DE" b="0" dirty="0">
                <a:solidFill>
                  <a:srgbClr val="0000FF"/>
                </a:solidFill>
              </a:rPr>
              <a:t>e1-e2 </a:t>
            </a:r>
            <a:r>
              <a:rPr lang="de-DE" b="0" dirty="0" err="1">
                <a:solidFill>
                  <a:srgbClr val="0000FF"/>
                </a:solidFill>
              </a:rPr>
              <a:t>pairs</a:t>
            </a:r>
            <a:endParaRPr lang="de-DE" b="0" dirty="0">
              <a:solidFill>
                <a:srgbClr val="0000FF"/>
              </a:solidFill>
            </a:endParaRPr>
          </a:p>
          <a:p>
            <a:pPr lvl="1" eaLnBrk="1" hangingPunct="1">
              <a:buFont typeface="Arial" pitchFamily="34" charset="0"/>
              <a:buChar char="•"/>
            </a:pPr>
            <a:r>
              <a:rPr lang="de-DE" b="0" dirty="0"/>
              <a:t> </a:t>
            </a:r>
            <a:r>
              <a:rPr lang="de-DE" b="0" dirty="0" err="1"/>
              <a:t>use</a:t>
            </a:r>
            <a:r>
              <a:rPr lang="de-DE" b="0" dirty="0"/>
              <a:t> </a:t>
            </a:r>
            <a:r>
              <a:rPr lang="de-DE" b="0" dirty="0" err="1" smtClean="0"/>
              <a:t>hill-climbing</a:t>
            </a:r>
            <a:r>
              <a:rPr lang="de-DE" b="0" dirty="0"/>
              <a:t>, </a:t>
            </a:r>
            <a:r>
              <a:rPr lang="de-DE" b="0" dirty="0" smtClean="0"/>
              <a:t>LP etc</a:t>
            </a:r>
            <a:r>
              <a:rPr lang="de-DE" b="0" dirty="0"/>
              <a:t>. </a:t>
            </a:r>
            <a:r>
              <a:rPr lang="de-DE" b="0" dirty="0" err="1"/>
              <a:t>for</a:t>
            </a:r>
            <a:r>
              <a:rPr lang="de-DE" b="0" dirty="0"/>
              <a:t> </a:t>
            </a:r>
            <a:r>
              <a:rPr lang="de-DE" b="0" dirty="0" err="1"/>
              <a:t>solution</a:t>
            </a:r>
            <a:endParaRPr lang="de-DE" b="0" dirty="0"/>
          </a:p>
          <a:p>
            <a:pPr eaLnBrk="1" hangingPunct="1"/>
            <a:endParaRPr lang="de-DE" dirty="0"/>
          </a:p>
          <a:p>
            <a:pPr eaLnBrk="1" hangingPunct="1"/>
            <a:endParaRPr lang="de-DE" dirty="0"/>
          </a:p>
        </p:txBody>
      </p:sp>
      <p:grpSp>
        <p:nvGrpSpPr>
          <p:cNvPr id="3" name="Group 2"/>
          <p:cNvGrpSpPr/>
          <p:nvPr/>
        </p:nvGrpSpPr>
        <p:grpSpPr>
          <a:xfrm>
            <a:off x="2071687" y="1411908"/>
            <a:ext cx="3594100" cy="2940050"/>
            <a:chOff x="2071687" y="1027113"/>
            <a:chExt cx="3594100" cy="2940050"/>
          </a:xfrm>
        </p:grpSpPr>
        <p:cxnSp>
          <p:nvCxnSpPr>
            <p:cNvPr id="50" name="Gerade Verbindung 43"/>
            <p:cNvCxnSpPr/>
            <p:nvPr/>
          </p:nvCxnSpPr>
          <p:spPr>
            <a:xfrm>
              <a:off x="2071687" y="1322388"/>
              <a:ext cx="2095500" cy="269875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Gerade Verbindung 45"/>
            <p:cNvCxnSpPr/>
            <p:nvPr/>
          </p:nvCxnSpPr>
          <p:spPr>
            <a:xfrm>
              <a:off x="2071687" y="1322388"/>
              <a:ext cx="2095500" cy="835025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Gerade Verbindung 47"/>
            <p:cNvCxnSpPr/>
            <p:nvPr/>
          </p:nvCxnSpPr>
          <p:spPr>
            <a:xfrm>
              <a:off x="2071687" y="2112963"/>
              <a:ext cx="2095500" cy="66675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Gerade Verbindung 49"/>
            <p:cNvCxnSpPr/>
            <p:nvPr/>
          </p:nvCxnSpPr>
          <p:spPr>
            <a:xfrm>
              <a:off x="2071687" y="2905125"/>
              <a:ext cx="2095500" cy="496888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Gerade Verbindung 51"/>
            <p:cNvCxnSpPr/>
            <p:nvPr/>
          </p:nvCxnSpPr>
          <p:spPr>
            <a:xfrm>
              <a:off x="2071687" y="2905125"/>
              <a:ext cx="2095500" cy="1062038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Gerade Verbindung 53"/>
            <p:cNvCxnSpPr/>
            <p:nvPr/>
          </p:nvCxnSpPr>
          <p:spPr>
            <a:xfrm flipV="1">
              <a:off x="2071687" y="2779713"/>
              <a:ext cx="2095500" cy="860425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Gerade Verbindung 55"/>
            <p:cNvCxnSpPr/>
            <p:nvPr/>
          </p:nvCxnSpPr>
          <p:spPr>
            <a:xfrm flipV="1">
              <a:off x="2071687" y="3402013"/>
              <a:ext cx="2095500" cy="238125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Form 151"/>
            <p:cNvCxnSpPr>
              <a:cxnSpLocks noChangeShapeType="1"/>
            </p:cNvCxnSpPr>
            <p:nvPr/>
          </p:nvCxnSpPr>
          <p:spPr bwMode="auto">
            <a:xfrm>
              <a:off x="5605462" y="1027113"/>
              <a:ext cx="1587" cy="565150"/>
            </a:xfrm>
            <a:prstGeom prst="curvedConnector3">
              <a:avLst>
                <a:gd name="adj1" fmla="val 52783407"/>
              </a:avLst>
            </a:prstGeom>
            <a:noFill/>
            <a:ln w="38100" algn="ctr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" name="Gekrümmte Verbindung 160"/>
            <p:cNvCxnSpPr>
              <a:cxnSpLocks noChangeShapeType="1"/>
            </p:cNvCxnSpPr>
            <p:nvPr/>
          </p:nvCxnSpPr>
          <p:spPr bwMode="auto">
            <a:xfrm>
              <a:off x="5605462" y="1592263"/>
              <a:ext cx="1587" cy="565150"/>
            </a:xfrm>
            <a:prstGeom prst="curvedConnector3">
              <a:avLst>
                <a:gd name="adj1" fmla="val 29933384"/>
              </a:avLst>
            </a:prstGeom>
            <a:noFill/>
            <a:ln w="38100" algn="ctr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0" name="Gekrümmte Verbindung 163"/>
            <p:cNvCxnSpPr>
              <a:cxnSpLocks noChangeShapeType="1"/>
            </p:cNvCxnSpPr>
            <p:nvPr/>
          </p:nvCxnSpPr>
          <p:spPr bwMode="auto">
            <a:xfrm>
              <a:off x="5605462" y="1592263"/>
              <a:ext cx="58737" cy="1187450"/>
            </a:xfrm>
            <a:prstGeom prst="curvedConnector3">
              <a:avLst>
                <a:gd name="adj1" fmla="val 1667167"/>
              </a:avLst>
            </a:prstGeom>
            <a:noFill/>
            <a:ln w="38100" algn="ctr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1" name="Gekrümmte Verbindung 166"/>
            <p:cNvCxnSpPr>
              <a:cxnSpLocks noChangeShapeType="1"/>
            </p:cNvCxnSpPr>
            <p:nvPr/>
          </p:nvCxnSpPr>
          <p:spPr bwMode="auto">
            <a:xfrm>
              <a:off x="5664199" y="3402013"/>
              <a:ext cx="1588" cy="565150"/>
            </a:xfrm>
            <a:prstGeom prst="curvedConnector3">
              <a:avLst>
                <a:gd name="adj1" fmla="val 41815375"/>
              </a:avLst>
            </a:prstGeom>
            <a:noFill/>
            <a:ln w="38100" algn="ctr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2" name="Gekrümmte Verbindung 171"/>
            <p:cNvCxnSpPr>
              <a:cxnSpLocks noChangeShapeType="1"/>
            </p:cNvCxnSpPr>
            <p:nvPr/>
          </p:nvCxnSpPr>
          <p:spPr bwMode="auto">
            <a:xfrm>
              <a:off x="5664199" y="2779713"/>
              <a:ext cx="1588" cy="622300"/>
            </a:xfrm>
            <a:prstGeom prst="curvedConnector3">
              <a:avLst>
                <a:gd name="adj1" fmla="val 82945310"/>
              </a:avLst>
            </a:prstGeom>
            <a:noFill/>
            <a:ln w="38100" algn="ctr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3" name="Gekrümmte Verbindung 174"/>
            <p:cNvCxnSpPr>
              <a:cxnSpLocks noChangeShapeType="1"/>
            </p:cNvCxnSpPr>
            <p:nvPr/>
          </p:nvCxnSpPr>
          <p:spPr bwMode="auto">
            <a:xfrm>
              <a:off x="5664199" y="2779713"/>
              <a:ext cx="1588" cy="1187450"/>
            </a:xfrm>
            <a:prstGeom prst="curvedConnector3">
              <a:avLst>
                <a:gd name="adj1" fmla="val 114935264"/>
              </a:avLst>
            </a:prstGeom>
            <a:noFill/>
            <a:ln w="38100" algn="ctr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4" name="Gekrümmte Verbindung 186"/>
            <p:cNvCxnSpPr>
              <a:cxnSpLocks noChangeShapeType="1"/>
            </p:cNvCxnSpPr>
            <p:nvPr/>
          </p:nvCxnSpPr>
          <p:spPr bwMode="auto">
            <a:xfrm>
              <a:off x="5605462" y="1027113"/>
              <a:ext cx="58737" cy="1752600"/>
            </a:xfrm>
            <a:prstGeom prst="curvedConnector3">
              <a:avLst>
                <a:gd name="adj1" fmla="val 4087250"/>
              </a:avLst>
            </a:prstGeom>
            <a:noFill/>
            <a:ln w="38100" algn="ctr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5" name="Gekrümmte Verbindung 195"/>
            <p:cNvCxnSpPr>
              <a:cxnSpLocks noChangeShapeType="1"/>
            </p:cNvCxnSpPr>
            <p:nvPr/>
          </p:nvCxnSpPr>
          <p:spPr bwMode="auto">
            <a:xfrm>
              <a:off x="5605462" y="2157413"/>
              <a:ext cx="58737" cy="1809750"/>
            </a:xfrm>
            <a:prstGeom prst="curvedConnector3">
              <a:avLst>
                <a:gd name="adj1" fmla="val 4097019"/>
              </a:avLst>
            </a:prstGeom>
            <a:noFill/>
            <a:ln w="38100" algn="ctr">
              <a:solidFill>
                <a:srgbClr val="C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66" name="Gerade Verbindung 197"/>
            <p:cNvCxnSpPr/>
            <p:nvPr/>
          </p:nvCxnSpPr>
          <p:spPr>
            <a:xfrm flipV="1">
              <a:off x="2071687" y="1027113"/>
              <a:ext cx="2095500" cy="1085850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Gerade Verbindung 204"/>
            <p:cNvCxnSpPr/>
            <p:nvPr/>
          </p:nvCxnSpPr>
          <p:spPr>
            <a:xfrm flipV="1">
              <a:off x="2071687" y="1027113"/>
              <a:ext cx="2095500" cy="295275"/>
            </a:xfrm>
            <a:prstGeom prst="line">
              <a:avLst/>
            </a:prstGeom>
            <a:ln w="381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1" name="Slide Number Placeholder 6"/>
          <p:cNvSpPr txBox="1">
            <a:spLocks/>
          </p:cNvSpPr>
          <p:nvPr/>
        </p:nvSpPr>
        <p:spPr bwMode="auto">
          <a:xfrm>
            <a:off x="8316416" y="6453188"/>
            <a:ext cx="792857" cy="4048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13ED3CC-D13C-47ED-A7F5-136C255462B9}" type="slidenum">
              <a:rPr lang="en-US" sz="1600" smtClean="0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35</a:t>
            </a:fld>
            <a:endParaRPr lang="en-US" sz="1600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6300192" y="6525344"/>
            <a:ext cx="2847767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1400" dirty="0" err="1" smtClean="0">
                <a:solidFill>
                  <a:schemeClr val="accent2">
                    <a:lumMod val="75000"/>
                  </a:schemeClr>
                </a:solidFill>
              </a:rPr>
              <a:t>Thanks</a:t>
            </a:r>
            <a:r>
              <a:rPr lang="it-IT" sz="1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sz="1400" dirty="0" err="1" smtClean="0">
                <a:solidFill>
                  <a:schemeClr val="accent2">
                    <a:lumMod val="75000"/>
                  </a:schemeClr>
                </a:solidFill>
              </a:rPr>
              <a:t>to</a:t>
            </a:r>
            <a:r>
              <a:rPr lang="it-IT" sz="1400" dirty="0" smtClean="0">
                <a:solidFill>
                  <a:schemeClr val="accent2">
                    <a:lumMod val="75000"/>
                  </a:schemeClr>
                </a:solidFill>
              </a:rPr>
              <a:t> G. Weikum, SIGMOD 2013</a:t>
            </a:r>
            <a:endParaRPr lang="it-IT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9" name="CasellaDiTesto 50"/>
          <p:cNvSpPr txBox="1"/>
          <p:nvPr/>
        </p:nvSpPr>
        <p:spPr>
          <a:xfrm>
            <a:off x="3635896" y="692696"/>
            <a:ext cx="3240360" cy="400110"/>
          </a:xfrm>
          <a:prstGeom prst="rect">
            <a:avLst/>
          </a:prstGeom>
          <a:solidFill>
            <a:srgbClr val="00B0F0"/>
          </a:solidFill>
          <a:ln w="57150">
            <a:solidFill>
              <a:schemeClr val="tx2"/>
            </a:solidFill>
          </a:ln>
          <a:effectLst>
            <a:glow rad="101600">
              <a:schemeClr val="tx1"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err="1" smtClean="0">
                <a:solidFill>
                  <a:schemeClr val="bg1"/>
                </a:solidFill>
              </a:rPr>
              <a:t>Entities</a:t>
            </a:r>
            <a:r>
              <a:rPr lang="it-IT" sz="2000" b="1" dirty="0" smtClean="0">
                <a:solidFill>
                  <a:schemeClr val="bg1"/>
                </a:solidFill>
              </a:rPr>
              <a:t> = </a:t>
            </a:r>
            <a:r>
              <a:rPr lang="it-IT" sz="2000" b="1" dirty="0" err="1" smtClean="0">
                <a:solidFill>
                  <a:schemeClr val="bg1"/>
                </a:solidFill>
              </a:rPr>
              <a:t>Wikipedia</a:t>
            </a:r>
            <a:r>
              <a:rPr lang="it-IT" sz="2000" b="1" dirty="0" smtClean="0">
                <a:solidFill>
                  <a:schemeClr val="bg1"/>
                </a:solidFill>
              </a:rPr>
              <a:t> </a:t>
            </a:r>
            <a:r>
              <a:rPr lang="it-IT" sz="2000" b="1" dirty="0" err="1" smtClean="0">
                <a:solidFill>
                  <a:schemeClr val="bg1"/>
                </a:solidFill>
              </a:rPr>
              <a:t>Pages</a:t>
            </a:r>
            <a:endParaRPr lang="it-IT" sz="2000" b="1" dirty="0">
              <a:solidFill>
                <a:schemeClr val="bg1"/>
              </a:solidFill>
            </a:endParaRPr>
          </a:p>
        </p:txBody>
      </p:sp>
      <p:sp>
        <p:nvSpPr>
          <p:cNvPr id="70" name="CasellaDiTesto 51"/>
          <p:cNvSpPr txBox="1"/>
          <p:nvPr/>
        </p:nvSpPr>
        <p:spPr>
          <a:xfrm>
            <a:off x="539552" y="692696"/>
            <a:ext cx="2592288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/>
            </a:solidFill>
          </a:ln>
          <a:effectLst>
            <a:glow rad="101600">
              <a:schemeClr val="tx1"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b="1" dirty="0" err="1" smtClean="0">
                <a:solidFill>
                  <a:schemeClr val="accent3">
                    <a:lumMod val="50000"/>
                  </a:schemeClr>
                </a:solidFill>
              </a:rPr>
              <a:t>Mentions</a:t>
            </a:r>
            <a:r>
              <a:rPr lang="it-IT" b="1" dirty="0" smtClean="0">
                <a:solidFill>
                  <a:schemeClr val="accent3">
                    <a:lumMod val="50000"/>
                  </a:schemeClr>
                </a:solidFill>
              </a:rPr>
              <a:t> = Anchor Texts</a:t>
            </a:r>
          </a:p>
        </p:txBody>
      </p:sp>
    </p:spTree>
    <p:extLst>
      <p:ext uri="{BB962C8B-B14F-4D97-AF65-F5344CB8AC3E}">
        <p14:creationId xmlns:p14="http://schemas.microsoft.com/office/powerpoint/2010/main" val="2034789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type="title"/>
          </p:nvPr>
        </p:nvSpPr>
        <p:spPr>
          <a:xfrm>
            <a:off x="1" y="0"/>
            <a:ext cx="9144000" cy="765175"/>
          </a:xfrm>
        </p:spPr>
        <p:txBody>
          <a:bodyPr/>
          <a:lstStyle/>
          <a:p>
            <a:pPr defTabSz="893763" eaLnBrk="1" hangingPunct="1"/>
            <a:r>
              <a:rPr lang="en-GB" dirty="0" smtClean="0"/>
              <a:t>Dense </a:t>
            </a:r>
            <a:r>
              <a:rPr lang="en-GB" dirty="0" err="1" smtClean="0"/>
              <a:t>Subgraph</a:t>
            </a:r>
            <a:endParaRPr lang="en-GB" sz="2000" dirty="0" smtClean="0"/>
          </a:p>
        </p:txBody>
      </p:sp>
      <p:sp>
        <p:nvSpPr>
          <p:cNvPr id="28675" name="Textfeld 209"/>
          <p:cNvSpPr txBox="1">
            <a:spLocks noChangeArrowheads="1"/>
          </p:cNvSpPr>
          <p:nvPr/>
        </p:nvSpPr>
        <p:spPr bwMode="auto">
          <a:xfrm>
            <a:off x="404813" y="4687976"/>
            <a:ext cx="8199635" cy="1477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marL="342900" indent="-342900" eaLnBrk="1" hangingPunct="1">
              <a:buFont typeface="Arial" pitchFamily="34" charset="0"/>
              <a:buChar char="•"/>
            </a:pPr>
            <a:r>
              <a:rPr lang="de-DE" sz="2000" dirty="0" err="1" smtClean="0"/>
              <a:t>Compute</a:t>
            </a:r>
            <a:r>
              <a:rPr lang="de-DE" sz="2000" dirty="0" smtClean="0"/>
              <a:t> </a:t>
            </a:r>
            <a:r>
              <a:rPr lang="de-DE" sz="2000" dirty="0" err="1" smtClean="0">
                <a:solidFill>
                  <a:srgbClr val="0000FF"/>
                </a:solidFill>
              </a:rPr>
              <a:t>dense</a:t>
            </a:r>
            <a:r>
              <a:rPr lang="de-DE" sz="2000" dirty="0" smtClean="0">
                <a:solidFill>
                  <a:srgbClr val="0000FF"/>
                </a:solidFill>
              </a:rPr>
              <a:t> </a:t>
            </a:r>
            <a:r>
              <a:rPr lang="de-DE" sz="2000" dirty="0" err="1">
                <a:solidFill>
                  <a:srgbClr val="0000FF"/>
                </a:solidFill>
              </a:rPr>
              <a:t>subgraph</a:t>
            </a:r>
            <a:r>
              <a:rPr lang="de-DE" sz="2000" dirty="0">
                <a:solidFill>
                  <a:srgbClr val="0000FF"/>
                </a:solidFill>
              </a:rPr>
              <a:t> </a:t>
            </a:r>
            <a:r>
              <a:rPr lang="de-DE" sz="2000" dirty="0"/>
              <a:t>such </a:t>
            </a:r>
            <a:r>
              <a:rPr lang="de-DE" sz="2000" dirty="0" err="1"/>
              <a:t>that</a:t>
            </a:r>
            <a:r>
              <a:rPr lang="de-DE" sz="2000" dirty="0"/>
              <a:t>:</a:t>
            </a:r>
          </a:p>
          <a:p>
            <a:pPr algn="ctr" eaLnBrk="1" hangingPunct="1">
              <a:lnSpc>
                <a:spcPct val="150000"/>
              </a:lnSpc>
            </a:pPr>
            <a:r>
              <a:rPr lang="de-DE" sz="2000" dirty="0" smtClean="0"/>
              <a:t> </a:t>
            </a:r>
            <a:r>
              <a:rPr lang="de-DE" sz="2000" dirty="0" err="1" smtClean="0">
                <a:solidFill>
                  <a:srgbClr val="C00000"/>
                </a:solidFill>
              </a:rPr>
              <a:t>each</a:t>
            </a:r>
            <a:r>
              <a:rPr lang="de-DE" sz="2000" dirty="0" smtClean="0">
                <a:solidFill>
                  <a:srgbClr val="C00000"/>
                </a:solidFill>
              </a:rPr>
              <a:t> </a:t>
            </a:r>
            <a:r>
              <a:rPr lang="de-DE" sz="2000" dirty="0" err="1" smtClean="0">
                <a:solidFill>
                  <a:srgbClr val="C00000"/>
                </a:solidFill>
              </a:rPr>
              <a:t>mention</a:t>
            </a:r>
            <a:r>
              <a:rPr lang="de-DE" sz="2000" dirty="0" smtClean="0">
                <a:solidFill>
                  <a:srgbClr val="C00000"/>
                </a:solidFill>
              </a:rPr>
              <a:t> </a:t>
            </a:r>
            <a:r>
              <a:rPr lang="de-DE" sz="2000" dirty="0" err="1" smtClean="0">
                <a:solidFill>
                  <a:srgbClr val="C00000"/>
                </a:solidFill>
              </a:rPr>
              <a:t>is</a:t>
            </a:r>
            <a:r>
              <a:rPr lang="de-DE" sz="2000" dirty="0" smtClean="0">
                <a:solidFill>
                  <a:srgbClr val="C00000"/>
                </a:solidFill>
              </a:rPr>
              <a:t> </a:t>
            </a:r>
            <a:r>
              <a:rPr lang="de-DE" sz="2000" dirty="0" err="1" smtClean="0">
                <a:solidFill>
                  <a:srgbClr val="C00000"/>
                </a:solidFill>
              </a:rPr>
              <a:t>connected</a:t>
            </a:r>
            <a:r>
              <a:rPr lang="de-DE" sz="2000" dirty="0" smtClean="0">
                <a:solidFill>
                  <a:srgbClr val="C00000"/>
                </a:solidFill>
              </a:rPr>
              <a:t> </a:t>
            </a:r>
            <a:r>
              <a:rPr lang="de-DE" sz="2000" dirty="0" err="1" smtClean="0">
                <a:solidFill>
                  <a:srgbClr val="C00000"/>
                </a:solidFill>
              </a:rPr>
              <a:t>to</a:t>
            </a:r>
            <a:r>
              <a:rPr lang="de-DE" sz="2000" dirty="0" smtClean="0">
                <a:solidFill>
                  <a:srgbClr val="C00000"/>
                </a:solidFill>
              </a:rPr>
              <a:t> </a:t>
            </a:r>
            <a:r>
              <a:rPr lang="de-DE" sz="2000" dirty="0" err="1" smtClean="0">
                <a:solidFill>
                  <a:srgbClr val="C00000"/>
                </a:solidFill>
              </a:rPr>
              <a:t>at</a:t>
            </a:r>
            <a:r>
              <a:rPr lang="de-DE" sz="2000" dirty="0" smtClean="0">
                <a:solidFill>
                  <a:srgbClr val="C00000"/>
                </a:solidFill>
              </a:rPr>
              <a:t> </a:t>
            </a:r>
            <a:r>
              <a:rPr lang="de-DE" sz="2000" dirty="0" err="1" smtClean="0">
                <a:solidFill>
                  <a:srgbClr val="C00000"/>
                </a:solidFill>
              </a:rPr>
              <a:t>most</a:t>
            </a:r>
            <a:r>
              <a:rPr lang="de-DE" sz="2000" dirty="0" smtClean="0">
                <a:solidFill>
                  <a:srgbClr val="C00000"/>
                </a:solidFill>
              </a:rPr>
              <a:t> </a:t>
            </a:r>
            <a:r>
              <a:rPr lang="de-DE" sz="2000" dirty="0" err="1" smtClean="0">
                <a:solidFill>
                  <a:srgbClr val="C00000"/>
                </a:solidFill>
              </a:rPr>
              <a:t>one</a:t>
            </a:r>
            <a:r>
              <a:rPr lang="de-DE" sz="2000" dirty="0" smtClean="0">
                <a:solidFill>
                  <a:srgbClr val="C00000"/>
                </a:solidFill>
              </a:rPr>
              <a:t> </a:t>
            </a:r>
            <a:r>
              <a:rPr lang="de-DE" sz="2000" dirty="0" err="1" smtClean="0">
                <a:solidFill>
                  <a:srgbClr val="C00000"/>
                </a:solidFill>
              </a:rPr>
              <a:t>entity</a:t>
            </a:r>
            <a:endParaRPr lang="de-DE" sz="2000" dirty="0" smtClean="0">
              <a:solidFill>
                <a:srgbClr val="C00000"/>
              </a:solidFill>
            </a:endParaRPr>
          </a:p>
          <a:p>
            <a:pPr eaLnBrk="1" hangingPunct="1"/>
            <a:endParaRPr lang="de-DE" sz="2000" dirty="0" smtClean="0"/>
          </a:p>
          <a:p>
            <a:pPr eaLnBrk="1" hangingPunct="1">
              <a:buFont typeface="Arial" pitchFamily="34" charset="0"/>
              <a:buChar char="•"/>
            </a:pPr>
            <a:r>
              <a:rPr lang="de-DE" sz="2000" b="0" dirty="0" smtClean="0"/>
              <a:t>    ML </a:t>
            </a:r>
            <a:r>
              <a:rPr lang="de-DE" sz="2000" b="0" dirty="0" err="1" smtClean="0"/>
              <a:t>and</a:t>
            </a:r>
            <a:r>
              <a:rPr lang="de-DE" sz="2000" b="0" dirty="0" smtClean="0"/>
              <a:t> </a:t>
            </a:r>
            <a:r>
              <a:rPr lang="de-DE" sz="2000" b="0" dirty="0" err="1" smtClean="0"/>
              <a:t>classification</a:t>
            </a:r>
            <a:r>
              <a:rPr lang="de-DE" sz="2000" b="0" dirty="0" smtClean="0"/>
              <a:t> (</a:t>
            </a:r>
            <a:r>
              <a:rPr lang="de-DE" sz="2000" b="0" dirty="0" err="1" smtClean="0"/>
              <a:t>possibly</a:t>
            </a:r>
            <a:r>
              <a:rPr lang="de-DE" sz="2000" b="0" dirty="0" smtClean="0"/>
              <a:t> </a:t>
            </a:r>
            <a:r>
              <a:rPr lang="de-DE" sz="2000" b="0" dirty="0" err="1" smtClean="0"/>
              <a:t>based</a:t>
            </a:r>
            <a:r>
              <a:rPr lang="de-DE" sz="2000" b="0" dirty="0" smtClean="0"/>
              <a:t> on </a:t>
            </a:r>
            <a:r>
              <a:rPr lang="de-DE" sz="2000" b="0" dirty="0" err="1" smtClean="0"/>
              <a:t>unambiguous</a:t>
            </a:r>
            <a:r>
              <a:rPr lang="de-DE" sz="2000" b="0" dirty="0" smtClean="0"/>
              <a:t> </a:t>
            </a:r>
            <a:r>
              <a:rPr lang="de-DE" sz="2000" b="0" dirty="0" err="1" smtClean="0"/>
              <a:t>entities</a:t>
            </a:r>
            <a:r>
              <a:rPr lang="de-DE" sz="2000" b="0" dirty="0" smtClean="0"/>
              <a:t>)</a:t>
            </a:r>
            <a:endParaRPr lang="de-DE" sz="2000" b="0" dirty="0" smtClean="0">
              <a:sym typeface="Symbol"/>
            </a:endParaRPr>
          </a:p>
        </p:txBody>
      </p:sp>
      <p:sp>
        <p:nvSpPr>
          <p:cNvPr id="28676" name="Textfeld 16"/>
          <p:cNvSpPr txBox="1">
            <a:spLocks noChangeArrowheads="1"/>
          </p:cNvSpPr>
          <p:nvPr/>
        </p:nvSpPr>
        <p:spPr bwMode="auto">
          <a:xfrm>
            <a:off x="4167188" y="2385045"/>
            <a:ext cx="1438275" cy="314325"/>
          </a:xfrm>
          <a:prstGeom prst="rect">
            <a:avLst/>
          </a:prstGeom>
          <a:solidFill>
            <a:srgbClr val="66FFFF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2000">
              <a:cs typeface="Arial" charset="0"/>
            </a:endParaRPr>
          </a:p>
        </p:txBody>
      </p:sp>
      <p:sp>
        <p:nvSpPr>
          <p:cNvPr id="28677" name="Textfeld 17"/>
          <p:cNvSpPr txBox="1">
            <a:spLocks noChangeArrowheads="1"/>
          </p:cNvSpPr>
          <p:nvPr/>
        </p:nvSpPr>
        <p:spPr bwMode="auto">
          <a:xfrm>
            <a:off x="4167188" y="3007345"/>
            <a:ext cx="1497012" cy="314325"/>
          </a:xfrm>
          <a:prstGeom prst="rect">
            <a:avLst/>
          </a:prstGeom>
          <a:solidFill>
            <a:srgbClr val="66FFFF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2000">
              <a:cs typeface="Arial" charset="0"/>
            </a:endParaRPr>
          </a:p>
        </p:txBody>
      </p:sp>
      <p:sp>
        <p:nvSpPr>
          <p:cNvPr id="28678" name="Textfeld 18"/>
          <p:cNvSpPr txBox="1">
            <a:spLocks noChangeArrowheads="1"/>
          </p:cNvSpPr>
          <p:nvPr/>
        </p:nvSpPr>
        <p:spPr bwMode="auto">
          <a:xfrm>
            <a:off x="4167188" y="3629645"/>
            <a:ext cx="1497012" cy="312738"/>
          </a:xfrm>
          <a:prstGeom prst="rect">
            <a:avLst/>
          </a:prstGeom>
          <a:solidFill>
            <a:srgbClr val="66FFFF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2000">
              <a:cs typeface="Arial" charset="0"/>
            </a:endParaRPr>
          </a:p>
        </p:txBody>
      </p:sp>
      <p:sp>
        <p:nvSpPr>
          <p:cNvPr id="28679" name="Textfeld 22"/>
          <p:cNvSpPr txBox="1">
            <a:spLocks noChangeArrowheads="1"/>
          </p:cNvSpPr>
          <p:nvPr/>
        </p:nvSpPr>
        <p:spPr bwMode="auto">
          <a:xfrm>
            <a:off x="4167188" y="1819895"/>
            <a:ext cx="1438275" cy="314325"/>
          </a:xfrm>
          <a:prstGeom prst="rect">
            <a:avLst/>
          </a:prstGeom>
          <a:solidFill>
            <a:srgbClr val="66FFFF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2000">
              <a:cs typeface="Arial" charset="0"/>
            </a:endParaRPr>
          </a:p>
        </p:txBody>
      </p:sp>
      <p:sp>
        <p:nvSpPr>
          <p:cNvPr id="28680" name="Textfeld 23"/>
          <p:cNvSpPr txBox="1">
            <a:spLocks noChangeArrowheads="1"/>
          </p:cNvSpPr>
          <p:nvPr/>
        </p:nvSpPr>
        <p:spPr bwMode="auto">
          <a:xfrm>
            <a:off x="4167188" y="1254745"/>
            <a:ext cx="1438275" cy="314325"/>
          </a:xfrm>
          <a:prstGeom prst="rect">
            <a:avLst/>
          </a:prstGeom>
          <a:solidFill>
            <a:srgbClr val="66FFFF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2000">
              <a:cs typeface="Arial" charset="0"/>
            </a:endParaRPr>
          </a:p>
        </p:txBody>
      </p:sp>
      <p:sp>
        <p:nvSpPr>
          <p:cNvPr id="28681" name="Textfeld 25"/>
          <p:cNvSpPr txBox="1">
            <a:spLocks noChangeArrowheads="1"/>
          </p:cNvSpPr>
          <p:nvPr/>
        </p:nvSpPr>
        <p:spPr bwMode="auto">
          <a:xfrm>
            <a:off x="4167188" y="4194795"/>
            <a:ext cx="1497012" cy="314325"/>
          </a:xfrm>
          <a:prstGeom prst="rect">
            <a:avLst/>
          </a:prstGeom>
          <a:solidFill>
            <a:srgbClr val="66FFFF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2000">
              <a:cs typeface="Arial" charset="0"/>
            </a:endParaRPr>
          </a:p>
        </p:txBody>
      </p:sp>
      <p:sp>
        <p:nvSpPr>
          <p:cNvPr id="13" name="Abgerundetes Rechteck 32"/>
          <p:cNvSpPr/>
          <p:nvPr/>
        </p:nvSpPr>
        <p:spPr>
          <a:xfrm>
            <a:off x="936625" y="1481758"/>
            <a:ext cx="1135063" cy="45085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2000"/>
          </a:p>
        </p:txBody>
      </p:sp>
      <p:sp>
        <p:nvSpPr>
          <p:cNvPr id="14" name="Abgerundetes Rechteck 34"/>
          <p:cNvSpPr/>
          <p:nvPr/>
        </p:nvSpPr>
        <p:spPr>
          <a:xfrm>
            <a:off x="936625" y="2272333"/>
            <a:ext cx="1135063" cy="452437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2000"/>
          </a:p>
        </p:txBody>
      </p:sp>
      <p:sp>
        <p:nvSpPr>
          <p:cNvPr id="15" name="Abgerundetes Rechteck 36"/>
          <p:cNvSpPr/>
          <p:nvPr/>
        </p:nvSpPr>
        <p:spPr>
          <a:xfrm>
            <a:off x="936625" y="3007345"/>
            <a:ext cx="1135063" cy="45243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2000"/>
          </a:p>
        </p:txBody>
      </p:sp>
      <p:sp>
        <p:nvSpPr>
          <p:cNvPr id="16" name="Abgerundetes Rechteck 40"/>
          <p:cNvSpPr/>
          <p:nvPr/>
        </p:nvSpPr>
        <p:spPr>
          <a:xfrm>
            <a:off x="936625" y="3797920"/>
            <a:ext cx="1135063" cy="452438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2000"/>
          </a:p>
        </p:txBody>
      </p:sp>
      <p:cxnSp>
        <p:nvCxnSpPr>
          <p:cNvPr id="17" name="Gerade Verbindung 43"/>
          <p:cNvCxnSpPr>
            <a:stCxn id="13" idx="3"/>
            <a:endCxn id="28679" idx="1"/>
          </p:cNvCxnSpPr>
          <p:nvPr/>
        </p:nvCxnSpPr>
        <p:spPr>
          <a:xfrm>
            <a:off x="2071688" y="1707183"/>
            <a:ext cx="2095500" cy="269875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45"/>
          <p:cNvCxnSpPr>
            <a:stCxn id="13" idx="3"/>
            <a:endCxn id="28676" idx="1"/>
          </p:cNvCxnSpPr>
          <p:nvPr/>
        </p:nvCxnSpPr>
        <p:spPr>
          <a:xfrm>
            <a:off x="2071688" y="1707183"/>
            <a:ext cx="2095500" cy="835025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47"/>
          <p:cNvCxnSpPr>
            <a:stCxn id="14" idx="3"/>
            <a:endCxn id="28677" idx="1"/>
          </p:cNvCxnSpPr>
          <p:nvPr/>
        </p:nvCxnSpPr>
        <p:spPr>
          <a:xfrm>
            <a:off x="2071688" y="2497758"/>
            <a:ext cx="2095500" cy="66675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49"/>
          <p:cNvCxnSpPr>
            <a:endCxn id="28678" idx="1"/>
          </p:cNvCxnSpPr>
          <p:nvPr/>
        </p:nvCxnSpPr>
        <p:spPr>
          <a:xfrm>
            <a:off x="2071688" y="3289920"/>
            <a:ext cx="2095500" cy="496888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Gerade Verbindung 51"/>
          <p:cNvCxnSpPr>
            <a:endCxn id="28681" idx="1"/>
          </p:cNvCxnSpPr>
          <p:nvPr/>
        </p:nvCxnSpPr>
        <p:spPr>
          <a:xfrm>
            <a:off x="2071688" y="3289920"/>
            <a:ext cx="2095500" cy="1062038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53"/>
          <p:cNvCxnSpPr>
            <a:stCxn id="16" idx="3"/>
            <a:endCxn id="28677" idx="1"/>
          </p:cNvCxnSpPr>
          <p:nvPr/>
        </p:nvCxnSpPr>
        <p:spPr>
          <a:xfrm flipV="1">
            <a:off x="2071688" y="3164508"/>
            <a:ext cx="2095500" cy="860425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55"/>
          <p:cNvCxnSpPr>
            <a:stCxn id="16" idx="3"/>
            <a:endCxn id="28678" idx="1"/>
          </p:cNvCxnSpPr>
          <p:nvPr/>
        </p:nvCxnSpPr>
        <p:spPr>
          <a:xfrm flipV="1">
            <a:off x="2071688" y="3786808"/>
            <a:ext cx="2095500" cy="238125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693" name="Textfeld 56"/>
          <p:cNvSpPr txBox="1">
            <a:spLocks noChangeArrowheads="1"/>
          </p:cNvSpPr>
          <p:nvPr/>
        </p:nvSpPr>
        <p:spPr bwMode="auto">
          <a:xfrm>
            <a:off x="2071688" y="3402633"/>
            <a:ext cx="39211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2000"/>
              <a:t>90</a:t>
            </a:r>
          </a:p>
        </p:txBody>
      </p:sp>
      <p:sp>
        <p:nvSpPr>
          <p:cNvPr id="28694" name="Textfeld 57"/>
          <p:cNvSpPr txBox="1">
            <a:spLocks noChangeArrowheads="1"/>
          </p:cNvSpPr>
          <p:nvPr/>
        </p:nvSpPr>
        <p:spPr bwMode="auto">
          <a:xfrm>
            <a:off x="2071688" y="3007345"/>
            <a:ext cx="39211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2000"/>
              <a:t>30</a:t>
            </a:r>
          </a:p>
        </p:txBody>
      </p:sp>
      <p:sp>
        <p:nvSpPr>
          <p:cNvPr id="28695" name="Textfeld 58"/>
          <p:cNvSpPr txBox="1">
            <a:spLocks noChangeArrowheads="1"/>
          </p:cNvSpPr>
          <p:nvPr/>
        </p:nvSpPr>
        <p:spPr bwMode="auto">
          <a:xfrm>
            <a:off x="2133600" y="3967783"/>
            <a:ext cx="271463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2000"/>
              <a:t>5</a:t>
            </a:r>
          </a:p>
        </p:txBody>
      </p:sp>
      <p:sp>
        <p:nvSpPr>
          <p:cNvPr id="28696" name="Textfeld 59"/>
          <p:cNvSpPr txBox="1">
            <a:spLocks noChangeArrowheads="1"/>
          </p:cNvSpPr>
          <p:nvPr/>
        </p:nvSpPr>
        <p:spPr bwMode="auto">
          <a:xfrm>
            <a:off x="2071688" y="3686795"/>
            <a:ext cx="509587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2000"/>
              <a:t>100</a:t>
            </a:r>
          </a:p>
        </p:txBody>
      </p:sp>
      <p:sp>
        <p:nvSpPr>
          <p:cNvPr id="28697" name="Textfeld 60"/>
          <p:cNvSpPr txBox="1">
            <a:spLocks noChangeArrowheads="1"/>
          </p:cNvSpPr>
          <p:nvPr/>
        </p:nvSpPr>
        <p:spPr bwMode="auto">
          <a:xfrm>
            <a:off x="2012950" y="2554908"/>
            <a:ext cx="509588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2000"/>
              <a:t>100</a:t>
            </a:r>
          </a:p>
        </p:txBody>
      </p:sp>
      <p:sp>
        <p:nvSpPr>
          <p:cNvPr id="28698" name="Textfeld 61"/>
          <p:cNvSpPr txBox="1">
            <a:spLocks noChangeArrowheads="1"/>
          </p:cNvSpPr>
          <p:nvPr/>
        </p:nvSpPr>
        <p:spPr bwMode="auto">
          <a:xfrm>
            <a:off x="2012950" y="1386508"/>
            <a:ext cx="449263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2000"/>
              <a:t> 50</a:t>
            </a:r>
          </a:p>
        </p:txBody>
      </p:sp>
      <p:sp>
        <p:nvSpPr>
          <p:cNvPr id="28699" name="Textfeld 62"/>
          <p:cNvSpPr txBox="1">
            <a:spLocks noChangeArrowheads="1"/>
          </p:cNvSpPr>
          <p:nvPr/>
        </p:nvSpPr>
        <p:spPr bwMode="auto">
          <a:xfrm>
            <a:off x="2012950" y="1762745"/>
            <a:ext cx="449263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2000"/>
              <a:t> 20</a:t>
            </a:r>
          </a:p>
        </p:txBody>
      </p:sp>
      <p:sp>
        <p:nvSpPr>
          <p:cNvPr id="28700" name="Textfeld 90"/>
          <p:cNvSpPr txBox="1">
            <a:spLocks noChangeArrowheads="1"/>
          </p:cNvSpPr>
          <p:nvPr/>
        </p:nvSpPr>
        <p:spPr bwMode="auto">
          <a:xfrm>
            <a:off x="5784850" y="1537320"/>
            <a:ext cx="449263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2000"/>
              <a:t> 50</a:t>
            </a:r>
          </a:p>
        </p:txBody>
      </p:sp>
      <p:sp>
        <p:nvSpPr>
          <p:cNvPr id="28701" name="Textfeld 92"/>
          <p:cNvSpPr txBox="1">
            <a:spLocks noChangeArrowheads="1"/>
          </p:cNvSpPr>
          <p:nvPr/>
        </p:nvSpPr>
        <p:spPr bwMode="auto">
          <a:xfrm>
            <a:off x="6143625" y="2272333"/>
            <a:ext cx="449263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2000"/>
              <a:t> 90</a:t>
            </a:r>
          </a:p>
        </p:txBody>
      </p:sp>
      <p:sp>
        <p:nvSpPr>
          <p:cNvPr id="28702" name="Textfeld 93"/>
          <p:cNvSpPr txBox="1">
            <a:spLocks noChangeArrowheads="1"/>
          </p:cNvSpPr>
          <p:nvPr/>
        </p:nvSpPr>
        <p:spPr bwMode="auto">
          <a:xfrm>
            <a:off x="6262688" y="3289920"/>
            <a:ext cx="44926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2000"/>
              <a:t> 80</a:t>
            </a:r>
          </a:p>
        </p:txBody>
      </p:sp>
      <p:sp>
        <p:nvSpPr>
          <p:cNvPr id="28703" name="Textfeld 94"/>
          <p:cNvSpPr txBox="1">
            <a:spLocks noChangeArrowheads="1"/>
          </p:cNvSpPr>
          <p:nvPr/>
        </p:nvSpPr>
        <p:spPr bwMode="auto">
          <a:xfrm>
            <a:off x="6740525" y="3629645"/>
            <a:ext cx="450850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2000"/>
              <a:t> 90</a:t>
            </a:r>
          </a:p>
        </p:txBody>
      </p:sp>
      <p:sp>
        <p:nvSpPr>
          <p:cNvPr id="28704" name="Textfeld 95"/>
          <p:cNvSpPr txBox="1">
            <a:spLocks noChangeArrowheads="1"/>
          </p:cNvSpPr>
          <p:nvPr/>
        </p:nvSpPr>
        <p:spPr bwMode="auto">
          <a:xfrm>
            <a:off x="5784850" y="3856658"/>
            <a:ext cx="717550" cy="31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2000"/>
              <a:t> 30</a:t>
            </a:r>
          </a:p>
        </p:txBody>
      </p:sp>
      <p:sp>
        <p:nvSpPr>
          <p:cNvPr id="28705" name="Textfeld 96"/>
          <p:cNvSpPr txBox="1">
            <a:spLocks noChangeArrowheads="1"/>
          </p:cNvSpPr>
          <p:nvPr/>
        </p:nvSpPr>
        <p:spPr bwMode="auto">
          <a:xfrm>
            <a:off x="5605463" y="2102470"/>
            <a:ext cx="44926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2000"/>
              <a:t> 10</a:t>
            </a:r>
          </a:p>
        </p:txBody>
      </p:sp>
      <p:sp>
        <p:nvSpPr>
          <p:cNvPr id="28706" name="Textfeld 97"/>
          <p:cNvSpPr txBox="1">
            <a:spLocks noChangeArrowheads="1"/>
          </p:cNvSpPr>
          <p:nvPr/>
        </p:nvSpPr>
        <p:spPr bwMode="auto">
          <a:xfrm>
            <a:off x="7499350" y="2102470"/>
            <a:ext cx="392113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2000"/>
              <a:t>10</a:t>
            </a:r>
          </a:p>
        </p:txBody>
      </p:sp>
      <p:sp>
        <p:nvSpPr>
          <p:cNvPr id="28707" name="Textfeld 98"/>
          <p:cNvSpPr txBox="1">
            <a:spLocks noChangeArrowheads="1"/>
          </p:cNvSpPr>
          <p:nvPr/>
        </p:nvSpPr>
        <p:spPr bwMode="auto">
          <a:xfrm>
            <a:off x="7535863" y="3237533"/>
            <a:ext cx="392112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2000"/>
              <a:t>20</a:t>
            </a:r>
          </a:p>
        </p:txBody>
      </p:sp>
      <p:cxnSp>
        <p:nvCxnSpPr>
          <p:cNvPr id="28708" name="Form 151"/>
          <p:cNvCxnSpPr>
            <a:cxnSpLocks noChangeShapeType="1"/>
            <a:stCxn id="28680" idx="3"/>
            <a:endCxn id="28679" idx="3"/>
          </p:cNvCxnSpPr>
          <p:nvPr/>
        </p:nvCxnSpPr>
        <p:spPr bwMode="auto">
          <a:xfrm>
            <a:off x="5605463" y="1411908"/>
            <a:ext cx="1587" cy="565150"/>
          </a:xfrm>
          <a:prstGeom prst="curvedConnector3">
            <a:avLst>
              <a:gd name="adj1" fmla="val 52783407"/>
            </a:avLst>
          </a:prstGeom>
          <a:noFill/>
          <a:ln w="2857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709" name="Gekrümmte Verbindung 160"/>
          <p:cNvCxnSpPr>
            <a:cxnSpLocks noChangeShapeType="1"/>
            <a:stCxn id="28679" idx="3"/>
            <a:endCxn id="28676" idx="3"/>
          </p:cNvCxnSpPr>
          <p:nvPr/>
        </p:nvCxnSpPr>
        <p:spPr bwMode="auto">
          <a:xfrm>
            <a:off x="5605463" y="1977058"/>
            <a:ext cx="1587" cy="565150"/>
          </a:xfrm>
          <a:prstGeom prst="curvedConnector3">
            <a:avLst>
              <a:gd name="adj1" fmla="val 29933384"/>
            </a:avLst>
          </a:prstGeom>
          <a:noFill/>
          <a:ln w="2857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710" name="Gekrümmte Verbindung 163"/>
          <p:cNvCxnSpPr>
            <a:cxnSpLocks noChangeShapeType="1"/>
            <a:stCxn id="28679" idx="3"/>
            <a:endCxn id="28677" idx="3"/>
          </p:cNvCxnSpPr>
          <p:nvPr/>
        </p:nvCxnSpPr>
        <p:spPr bwMode="auto">
          <a:xfrm>
            <a:off x="5605463" y="1977058"/>
            <a:ext cx="58737" cy="1187450"/>
          </a:xfrm>
          <a:prstGeom prst="curvedConnector3">
            <a:avLst>
              <a:gd name="adj1" fmla="val 1667167"/>
            </a:avLst>
          </a:prstGeom>
          <a:noFill/>
          <a:ln w="2857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711" name="Gekrümmte Verbindung 166"/>
          <p:cNvCxnSpPr>
            <a:cxnSpLocks noChangeShapeType="1"/>
            <a:stCxn id="28678" idx="3"/>
            <a:endCxn id="28681" idx="3"/>
          </p:cNvCxnSpPr>
          <p:nvPr/>
        </p:nvCxnSpPr>
        <p:spPr bwMode="auto">
          <a:xfrm>
            <a:off x="5664200" y="3786808"/>
            <a:ext cx="1588" cy="565150"/>
          </a:xfrm>
          <a:prstGeom prst="curvedConnector3">
            <a:avLst>
              <a:gd name="adj1" fmla="val 41815375"/>
            </a:avLst>
          </a:prstGeom>
          <a:noFill/>
          <a:ln w="2857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712" name="Gekrümmte Verbindung 171"/>
          <p:cNvCxnSpPr>
            <a:cxnSpLocks noChangeShapeType="1"/>
            <a:stCxn id="28677" idx="3"/>
            <a:endCxn id="28678" idx="3"/>
          </p:cNvCxnSpPr>
          <p:nvPr/>
        </p:nvCxnSpPr>
        <p:spPr bwMode="auto">
          <a:xfrm>
            <a:off x="5664200" y="3164508"/>
            <a:ext cx="1588" cy="622300"/>
          </a:xfrm>
          <a:prstGeom prst="curvedConnector3">
            <a:avLst>
              <a:gd name="adj1" fmla="val 82945310"/>
            </a:avLst>
          </a:prstGeom>
          <a:noFill/>
          <a:ln w="2857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713" name="Gekrümmte Verbindung 174"/>
          <p:cNvCxnSpPr>
            <a:cxnSpLocks noChangeShapeType="1"/>
            <a:stCxn id="28677" idx="3"/>
            <a:endCxn id="28681" idx="3"/>
          </p:cNvCxnSpPr>
          <p:nvPr/>
        </p:nvCxnSpPr>
        <p:spPr bwMode="auto">
          <a:xfrm>
            <a:off x="5664200" y="3164508"/>
            <a:ext cx="1588" cy="1187450"/>
          </a:xfrm>
          <a:prstGeom prst="curvedConnector3">
            <a:avLst>
              <a:gd name="adj1" fmla="val 114935264"/>
            </a:avLst>
          </a:prstGeom>
          <a:noFill/>
          <a:ln w="2857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714" name="Gekrümmte Verbindung 186"/>
          <p:cNvCxnSpPr>
            <a:cxnSpLocks noChangeShapeType="1"/>
            <a:stCxn id="28680" idx="3"/>
            <a:endCxn id="28677" idx="3"/>
          </p:cNvCxnSpPr>
          <p:nvPr/>
        </p:nvCxnSpPr>
        <p:spPr bwMode="auto">
          <a:xfrm>
            <a:off x="5605463" y="1411908"/>
            <a:ext cx="58737" cy="1752600"/>
          </a:xfrm>
          <a:prstGeom prst="curvedConnector3">
            <a:avLst>
              <a:gd name="adj1" fmla="val 4087250"/>
            </a:avLst>
          </a:prstGeom>
          <a:noFill/>
          <a:ln w="2857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8715" name="Gekrümmte Verbindung 195"/>
          <p:cNvCxnSpPr>
            <a:cxnSpLocks noChangeShapeType="1"/>
            <a:stCxn id="28676" idx="3"/>
            <a:endCxn id="28681" idx="3"/>
          </p:cNvCxnSpPr>
          <p:nvPr/>
        </p:nvCxnSpPr>
        <p:spPr bwMode="auto">
          <a:xfrm>
            <a:off x="5605463" y="2542208"/>
            <a:ext cx="58737" cy="1809750"/>
          </a:xfrm>
          <a:prstGeom prst="curvedConnector3">
            <a:avLst>
              <a:gd name="adj1" fmla="val 4097019"/>
            </a:avLst>
          </a:prstGeom>
          <a:noFill/>
          <a:ln w="2857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" name="Gerade Verbindung 197"/>
          <p:cNvCxnSpPr>
            <a:endCxn id="28680" idx="1"/>
          </p:cNvCxnSpPr>
          <p:nvPr/>
        </p:nvCxnSpPr>
        <p:spPr>
          <a:xfrm flipV="1">
            <a:off x="2071688" y="1411908"/>
            <a:ext cx="2095500" cy="108585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717" name="Textfeld 203"/>
          <p:cNvSpPr txBox="1">
            <a:spLocks noChangeArrowheads="1"/>
          </p:cNvSpPr>
          <p:nvPr/>
        </p:nvSpPr>
        <p:spPr bwMode="auto">
          <a:xfrm>
            <a:off x="2012950" y="2102470"/>
            <a:ext cx="390525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2000"/>
              <a:t>30</a:t>
            </a:r>
          </a:p>
        </p:txBody>
      </p:sp>
      <p:cxnSp>
        <p:nvCxnSpPr>
          <p:cNvPr id="49" name="Gerade Verbindung 204"/>
          <p:cNvCxnSpPr>
            <a:endCxn id="28680" idx="1"/>
          </p:cNvCxnSpPr>
          <p:nvPr/>
        </p:nvCxnSpPr>
        <p:spPr>
          <a:xfrm flipV="1">
            <a:off x="2071688" y="1411908"/>
            <a:ext cx="2095500" cy="295275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719" name="Textfeld 208"/>
          <p:cNvSpPr txBox="1">
            <a:spLocks noChangeArrowheads="1"/>
          </p:cNvSpPr>
          <p:nvPr/>
        </p:nvSpPr>
        <p:spPr bwMode="auto">
          <a:xfrm>
            <a:off x="2492375" y="1592883"/>
            <a:ext cx="449263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sz="2000"/>
              <a:t> 30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054225" y="1710542"/>
            <a:ext cx="3609975" cy="2663641"/>
            <a:chOff x="1812865" y="1345364"/>
            <a:chExt cx="4343311" cy="3393272"/>
          </a:xfrm>
        </p:grpSpPr>
        <p:grpSp>
          <p:nvGrpSpPr>
            <p:cNvPr id="3" name="Group 2"/>
            <p:cNvGrpSpPr>
              <a:grpSpLocks/>
            </p:cNvGrpSpPr>
            <p:nvPr/>
          </p:nvGrpSpPr>
          <p:grpSpPr bwMode="auto">
            <a:xfrm>
              <a:off x="1812865" y="1345364"/>
              <a:ext cx="4343311" cy="3393272"/>
              <a:chOff x="1812865" y="1345364"/>
              <a:chExt cx="4343311" cy="3393272"/>
            </a:xfrm>
          </p:grpSpPr>
          <p:cxnSp>
            <p:nvCxnSpPr>
              <p:cNvPr id="54" name="Gerade Verbindung 204"/>
              <p:cNvCxnSpPr/>
              <p:nvPr/>
            </p:nvCxnSpPr>
            <p:spPr>
              <a:xfrm>
                <a:off x="1833875" y="1345364"/>
                <a:ext cx="2521183" cy="359979"/>
              </a:xfrm>
              <a:prstGeom prst="line">
                <a:avLst/>
              </a:prstGeom>
              <a:ln w="571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5" name="Gerade Verbindung 47"/>
              <p:cNvCxnSpPr/>
              <p:nvPr/>
            </p:nvCxnSpPr>
            <p:spPr>
              <a:xfrm>
                <a:off x="1812865" y="2366416"/>
                <a:ext cx="2521183" cy="847366"/>
              </a:xfrm>
              <a:prstGeom prst="line">
                <a:avLst/>
              </a:prstGeom>
              <a:ln w="571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Gerade Verbindung 51"/>
              <p:cNvCxnSpPr/>
              <p:nvPr/>
            </p:nvCxnSpPr>
            <p:spPr>
              <a:xfrm>
                <a:off x="1835785" y="3385682"/>
                <a:ext cx="2519274" cy="1352954"/>
              </a:xfrm>
              <a:prstGeom prst="line">
                <a:avLst/>
              </a:prstGeom>
              <a:ln w="57150">
                <a:solidFill>
                  <a:srgbClr val="C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731" name="Gekrümmte Verbindung 174"/>
              <p:cNvCxnSpPr>
                <a:cxnSpLocks noChangeShapeType="1"/>
              </p:cNvCxnSpPr>
              <p:nvPr/>
            </p:nvCxnSpPr>
            <p:spPr bwMode="auto">
              <a:xfrm>
                <a:off x="6154588" y="3193799"/>
                <a:ext cx="1588" cy="1512168"/>
              </a:xfrm>
              <a:prstGeom prst="curvedConnector3">
                <a:avLst>
                  <a:gd name="adj1" fmla="val 137665343"/>
                </a:avLst>
              </a:prstGeom>
              <a:noFill/>
              <a:ln w="57150" algn="ctr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28732" name="Gekrümmte Verbindung 163"/>
              <p:cNvCxnSpPr>
                <a:cxnSpLocks noChangeShapeType="1"/>
              </p:cNvCxnSpPr>
              <p:nvPr/>
            </p:nvCxnSpPr>
            <p:spPr bwMode="auto">
              <a:xfrm>
                <a:off x="6049752" y="1690179"/>
                <a:ext cx="72008" cy="1512168"/>
              </a:xfrm>
              <a:prstGeom prst="curvedConnector3">
                <a:avLst>
                  <a:gd name="adj1" fmla="val 1667167"/>
                </a:avLst>
              </a:prstGeom>
              <a:noFill/>
              <a:ln w="57150" algn="ctr">
                <a:solidFill>
                  <a:srgbClr val="C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53" name="Gerade Verbindung 53"/>
            <p:cNvCxnSpPr/>
            <p:nvPr/>
          </p:nvCxnSpPr>
          <p:spPr>
            <a:xfrm flipV="1">
              <a:off x="1824325" y="3213782"/>
              <a:ext cx="2521183" cy="1096115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7" name="Textfeld 22"/>
          <p:cNvSpPr txBox="1">
            <a:spLocks noChangeArrowheads="1"/>
          </p:cNvSpPr>
          <p:nvPr/>
        </p:nvSpPr>
        <p:spPr bwMode="auto">
          <a:xfrm>
            <a:off x="4173538" y="1834183"/>
            <a:ext cx="1438275" cy="314325"/>
          </a:xfrm>
          <a:prstGeom prst="rect">
            <a:avLst/>
          </a:prstGeom>
          <a:noFill/>
          <a:ln w="57150">
            <a:solidFill>
              <a:srgbClr val="D6009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2000">
              <a:cs typeface="Arial" charset="0"/>
            </a:endParaRPr>
          </a:p>
        </p:txBody>
      </p:sp>
      <p:sp>
        <p:nvSpPr>
          <p:cNvPr id="58" name="Textfeld 22"/>
          <p:cNvSpPr txBox="1">
            <a:spLocks noChangeArrowheads="1"/>
          </p:cNvSpPr>
          <p:nvPr/>
        </p:nvSpPr>
        <p:spPr bwMode="auto">
          <a:xfrm>
            <a:off x="4162425" y="3007345"/>
            <a:ext cx="1501775" cy="314325"/>
          </a:xfrm>
          <a:prstGeom prst="rect">
            <a:avLst/>
          </a:prstGeom>
          <a:noFill/>
          <a:ln w="57150">
            <a:solidFill>
              <a:srgbClr val="D6009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2000">
              <a:cs typeface="Arial" charset="0"/>
            </a:endParaRPr>
          </a:p>
        </p:txBody>
      </p:sp>
      <p:sp>
        <p:nvSpPr>
          <p:cNvPr id="59" name="Textfeld 22"/>
          <p:cNvSpPr txBox="1">
            <a:spLocks noChangeArrowheads="1"/>
          </p:cNvSpPr>
          <p:nvPr/>
        </p:nvSpPr>
        <p:spPr bwMode="auto">
          <a:xfrm>
            <a:off x="4176713" y="4188445"/>
            <a:ext cx="1476375" cy="314325"/>
          </a:xfrm>
          <a:prstGeom prst="rect">
            <a:avLst/>
          </a:prstGeom>
          <a:noFill/>
          <a:ln w="57150">
            <a:solidFill>
              <a:srgbClr val="D60093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2200" b="1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2200" b="1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2200" b="1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sz="2000">
              <a:cs typeface="Arial" charset="0"/>
            </a:endParaRPr>
          </a:p>
        </p:txBody>
      </p:sp>
      <p:sp>
        <p:nvSpPr>
          <p:cNvPr id="60" name="Slide Number Placeholder 6"/>
          <p:cNvSpPr txBox="1">
            <a:spLocks/>
          </p:cNvSpPr>
          <p:nvPr/>
        </p:nvSpPr>
        <p:spPr bwMode="auto">
          <a:xfrm>
            <a:off x="8316416" y="6453188"/>
            <a:ext cx="792857" cy="4048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13ED3CC-D13C-47ED-A7F5-136C255462B9}" type="slidenum">
              <a:rPr lang="en-US" sz="1600" smtClean="0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36</a:t>
            </a:fld>
            <a:endParaRPr lang="en-US" sz="1600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300192" y="6525344"/>
            <a:ext cx="2847767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1400" dirty="0" err="1" smtClean="0">
                <a:solidFill>
                  <a:schemeClr val="accent2">
                    <a:lumMod val="75000"/>
                  </a:schemeClr>
                </a:solidFill>
              </a:rPr>
              <a:t>Thanks</a:t>
            </a:r>
            <a:r>
              <a:rPr lang="it-IT" sz="1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sz="1400" dirty="0" err="1" smtClean="0">
                <a:solidFill>
                  <a:schemeClr val="accent2">
                    <a:lumMod val="75000"/>
                  </a:schemeClr>
                </a:solidFill>
              </a:rPr>
              <a:t>to</a:t>
            </a:r>
            <a:r>
              <a:rPr lang="it-IT" sz="1400" dirty="0" smtClean="0">
                <a:solidFill>
                  <a:schemeClr val="accent2">
                    <a:lumMod val="75000"/>
                  </a:schemeClr>
                </a:solidFill>
              </a:rPr>
              <a:t> G. Weikum, SIGMOD 2013</a:t>
            </a:r>
            <a:endParaRPr lang="it-IT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2267744" y="6156012"/>
            <a:ext cx="66247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 smtClean="0">
                <a:sym typeface="Symbol"/>
              </a:rPr>
              <a:t> [</a:t>
            </a:r>
            <a:r>
              <a:rPr lang="de-DE" dirty="0" err="1" smtClean="0">
                <a:sym typeface="Symbol"/>
              </a:rPr>
              <a:t>Bunescu</a:t>
            </a:r>
            <a:r>
              <a:rPr lang="de-DE" dirty="0" smtClean="0">
                <a:sym typeface="Symbol"/>
              </a:rPr>
              <a:t>/Pasca 2006, </a:t>
            </a:r>
            <a:r>
              <a:rPr lang="de-DE" dirty="0" err="1" smtClean="0">
                <a:sym typeface="Symbol"/>
              </a:rPr>
              <a:t>Cucerzan</a:t>
            </a:r>
            <a:r>
              <a:rPr lang="de-DE" dirty="0" smtClean="0">
                <a:sym typeface="Symbol"/>
              </a:rPr>
              <a:t> 2007, Milne/Witten 2008, …]</a:t>
            </a:r>
            <a:endParaRPr lang="it-IT" dirty="0"/>
          </a:p>
        </p:txBody>
      </p:sp>
      <p:sp>
        <p:nvSpPr>
          <p:cNvPr id="63" name="CasellaDiTesto 50"/>
          <p:cNvSpPr txBox="1"/>
          <p:nvPr/>
        </p:nvSpPr>
        <p:spPr>
          <a:xfrm>
            <a:off x="3491880" y="724634"/>
            <a:ext cx="3240360" cy="400110"/>
          </a:xfrm>
          <a:prstGeom prst="rect">
            <a:avLst/>
          </a:prstGeom>
          <a:solidFill>
            <a:srgbClr val="00B0F0"/>
          </a:solidFill>
          <a:ln w="57150">
            <a:solidFill>
              <a:schemeClr val="tx2"/>
            </a:solidFill>
          </a:ln>
          <a:effectLst>
            <a:glow rad="101600">
              <a:schemeClr val="tx1"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 err="1" smtClean="0">
                <a:solidFill>
                  <a:schemeClr val="bg1"/>
                </a:solidFill>
              </a:rPr>
              <a:t>Entities</a:t>
            </a:r>
            <a:r>
              <a:rPr lang="it-IT" sz="2000" b="1" dirty="0" smtClean="0">
                <a:solidFill>
                  <a:schemeClr val="bg1"/>
                </a:solidFill>
              </a:rPr>
              <a:t> = </a:t>
            </a:r>
            <a:r>
              <a:rPr lang="it-IT" sz="2000" b="1" dirty="0" err="1" smtClean="0">
                <a:solidFill>
                  <a:schemeClr val="bg1"/>
                </a:solidFill>
              </a:rPr>
              <a:t>Wikipedia</a:t>
            </a:r>
            <a:r>
              <a:rPr lang="it-IT" sz="2000" b="1" dirty="0" smtClean="0">
                <a:solidFill>
                  <a:schemeClr val="bg1"/>
                </a:solidFill>
              </a:rPr>
              <a:t> </a:t>
            </a:r>
            <a:r>
              <a:rPr lang="it-IT" sz="2000" b="1" dirty="0" err="1" smtClean="0">
                <a:solidFill>
                  <a:schemeClr val="bg1"/>
                </a:solidFill>
              </a:rPr>
              <a:t>Pages</a:t>
            </a:r>
            <a:endParaRPr lang="it-IT" sz="2000" b="1" dirty="0">
              <a:solidFill>
                <a:schemeClr val="bg1"/>
              </a:solidFill>
            </a:endParaRPr>
          </a:p>
        </p:txBody>
      </p:sp>
      <p:sp>
        <p:nvSpPr>
          <p:cNvPr id="64" name="CasellaDiTesto 51"/>
          <p:cNvSpPr txBox="1"/>
          <p:nvPr/>
        </p:nvSpPr>
        <p:spPr>
          <a:xfrm>
            <a:off x="395536" y="724634"/>
            <a:ext cx="2592288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chemeClr val="accent3"/>
            </a:solidFill>
          </a:ln>
          <a:effectLst>
            <a:glow rad="101600">
              <a:schemeClr val="tx1"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it-IT" b="1" dirty="0" err="1" smtClean="0">
                <a:solidFill>
                  <a:schemeClr val="accent3">
                    <a:lumMod val="50000"/>
                  </a:schemeClr>
                </a:solidFill>
              </a:rPr>
              <a:t>Mentions</a:t>
            </a:r>
            <a:r>
              <a:rPr lang="it-IT" b="1" dirty="0" smtClean="0">
                <a:solidFill>
                  <a:schemeClr val="accent3">
                    <a:lumMod val="50000"/>
                  </a:schemeClr>
                </a:solidFill>
              </a:rPr>
              <a:t> = Anchor Texts</a:t>
            </a:r>
          </a:p>
        </p:txBody>
      </p:sp>
    </p:spTree>
    <p:extLst>
      <p:ext uri="{BB962C8B-B14F-4D97-AF65-F5344CB8AC3E}">
        <p14:creationId xmlns:p14="http://schemas.microsoft.com/office/powerpoint/2010/main" val="3761314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58" grpId="0" animBg="1"/>
      <p:bldP spid="5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92150"/>
          </a:xfrm>
        </p:spPr>
        <p:txBody>
          <a:bodyPr/>
          <a:lstStyle/>
          <a:p>
            <a:pPr defTabSz="893763" eaLnBrk="1" hangingPunct="1"/>
            <a:r>
              <a:rPr lang="en-GB" smtClean="0"/>
              <a:t>Coherence Graph Algorithm</a:t>
            </a:r>
            <a:endParaRPr lang="en-GB" sz="2000" smtClean="0"/>
          </a:p>
        </p:txBody>
      </p:sp>
      <p:sp>
        <p:nvSpPr>
          <p:cNvPr id="76803" name="Textfeld 209"/>
          <p:cNvSpPr txBox="1">
            <a:spLocks noChangeArrowheads="1"/>
          </p:cNvSpPr>
          <p:nvPr/>
        </p:nvSpPr>
        <p:spPr bwMode="auto">
          <a:xfrm>
            <a:off x="297309" y="4195733"/>
            <a:ext cx="8739187" cy="2662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de-DE" sz="2400" dirty="0" err="1" smtClean="0"/>
              <a:t>Compute</a:t>
            </a:r>
            <a:r>
              <a:rPr lang="de-DE" sz="2400" dirty="0" smtClean="0"/>
              <a:t> </a:t>
            </a:r>
            <a:r>
              <a:rPr lang="de-DE" sz="2400" dirty="0" err="1" smtClean="0">
                <a:solidFill>
                  <a:srgbClr val="0000FF"/>
                </a:solidFill>
              </a:rPr>
              <a:t>dense</a:t>
            </a:r>
            <a:r>
              <a:rPr lang="de-DE" sz="2400" dirty="0" smtClean="0">
                <a:solidFill>
                  <a:srgbClr val="0000FF"/>
                </a:solidFill>
              </a:rPr>
              <a:t> </a:t>
            </a:r>
            <a:r>
              <a:rPr lang="de-DE" sz="2400" dirty="0" err="1" smtClean="0">
                <a:solidFill>
                  <a:srgbClr val="0000FF"/>
                </a:solidFill>
              </a:rPr>
              <a:t>subgraph</a:t>
            </a:r>
            <a:r>
              <a:rPr lang="de-DE" sz="2400" dirty="0" smtClean="0">
                <a:solidFill>
                  <a:srgbClr val="0000FF"/>
                </a:solidFill>
              </a:rPr>
              <a:t> </a:t>
            </a:r>
            <a:r>
              <a:rPr lang="de-DE" sz="2400" dirty="0" smtClean="0"/>
              <a:t>such </a:t>
            </a:r>
            <a:r>
              <a:rPr lang="de-DE" sz="2400" dirty="0" err="1" smtClean="0"/>
              <a:t>that</a:t>
            </a:r>
            <a:r>
              <a:rPr lang="de-DE" sz="2400" dirty="0" smtClean="0"/>
              <a:t>:</a:t>
            </a:r>
          </a:p>
          <a:p>
            <a:pPr algn="ctr"/>
            <a:r>
              <a:rPr lang="de-DE" sz="2400" dirty="0" smtClean="0"/>
              <a:t> </a:t>
            </a:r>
            <a:r>
              <a:rPr lang="de-DE" sz="2400" dirty="0" err="1" smtClean="0">
                <a:solidFill>
                  <a:srgbClr val="C00000"/>
                </a:solidFill>
              </a:rPr>
              <a:t>each</a:t>
            </a:r>
            <a:r>
              <a:rPr lang="de-DE" sz="2400" dirty="0" smtClean="0">
                <a:solidFill>
                  <a:srgbClr val="C00000"/>
                </a:solidFill>
              </a:rPr>
              <a:t> </a:t>
            </a:r>
            <a:r>
              <a:rPr lang="de-DE" sz="2400" dirty="0" err="1" smtClean="0">
                <a:solidFill>
                  <a:srgbClr val="C00000"/>
                </a:solidFill>
              </a:rPr>
              <a:t>mention</a:t>
            </a:r>
            <a:r>
              <a:rPr lang="de-DE" sz="2400" dirty="0" smtClean="0">
                <a:solidFill>
                  <a:srgbClr val="C00000"/>
                </a:solidFill>
              </a:rPr>
              <a:t> </a:t>
            </a:r>
            <a:r>
              <a:rPr lang="de-DE" sz="2400" dirty="0" err="1" smtClean="0">
                <a:solidFill>
                  <a:srgbClr val="C00000"/>
                </a:solidFill>
              </a:rPr>
              <a:t>is</a:t>
            </a:r>
            <a:r>
              <a:rPr lang="de-DE" sz="2400" dirty="0" smtClean="0">
                <a:solidFill>
                  <a:srgbClr val="C00000"/>
                </a:solidFill>
              </a:rPr>
              <a:t> </a:t>
            </a:r>
            <a:r>
              <a:rPr lang="de-DE" sz="2400" dirty="0" err="1" smtClean="0">
                <a:solidFill>
                  <a:srgbClr val="C00000"/>
                </a:solidFill>
              </a:rPr>
              <a:t>connected</a:t>
            </a:r>
            <a:r>
              <a:rPr lang="de-DE" sz="2400" dirty="0" smtClean="0">
                <a:solidFill>
                  <a:srgbClr val="C00000"/>
                </a:solidFill>
              </a:rPr>
              <a:t> </a:t>
            </a:r>
            <a:r>
              <a:rPr lang="de-DE" sz="2400" dirty="0" err="1" smtClean="0">
                <a:solidFill>
                  <a:srgbClr val="C00000"/>
                </a:solidFill>
              </a:rPr>
              <a:t>to</a:t>
            </a:r>
            <a:r>
              <a:rPr lang="de-DE" sz="2400" dirty="0" smtClean="0">
                <a:solidFill>
                  <a:srgbClr val="C00000"/>
                </a:solidFill>
              </a:rPr>
              <a:t> at </a:t>
            </a:r>
            <a:r>
              <a:rPr lang="de-DE" sz="2400" dirty="0" err="1" smtClean="0">
                <a:solidFill>
                  <a:srgbClr val="C00000"/>
                </a:solidFill>
              </a:rPr>
              <a:t>most</a:t>
            </a:r>
            <a:r>
              <a:rPr lang="de-DE" sz="2400" dirty="0" smtClean="0">
                <a:solidFill>
                  <a:srgbClr val="C00000"/>
                </a:solidFill>
              </a:rPr>
              <a:t> </a:t>
            </a:r>
            <a:r>
              <a:rPr lang="de-DE" sz="2400" dirty="0" err="1" smtClean="0">
                <a:solidFill>
                  <a:srgbClr val="C00000"/>
                </a:solidFill>
              </a:rPr>
              <a:t>one</a:t>
            </a:r>
            <a:r>
              <a:rPr lang="de-DE" sz="2400" dirty="0" smtClean="0">
                <a:solidFill>
                  <a:srgbClr val="C00000"/>
                </a:solidFill>
              </a:rPr>
              <a:t> </a:t>
            </a:r>
            <a:r>
              <a:rPr lang="de-DE" sz="2400" dirty="0" err="1" smtClean="0">
                <a:solidFill>
                  <a:srgbClr val="C00000"/>
                </a:solidFill>
              </a:rPr>
              <a:t>entity</a:t>
            </a:r>
            <a:endParaRPr lang="de-DE" sz="2400" dirty="0" smtClean="0">
              <a:solidFill>
                <a:srgbClr val="C00000"/>
              </a:solidFill>
            </a:endParaRPr>
          </a:p>
          <a:p>
            <a:pPr algn="ctr"/>
            <a:endParaRPr lang="de-DE" sz="2400" dirty="0" smtClean="0"/>
          </a:p>
          <a:p>
            <a:pPr>
              <a:buFont typeface="Arial" charset="0"/>
              <a:buChar char="•"/>
            </a:pPr>
            <a:r>
              <a:rPr lang="de-DE" sz="2400" dirty="0" smtClean="0"/>
              <a:t> </a:t>
            </a:r>
            <a:r>
              <a:rPr lang="de-DE" sz="2400" b="1" dirty="0" smtClean="0">
                <a:solidFill>
                  <a:srgbClr val="C00000"/>
                </a:solidFill>
              </a:rPr>
              <a:t>GOAL:</a:t>
            </a:r>
            <a:r>
              <a:rPr lang="de-DE" sz="2400" dirty="0" smtClean="0"/>
              <a:t> </a:t>
            </a:r>
            <a:r>
              <a:rPr lang="de-DE" sz="2400" dirty="0" err="1" smtClean="0">
                <a:solidFill>
                  <a:srgbClr val="FF0000"/>
                </a:solidFill>
              </a:rPr>
              <a:t>maximize</a:t>
            </a:r>
            <a:r>
              <a:rPr lang="de-DE" sz="2400" dirty="0" smtClean="0"/>
              <a:t> </a:t>
            </a:r>
            <a:r>
              <a:rPr lang="de-DE" sz="2400" dirty="0">
                <a:solidFill>
                  <a:srgbClr val="0000FF"/>
                </a:solidFill>
              </a:rPr>
              <a:t>min </a:t>
            </a:r>
            <a:r>
              <a:rPr lang="de-DE" sz="2400" dirty="0" err="1">
                <a:solidFill>
                  <a:srgbClr val="0000FF"/>
                </a:solidFill>
              </a:rPr>
              <a:t>weighted</a:t>
            </a:r>
            <a:r>
              <a:rPr lang="de-DE" sz="2400" dirty="0">
                <a:solidFill>
                  <a:srgbClr val="0000FF"/>
                </a:solidFill>
              </a:rPr>
              <a:t> </a:t>
            </a:r>
            <a:r>
              <a:rPr lang="de-DE" sz="2400" dirty="0" err="1">
                <a:solidFill>
                  <a:srgbClr val="0000FF"/>
                </a:solidFill>
              </a:rPr>
              <a:t>degree</a:t>
            </a:r>
            <a:r>
              <a:rPr lang="de-DE" sz="2400" dirty="0">
                <a:solidFill>
                  <a:srgbClr val="0000FF"/>
                </a:solidFill>
              </a:rPr>
              <a:t> </a:t>
            </a:r>
            <a:r>
              <a:rPr lang="de-DE" sz="2400" dirty="0" err="1"/>
              <a:t>among</a:t>
            </a:r>
            <a:r>
              <a:rPr lang="de-DE" sz="2400" dirty="0"/>
              <a:t> </a:t>
            </a:r>
            <a:r>
              <a:rPr lang="de-DE" sz="2400" dirty="0" err="1"/>
              <a:t>entity</a:t>
            </a:r>
            <a:r>
              <a:rPr lang="de-DE" sz="2400" dirty="0"/>
              <a:t> </a:t>
            </a:r>
            <a:r>
              <a:rPr lang="de-DE" sz="2400" dirty="0" err="1"/>
              <a:t>nodes</a:t>
            </a:r>
            <a:endParaRPr lang="de-DE" sz="2400" dirty="0"/>
          </a:p>
          <a:p>
            <a:pPr>
              <a:spcBef>
                <a:spcPts val="600"/>
              </a:spcBef>
              <a:buFont typeface="Arial" pitchFamily="34" charset="0"/>
              <a:buChar char="•"/>
            </a:pPr>
            <a:r>
              <a:rPr lang="de-DE" sz="2400" dirty="0" smtClean="0">
                <a:solidFill>
                  <a:srgbClr val="0000FF"/>
                </a:solidFill>
              </a:rPr>
              <a:t> </a:t>
            </a:r>
            <a:r>
              <a:rPr lang="de-DE" sz="2400" b="1" dirty="0" err="1" smtClean="0">
                <a:solidFill>
                  <a:srgbClr val="C00000"/>
                </a:solidFill>
              </a:rPr>
              <a:t>Greedy</a:t>
            </a:r>
            <a:r>
              <a:rPr lang="de-DE" sz="2400" b="1" dirty="0" smtClean="0">
                <a:solidFill>
                  <a:srgbClr val="C00000"/>
                </a:solidFill>
              </a:rPr>
              <a:t> </a:t>
            </a:r>
            <a:r>
              <a:rPr lang="de-DE" sz="2400" dirty="0" err="1"/>
              <a:t>approximation</a:t>
            </a:r>
            <a:r>
              <a:rPr lang="de-DE" sz="2400" dirty="0"/>
              <a:t>:</a:t>
            </a:r>
          </a:p>
          <a:p>
            <a:r>
              <a:rPr lang="de-DE" sz="2400" dirty="0"/>
              <a:t>       </a:t>
            </a:r>
            <a:r>
              <a:rPr lang="de-DE" sz="2400" dirty="0" err="1"/>
              <a:t>iteratively</a:t>
            </a:r>
            <a:r>
              <a:rPr lang="de-DE" sz="2400" dirty="0"/>
              <a:t> </a:t>
            </a:r>
            <a:r>
              <a:rPr lang="de-DE" sz="2400" dirty="0" err="1"/>
              <a:t>remove</a:t>
            </a:r>
            <a:r>
              <a:rPr lang="de-DE" sz="2400" dirty="0"/>
              <a:t> </a:t>
            </a:r>
            <a:r>
              <a:rPr lang="de-DE" sz="2400" dirty="0" err="1"/>
              <a:t>weakest</a:t>
            </a:r>
            <a:r>
              <a:rPr lang="de-DE" sz="2400" dirty="0"/>
              <a:t> </a:t>
            </a:r>
            <a:r>
              <a:rPr lang="de-DE" sz="2400" dirty="0" err="1"/>
              <a:t>entity</a:t>
            </a:r>
            <a:r>
              <a:rPr lang="de-DE" sz="2400" dirty="0"/>
              <a:t> </a:t>
            </a:r>
            <a:r>
              <a:rPr lang="de-DE" sz="2400" dirty="0" err="1"/>
              <a:t>and</a:t>
            </a:r>
            <a:r>
              <a:rPr lang="de-DE" sz="2400" dirty="0"/>
              <a:t> </a:t>
            </a:r>
            <a:r>
              <a:rPr lang="de-DE" sz="2400" dirty="0" err="1"/>
              <a:t>its</a:t>
            </a:r>
            <a:r>
              <a:rPr lang="de-DE" sz="2400" dirty="0"/>
              <a:t> </a:t>
            </a:r>
            <a:r>
              <a:rPr lang="de-DE" sz="2400" dirty="0" err="1"/>
              <a:t>edges</a:t>
            </a:r>
            <a:endParaRPr lang="de-DE" dirty="0"/>
          </a:p>
          <a:p>
            <a:endParaRPr lang="de-DE" dirty="0"/>
          </a:p>
        </p:txBody>
      </p:sp>
      <p:sp>
        <p:nvSpPr>
          <p:cNvPr id="76804" name="Textfeld 17"/>
          <p:cNvSpPr txBox="1">
            <a:spLocks noChangeArrowheads="1"/>
          </p:cNvSpPr>
          <p:nvPr/>
        </p:nvSpPr>
        <p:spPr bwMode="auto">
          <a:xfrm>
            <a:off x="4411613" y="2622649"/>
            <a:ext cx="1497012" cy="314325"/>
          </a:xfrm>
          <a:prstGeom prst="rect">
            <a:avLst/>
          </a:prstGeom>
          <a:solidFill>
            <a:srgbClr val="66FFFF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000">
              <a:cs typeface="Arial" charset="0"/>
            </a:endParaRPr>
          </a:p>
        </p:txBody>
      </p:sp>
      <p:sp>
        <p:nvSpPr>
          <p:cNvPr id="76805" name="Textfeld 18"/>
          <p:cNvSpPr txBox="1">
            <a:spLocks noChangeArrowheads="1"/>
          </p:cNvSpPr>
          <p:nvPr/>
        </p:nvSpPr>
        <p:spPr bwMode="auto">
          <a:xfrm>
            <a:off x="4411613" y="3244949"/>
            <a:ext cx="1497012" cy="312738"/>
          </a:xfrm>
          <a:prstGeom prst="rect">
            <a:avLst/>
          </a:prstGeom>
          <a:solidFill>
            <a:srgbClr val="66FFFF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000">
              <a:cs typeface="Arial" charset="0"/>
            </a:endParaRPr>
          </a:p>
        </p:txBody>
      </p:sp>
      <p:sp>
        <p:nvSpPr>
          <p:cNvPr id="76806" name="Textfeld 22"/>
          <p:cNvSpPr txBox="1">
            <a:spLocks noChangeArrowheads="1"/>
          </p:cNvSpPr>
          <p:nvPr/>
        </p:nvSpPr>
        <p:spPr bwMode="auto">
          <a:xfrm>
            <a:off x="4411613" y="1435199"/>
            <a:ext cx="1438275" cy="314325"/>
          </a:xfrm>
          <a:prstGeom prst="rect">
            <a:avLst/>
          </a:prstGeom>
          <a:solidFill>
            <a:srgbClr val="66FFFF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000">
              <a:cs typeface="Arial" charset="0"/>
            </a:endParaRPr>
          </a:p>
        </p:txBody>
      </p:sp>
      <p:sp>
        <p:nvSpPr>
          <p:cNvPr id="76807" name="Textfeld 23"/>
          <p:cNvSpPr txBox="1">
            <a:spLocks noChangeArrowheads="1"/>
          </p:cNvSpPr>
          <p:nvPr/>
        </p:nvSpPr>
        <p:spPr bwMode="auto">
          <a:xfrm>
            <a:off x="4411613" y="870049"/>
            <a:ext cx="1438275" cy="314325"/>
          </a:xfrm>
          <a:prstGeom prst="rect">
            <a:avLst/>
          </a:prstGeom>
          <a:solidFill>
            <a:srgbClr val="66FFFF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000">
              <a:cs typeface="Arial" charset="0"/>
            </a:endParaRPr>
          </a:p>
        </p:txBody>
      </p:sp>
      <p:sp>
        <p:nvSpPr>
          <p:cNvPr id="76808" name="Textfeld 25"/>
          <p:cNvSpPr txBox="1">
            <a:spLocks noChangeArrowheads="1"/>
          </p:cNvSpPr>
          <p:nvPr/>
        </p:nvSpPr>
        <p:spPr bwMode="auto">
          <a:xfrm>
            <a:off x="4411613" y="3810099"/>
            <a:ext cx="1497012" cy="314325"/>
          </a:xfrm>
          <a:prstGeom prst="rect">
            <a:avLst/>
          </a:prstGeom>
          <a:solidFill>
            <a:srgbClr val="66FFFF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000">
              <a:cs typeface="Arial" charset="0"/>
            </a:endParaRPr>
          </a:p>
        </p:txBody>
      </p:sp>
      <p:sp>
        <p:nvSpPr>
          <p:cNvPr id="10" name="Abgerundetes Rechteck 32"/>
          <p:cNvSpPr/>
          <p:nvPr/>
        </p:nvSpPr>
        <p:spPr>
          <a:xfrm>
            <a:off x="1181050" y="1097062"/>
            <a:ext cx="1135063" cy="45085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2000"/>
          </a:p>
        </p:txBody>
      </p:sp>
      <p:sp>
        <p:nvSpPr>
          <p:cNvPr id="11" name="Abgerundetes Rechteck 34"/>
          <p:cNvSpPr/>
          <p:nvPr/>
        </p:nvSpPr>
        <p:spPr>
          <a:xfrm>
            <a:off x="1181050" y="1887637"/>
            <a:ext cx="1135063" cy="45243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2000"/>
          </a:p>
        </p:txBody>
      </p:sp>
      <p:sp>
        <p:nvSpPr>
          <p:cNvPr id="12" name="Abgerundetes Rechteck 36"/>
          <p:cNvSpPr/>
          <p:nvPr/>
        </p:nvSpPr>
        <p:spPr>
          <a:xfrm>
            <a:off x="1181050" y="2622649"/>
            <a:ext cx="1135063" cy="45243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2000"/>
          </a:p>
        </p:txBody>
      </p:sp>
      <p:sp>
        <p:nvSpPr>
          <p:cNvPr id="13" name="Abgerundetes Rechteck 40"/>
          <p:cNvSpPr/>
          <p:nvPr/>
        </p:nvSpPr>
        <p:spPr>
          <a:xfrm>
            <a:off x="1181050" y="3413224"/>
            <a:ext cx="1135063" cy="45243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2000"/>
          </a:p>
        </p:txBody>
      </p:sp>
      <p:cxnSp>
        <p:nvCxnSpPr>
          <p:cNvPr id="14" name="Gerade Verbindung 43"/>
          <p:cNvCxnSpPr>
            <a:stCxn id="10" idx="3"/>
            <a:endCxn id="76806" idx="1"/>
          </p:cNvCxnSpPr>
          <p:nvPr/>
        </p:nvCxnSpPr>
        <p:spPr>
          <a:xfrm>
            <a:off x="2316113" y="1322487"/>
            <a:ext cx="2095500" cy="269875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47"/>
          <p:cNvCxnSpPr>
            <a:stCxn id="11" idx="3"/>
            <a:endCxn id="76804" idx="1"/>
          </p:cNvCxnSpPr>
          <p:nvPr/>
        </p:nvCxnSpPr>
        <p:spPr>
          <a:xfrm>
            <a:off x="2316113" y="2113062"/>
            <a:ext cx="2095500" cy="66675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49"/>
          <p:cNvCxnSpPr>
            <a:endCxn id="76805" idx="1"/>
          </p:cNvCxnSpPr>
          <p:nvPr/>
        </p:nvCxnSpPr>
        <p:spPr>
          <a:xfrm>
            <a:off x="2316113" y="2905224"/>
            <a:ext cx="2095500" cy="496888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51"/>
          <p:cNvCxnSpPr>
            <a:endCxn id="76808" idx="1"/>
          </p:cNvCxnSpPr>
          <p:nvPr/>
        </p:nvCxnSpPr>
        <p:spPr>
          <a:xfrm>
            <a:off x="2316113" y="2905224"/>
            <a:ext cx="2095500" cy="1062038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53"/>
          <p:cNvCxnSpPr>
            <a:stCxn id="13" idx="3"/>
            <a:endCxn id="76804" idx="1"/>
          </p:cNvCxnSpPr>
          <p:nvPr/>
        </p:nvCxnSpPr>
        <p:spPr>
          <a:xfrm flipV="1">
            <a:off x="2316113" y="2779812"/>
            <a:ext cx="2095500" cy="860425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55"/>
          <p:cNvCxnSpPr>
            <a:stCxn id="13" idx="3"/>
            <a:endCxn id="76805" idx="1"/>
          </p:cNvCxnSpPr>
          <p:nvPr/>
        </p:nvCxnSpPr>
        <p:spPr>
          <a:xfrm flipV="1">
            <a:off x="2316113" y="3402112"/>
            <a:ext cx="2095500" cy="238125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819" name="Textfeld 56"/>
          <p:cNvSpPr txBox="1">
            <a:spLocks noChangeArrowheads="1"/>
          </p:cNvSpPr>
          <p:nvPr/>
        </p:nvSpPr>
        <p:spPr bwMode="auto">
          <a:xfrm>
            <a:off x="2316113" y="3017937"/>
            <a:ext cx="392112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/>
              <a:t>90</a:t>
            </a:r>
          </a:p>
        </p:txBody>
      </p:sp>
      <p:sp>
        <p:nvSpPr>
          <p:cNvPr id="76820" name="Textfeld 57"/>
          <p:cNvSpPr txBox="1">
            <a:spLocks noChangeArrowheads="1"/>
          </p:cNvSpPr>
          <p:nvPr/>
        </p:nvSpPr>
        <p:spPr bwMode="auto">
          <a:xfrm>
            <a:off x="2316113" y="2622649"/>
            <a:ext cx="392112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/>
              <a:t>30</a:t>
            </a:r>
          </a:p>
        </p:txBody>
      </p:sp>
      <p:sp>
        <p:nvSpPr>
          <p:cNvPr id="76821" name="Textfeld 58"/>
          <p:cNvSpPr txBox="1">
            <a:spLocks noChangeArrowheads="1"/>
          </p:cNvSpPr>
          <p:nvPr/>
        </p:nvSpPr>
        <p:spPr bwMode="auto">
          <a:xfrm>
            <a:off x="2378025" y="3583087"/>
            <a:ext cx="271463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/>
              <a:t>5</a:t>
            </a:r>
          </a:p>
        </p:txBody>
      </p:sp>
      <p:sp>
        <p:nvSpPr>
          <p:cNvPr id="76822" name="Textfeld 59"/>
          <p:cNvSpPr txBox="1">
            <a:spLocks noChangeArrowheads="1"/>
          </p:cNvSpPr>
          <p:nvPr/>
        </p:nvSpPr>
        <p:spPr bwMode="auto">
          <a:xfrm>
            <a:off x="2316113" y="3302099"/>
            <a:ext cx="509587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/>
              <a:t>100</a:t>
            </a:r>
          </a:p>
        </p:txBody>
      </p:sp>
      <p:sp>
        <p:nvSpPr>
          <p:cNvPr id="76823" name="Textfeld 60"/>
          <p:cNvSpPr txBox="1">
            <a:spLocks noChangeArrowheads="1"/>
          </p:cNvSpPr>
          <p:nvPr/>
        </p:nvSpPr>
        <p:spPr bwMode="auto">
          <a:xfrm>
            <a:off x="2257375" y="2170212"/>
            <a:ext cx="509588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/>
              <a:t>100</a:t>
            </a:r>
          </a:p>
        </p:txBody>
      </p:sp>
      <p:sp>
        <p:nvSpPr>
          <p:cNvPr id="76824" name="Textfeld 61"/>
          <p:cNvSpPr txBox="1">
            <a:spLocks noChangeArrowheads="1"/>
          </p:cNvSpPr>
          <p:nvPr/>
        </p:nvSpPr>
        <p:spPr bwMode="auto">
          <a:xfrm>
            <a:off x="2257375" y="1001812"/>
            <a:ext cx="449263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/>
              <a:t> 50</a:t>
            </a:r>
          </a:p>
        </p:txBody>
      </p:sp>
      <p:sp>
        <p:nvSpPr>
          <p:cNvPr id="76825" name="Textfeld 90"/>
          <p:cNvSpPr txBox="1">
            <a:spLocks noChangeArrowheads="1"/>
          </p:cNvSpPr>
          <p:nvPr/>
        </p:nvSpPr>
        <p:spPr bwMode="auto">
          <a:xfrm>
            <a:off x="6029275" y="1152624"/>
            <a:ext cx="449263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/>
              <a:t> 50</a:t>
            </a:r>
          </a:p>
        </p:txBody>
      </p:sp>
      <p:sp>
        <p:nvSpPr>
          <p:cNvPr id="76826" name="Textfeld 92"/>
          <p:cNvSpPr txBox="1">
            <a:spLocks noChangeArrowheads="1"/>
          </p:cNvSpPr>
          <p:nvPr/>
        </p:nvSpPr>
        <p:spPr bwMode="auto">
          <a:xfrm>
            <a:off x="6388050" y="1887637"/>
            <a:ext cx="449263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/>
              <a:t> 90</a:t>
            </a:r>
          </a:p>
        </p:txBody>
      </p:sp>
      <p:sp>
        <p:nvSpPr>
          <p:cNvPr id="76827" name="Textfeld 93"/>
          <p:cNvSpPr txBox="1">
            <a:spLocks noChangeArrowheads="1"/>
          </p:cNvSpPr>
          <p:nvPr/>
        </p:nvSpPr>
        <p:spPr bwMode="auto">
          <a:xfrm>
            <a:off x="6507113" y="2905224"/>
            <a:ext cx="449262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/>
              <a:t> 80</a:t>
            </a:r>
          </a:p>
        </p:txBody>
      </p:sp>
      <p:sp>
        <p:nvSpPr>
          <p:cNvPr id="76828" name="Textfeld 94"/>
          <p:cNvSpPr txBox="1">
            <a:spLocks noChangeArrowheads="1"/>
          </p:cNvSpPr>
          <p:nvPr/>
        </p:nvSpPr>
        <p:spPr bwMode="auto">
          <a:xfrm>
            <a:off x="7668344" y="3212976"/>
            <a:ext cx="4508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 dirty="0"/>
              <a:t> 90</a:t>
            </a:r>
          </a:p>
        </p:txBody>
      </p:sp>
      <p:sp>
        <p:nvSpPr>
          <p:cNvPr id="76829" name="Textfeld 95"/>
          <p:cNvSpPr txBox="1">
            <a:spLocks noChangeArrowheads="1"/>
          </p:cNvSpPr>
          <p:nvPr/>
        </p:nvSpPr>
        <p:spPr bwMode="auto">
          <a:xfrm>
            <a:off x="6014690" y="2204864"/>
            <a:ext cx="717550" cy="31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de-DE" sz="2000" dirty="0"/>
              <a:t> 30</a:t>
            </a:r>
          </a:p>
        </p:txBody>
      </p:sp>
      <p:sp>
        <p:nvSpPr>
          <p:cNvPr id="76830" name="Textfeld 97"/>
          <p:cNvSpPr txBox="1">
            <a:spLocks noChangeArrowheads="1"/>
          </p:cNvSpPr>
          <p:nvPr/>
        </p:nvSpPr>
        <p:spPr bwMode="auto">
          <a:xfrm>
            <a:off x="7743775" y="1717774"/>
            <a:ext cx="392113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/>
              <a:t>10</a:t>
            </a:r>
          </a:p>
        </p:txBody>
      </p:sp>
      <p:cxnSp>
        <p:nvCxnSpPr>
          <p:cNvPr id="76831" name="Form 151"/>
          <p:cNvCxnSpPr>
            <a:cxnSpLocks noChangeShapeType="1"/>
            <a:stCxn id="76807" idx="3"/>
            <a:endCxn id="76806" idx="3"/>
          </p:cNvCxnSpPr>
          <p:nvPr/>
        </p:nvCxnSpPr>
        <p:spPr bwMode="auto">
          <a:xfrm>
            <a:off x="5849888" y="1027212"/>
            <a:ext cx="1587" cy="565150"/>
          </a:xfrm>
          <a:prstGeom prst="curvedConnector3">
            <a:avLst>
              <a:gd name="adj1" fmla="val 52783407"/>
            </a:avLst>
          </a:prstGeom>
          <a:noFill/>
          <a:ln w="28575" algn="ctr">
            <a:solidFill>
              <a:srgbClr val="0000FF"/>
            </a:solidFill>
            <a:round/>
            <a:headEnd/>
            <a:tailEnd/>
          </a:ln>
        </p:spPr>
      </p:cxnSp>
      <p:cxnSp>
        <p:nvCxnSpPr>
          <p:cNvPr id="76832" name="Gekrümmte Verbindung 163"/>
          <p:cNvCxnSpPr>
            <a:cxnSpLocks noChangeShapeType="1"/>
            <a:stCxn id="76806" idx="3"/>
            <a:endCxn id="76804" idx="3"/>
          </p:cNvCxnSpPr>
          <p:nvPr/>
        </p:nvCxnSpPr>
        <p:spPr bwMode="auto">
          <a:xfrm>
            <a:off x="5849888" y="1592362"/>
            <a:ext cx="58737" cy="1187450"/>
          </a:xfrm>
          <a:prstGeom prst="curvedConnector3">
            <a:avLst>
              <a:gd name="adj1" fmla="val 1667167"/>
            </a:avLst>
          </a:prstGeom>
          <a:noFill/>
          <a:ln w="28575" algn="ctr">
            <a:solidFill>
              <a:srgbClr val="0000FF"/>
            </a:solidFill>
            <a:round/>
            <a:headEnd/>
            <a:tailEnd/>
          </a:ln>
        </p:spPr>
      </p:cxnSp>
      <p:cxnSp>
        <p:nvCxnSpPr>
          <p:cNvPr id="76833" name="Gekrümmte Verbindung 166"/>
          <p:cNvCxnSpPr>
            <a:cxnSpLocks noChangeShapeType="1"/>
            <a:stCxn id="76805" idx="3"/>
            <a:endCxn id="76808" idx="3"/>
          </p:cNvCxnSpPr>
          <p:nvPr/>
        </p:nvCxnSpPr>
        <p:spPr bwMode="auto">
          <a:xfrm>
            <a:off x="5908625" y="3402112"/>
            <a:ext cx="1588" cy="565150"/>
          </a:xfrm>
          <a:prstGeom prst="curvedConnector3">
            <a:avLst>
              <a:gd name="adj1" fmla="val 41815375"/>
            </a:avLst>
          </a:prstGeom>
          <a:noFill/>
          <a:ln w="28575" algn="ctr">
            <a:solidFill>
              <a:srgbClr val="0000FF"/>
            </a:solidFill>
            <a:round/>
            <a:headEnd/>
            <a:tailEnd/>
          </a:ln>
        </p:spPr>
      </p:cxnSp>
      <p:cxnSp>
        <p:nvCxnSpPr>
          <p:cNvPr id="76834" name="Gekrümmte Verbindung 171"/>
          <p:cNvCxnSpPr>
            <a:cxnSpLocks noChangeShapeType="1"/>
            <a:stCxn id="76804" idx="3"/>
            <a:endCxn id="76805" idx="3"/>
          </p:cNvCxnSpPr>
          <p:nvPr/>
        </p:nvCxnSpPr>
        <p:spPr bwMode="auto">
          <a:xfrm>
            <a:off x="5908625" y="2779812"/>
            <a:ext cx="1588" cy="622300"/>
          </a:xfrm>
          <a:prstGeom prst="curvedConnector3">
            <a:avLst>
              <a:gd name="adj1" fmla="val 82945310"/>
            </a:avLst>
          </a:prstGeom>
          <a:noFill/>
          <a:ln w="28575" algn="ctr">
            <a:solidFill>
              <a:srgbClr val="0000FF"/>
            </a:solidFill>
            <a:round/>
            <a:headEnd/>
            <a:tailEnd/>
          </a:ln>
        </p:spPr>
      </p:cxnSp>
      <p:cxnSp>
        <p:nvCxnSpPr>
          <p:cNvPr id="76835" name="Gekrümmte Verbindung 174"/>
          <p:cNvCxnSpPr>
            <a:cxnSpLocks noChangeShapeType="1"/>
            <a:stCxn id="76804" idx="3"/>
            <a:endCxn id="76808" idx="3"/>
          </p:cNvCxnSpPr>
          <p:nvPr/>
        </p:nvCxnSpPr>
        <p:spPr bwMode="auto">
          <a:xfrm>
            <a:off x="5908625" y="2779812"/>
            <a:ext cx="1588" cy="1187450"/>
          </a:xfrm>
          <a:prstGeom prst="curvedConnector3">
            <a:avLst>
              <a:gd name="adj1" fmla="val 114935264"/>
            </a:avLst>
          </a:prstGeom>
          <a:noFill/>
          <a:ln w="28575" algn="ctr">
            <a:solidFill>
              <a:srgbClr val="0000FF"/>
            </a:solidFill>
            <a:round/>
            <a:headEnd/>
            <a:tailEnd/>
          </a:ln>
        </p:spPr>
      </p:cxnSp>
      <p:cxnSp>
        <p:nvCxnSpPr>
          <p:cNvPr id="76836" name="Gekrümmte Verbindung 186"/>
          <p:cNvCxnSpPr>
            <a:cxnSpLocks noChangeShapeType="1"/>
            <a:stCxn id="76807" idx="3"/>
            <a:endCxn id="76804" idx="3"/>
          </p:cNvCxnSpPr>
          <p:nvPr/>
        </p:nvCxnSpPr>
        <p:spPr bwMode="auto">
          <a:xfrm>
            <a:off x="5849888" y="1027212"/>
            <a:ext cx="58737" cy="1752600"/>
          </a:xfrm>
          <a:prstGeom prst="curvedConnector3">
            <a:avLst>
              <a:gd name="adj1" fmla="val 4087250"/>
            </a:avLst>
          </a:prstGeom>
          <a:noFill/>
          <a:ln w="28575" algn="ctr">
            <a:solidFill>
              <a:srgbClr val="0000FF"/>
            </a:solidFill>
            <a:round/>
            <a:headEnd/>
            <a:tailEnd/>
          </a:ln>
        </p:spPr>
      </p:cxnSp>
      <p:grpSp>
        <p:nvGrpSpPr>
          <p:cNvPr id="2" name="Gruppieren 64"/>
          <p:cNvGrpSpPr>
            <a:grpSpLocks/>
          </p:cNvGrpSpPr>
          <p:nvPr/>
        </p:nvGrpSpPr>
        <p:grpSpPr bwMode="auto">
          <a:xfrm>
            <a:off x="2257375" y="1322487"/>
            <a:ext cx="4703193" cy="2644775"/>
            <a:chOff x="2012950" y="1322388"/>
            <a:chExt cx="4703193" cy="2644775"/>
          </a:xfrm>
        </p:grpSpPr>
        <p:sp>
          <p:nvSpPr>
            <p:cNvPr id="76860" name="Textfeld 16"/>
            <p:cNvSpPr txBox="1">
              <a:spLocks noChangeArrowheads="1"/>
            </p:cNvSpPr>
            <p:nvPr/>
          </p:nvSpPr>
          <p:spPr bwMode="auto">
            <a:xfrm>
              <a:off x="4167188" y="2000250"/>
              <a:ext cx="1438275" cy="314325"/>
            </a:xfrm>
            <a:prstGeom prst="rect">
              <a:avLst/>
            </a:prstGeom>
            <a:solidFill>
              <a:srgbClr val="66FFFF"/>
            </a:solidFill>
            <a:ln w="38100">
              <a:solidFill>
                <a:srgbClr val="0070C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2000">
                <a:cs typeface="Arial" charset="0"/>
              </a:endParaRPr>
            </a:p>
          </p:txBody>
        </p:sp>
        <p:cxnSp>
          <p:nvCxnSpPr>
            <p:cNvPr id="15" name="Gerade Verbindung 45"/>
            <p:cNvCxnSpPr>
              <a:stCxn id="10" idx="3"/>
              <a:endCxn id="76860" idx="1"/>
            </p:cNvCxnSpPr>
            <p:nvPr/>
          </p:nvCxnSpPr>
          <p:spPr>
            <a:xfrm>
              <a:off x="2143696" y="1322388"/>
              <a:ext cx="2023492" cy="835025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862" name="Textfeld 62"/>
            <p:cNvSpPr txBox="1">
              <a:spLocks noChangeArrowheads="1"/>
            </p:cNvSpPr>
            <p:nvPr/>
          </p:nvSpPr>
          <p:spPr bwMode="auto">
            <a:xfrm>
              <a:off x="2012950" y="1377950"/>
              <a:ext cx="449263" cy="314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2000"/>
                <a:t> 20</a:t>
              </a:r>
            </a:p>
          </p:txBody>
        </p:sp>
        <p:sp>
          <p:nvSpPr>
            <p:cNvPr id="76863" name="Textfeld 96"/>
            <p:cNvSpPr txBox="1">
              <a:spLocks noChangeArrowheads="1"/>
            </p:cNvSpPr>
            <p:nvPr/>
          </p:nvSpPr>
          <p:spPr bwMode="auto">
            <a:xfrm>
              <a:off x="5605463" y="1717675"/>
              <a:ext cx="449262" cy="314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2000"/>
                <a:t> 10</a:t>
              </a:r>
            </a:p>
          </p:txBody>
        </p:sp>
        <p:sp>
          <p:nvSpPr>
            <p:cNvPr id="76864" name="Textfeld 98"/>
            <p:cNvSpPr txBox="1">
              <a:spLocks noChangeArrowheads="1"/>
            </p:cNvSpPr>
            <p:nvPr/>
          </p:nvSpPr>
          <p:spPr bwMode="auto">
            <a:xfrm>
              <a:off x="6271791" y="3500909"/>
              <a:ext cx="444352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2000" dirty="0" smtClean="0"/>
                <a:t>30</a:t>
              </a:r>
              <a:endParaRPr lang="de-DE" sz="2000" dirty="0"/>
            </a:p>
          </p:txBody>
        </p:sp>
        <p:cxnSp>
          <p:nvCxnSpPr>
            <p:cNvPr id="76865" name="Gekrümmte Verbindung 160"/>
            <p:cNvCxnSpPr>
              <a:cxnSpLocks noChangeShapeType="1"/>
              <a:stCxn id="76806" idx="3"/>
              <a:endCxn id="76860" idx="3"/>
            </p:cNvCxnSpPr>
            <p:nvPr/>
          </p:nvCxnSpPr>
          <p:spPr bwMode="auto">
            <a:xfrm flipH="1">
              <a:off x="5605463" y="1592263"/>
              <a:ext cx="72008" cy="565150"/>
            </a:xfrm>
            <a:prstGeom prst="curvedConnector3">
              <a:avLst>
                <a:gd name="adj1" fmla="val -317465"/>
              </a:avLst>
            </a:prstGeom>
            <a:noFill/>
            <a:ln w="28575" algn="ctr">
              <a:solidFill>
                <a:srgbClr val="0000FF"/>
              </a:solidFill>
              <a:round/>
              <a:headEnd/>
              <a:tailEnd/>
            </a:ln>
          </p:spPr>
        </p:cxnSp>
        <p:cxnSp>
          <p:nvCxnSpPr>
            <p:cNvPr id="76866" name="Gekrümmte Verbindung 195"/>
            <p:cNvCxnSpPr>
              <a:cxnSpLocks noChangeShapeType="1"/>
              <a:stCxn id="76860" idx="3"/>
              <a:endCxn id="76808" idx="3"/>
            </p:cNvCxnSpPr>
            <p:nvPr/>
          </p:nvCxnSpPr>
          <p:spPr bwMode="auto">
            <a:xfrm>
              <a:off x="5605463" y="2157413"/>
              <a:ext cx="130745" cy="1809750"/>
            </a:xfrm>
            <a:prstGeom prst="curvedConnector3">
              <a:avLst>
                <a:gd name="adj1" fmla="val 274844"/>
              </a:avLst>
            </a:prstGeom>
            <a:noFill/>
            <a:ln w="28575" algn="ctr">
              <a:solidFill>
                <a:srgbClr val="0000FF"/>
              </a:solidFill>
              <a:round/>
              <a:headEnd/>
              <a:tailEnd/>
            </a:ln>
          </p:spPr>
        </p:cxnSp>
      </p:grpSp>
      <p:cxnSp>
        <p:nvCxnSpPr>
          <p:cNvPr id="44" name="Gerade Verbindung 197"/>
          <p:cNvCxnSpPr>
            <a:endCxn id="76807" idx="1"/>
          </p:cNvCxnSpPr>
          <p:nvPr/>
        </p:nvCxnSpPr>
        <p:spPr>
          <a:xfrm flipV="1">
            <a:off x="2316113" y="1027212"/>
            <a:ext cx="2095500" cy="108585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839" name="Textfeld 203"/>
          <p:cNvSpPr txBox="1">
            <a:spLocks noChangeArrowheads="1"/>
          </p:cNvSpPr>
          <p:nvPr/>
        </p:nvSpPr>
        <p:spPr bwMode="auto">
          <a:xfrm>
            <a:off x="2257375" y="1717774"/>
            <a:ext cx="39052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/>
              <a:t>30</a:t>
            </a:r>
          </a:p>
        </p:txBody>
      </p:sp>
      <p:cxnSp>
        <p:nvCxnSpPr>
          <p:cNvPr id="46" name="Gerade Verbindung 204"/>
          <p:cNvCxnSpPr>
            <a:endCxn id="76807" idx="1"/>
          </p:cNvCxnSpPr>
          <p:nvPr/>
        </p:nvCxnSpPr>
        <p:spPr>
          <a:xfrm flipV="1">
            <a:off x="2316113" y="1027212"/>
            <a:ext cx="2095500" cy="295275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841" name="Textfeld 208"/>
          <p:cNvSpPr txBox="1">
            <a:spLocks noChangeArrowheads="1"/>
          </p:cNvSpPr>
          <p:nvPr/>
        </p:nvSpPr>
        <p:spPr bwMode="auto">
          <a:xfrm>
            <a:off x="2736800" y="1208187"/>
            <a:ext cx="449263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/>
              <a:t> 30</a:t>
            </a:r>
          </a:p>
        </p:txBody>
      </p:sp>
      <p:sp>
        <p:nvSpPr>
          <p:cNvPr id="76842" name="Textfeld 56"/>
          <p:cNvSpPr txBox="1">
            <a:spLocks noChangeArrowheads="1"/>
          </p:cNvSpPr>
          <p:nvPr/>
        </p:nvSpPr>
        <p:spPr bwMode="auto">
          <a:xfrm>
            <a:off x="6948264" y="6488668"/>
            <a:ext cx="213731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1800" dirty="0" smtClean="0"/>
              <a:t>[</a:t>
            </a:r>
            <a:r>
              <a:rPr lang="de-DE" dirty="0" err="1" smtClean="0"/>
              <a:t>Weikum</a:t>
            </a:r>
            <a:r>
              <a:rPr lang="de-DE" sz="1800" dirty="0" smtClean="0"/>
              <a:t> </a:t>
            </a:r>
            <a:r>
              <a:rPr lang="de-DE" sz="1800" dirty="0"/>
              <a:t>et al</a:t>
            </a:r>
            <a:r>
              <a:rPr lang="de-DE" sz="1800" dirty="0" smtClean="0"/>
              <a:t>. 2011</a:t>
            </a:r>
            <a:r>
              <a:rPr lang="de-DE" sz="1800" dirty="0"/>
              <a:t>]</a:t>
            </a:r>
          </a:p>
        </p:txBody>
      </p:sp>
      <p:grpSp>
        <p:nvGrpSpPr>
          <p:cNvPr id="3" name="Gruppieren 63"/>
          <p:cNvGrpSpPr>
            <a:grpSpLocks/>
          </p:cNvGrpSpPr>
          <p:nvPr/>
        </p:nvGrpSpPr>
        <p:grpSpPr bwMode="auto">
          <a:xfrm>
            <a:off x="4744988" y="836712"/>
            <a:ext cx="655637" cy="3321440"/>
            <a:chOff x="4499992" y="836712"/>
            <a:chExt cx="655949" cy="3321688"/>
          </a:xfrm>
        </p:grpSpPr>
        <p:sp>
          <p:nvSpPr>
            <p:cNvPr id="76854" name="Textfeld 57"/>
            <p:cNvSpPr txBox="1">
              <a:spLocks noChangeArrowheads="1"/>
            </p:cNvSpPr>
            <p:nvPr/>
          </p:nvSpPr>
          <p:spPr bwMode="auto">
            <a:xfrm>
              <a:off x="4499992" y="836712"/>
              <a:ext cx="655949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/>
                <a:t>140</a:t>
              </a:r>
            </a:p>
          </p:txBody>
        </p:sp>
        <p:sp>
          <p:nvSpPr>
            <p:cNvPr id="76855" name="Textfeld 58"/>
            <p:cNvSpPr txBox="1">
              <a:spLocks noChangeArrowheads="1"/>
            </p:cNvSpPr>
            <p:nvPr/>
          </p:nvSpPr>
          <p:spPr bwMode="auto">
            <a:xfrm>
              <a:off x="4499992" y="1340768"/>
              <a:ext cx="655949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/>
                <a:t>180</a:t>
              </a:r>
            </a:p>
          </p:txBody>
        </p:sp>
        <p:sp>
          <p:nvSpPr>
            <p:cNvPr id="76856" name="Textfeld 59"/>
            <p:cNvSpPr txBox="1">
              <a:spLocks noChangeArrowheads="1"/>
            </p:cNvSpPr>
            <p:nvPr/>
          </p:nvSpPr>
          <p:spPr bwMode="auto">
            <a:xfrm>
              <a:off x="4644008" y="1916832"/>
              <a:ext cx="418903" cy="369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dirty="0" smtClean="0"/>
                <a:t>60</a:t>
              </a:r>
              <a:endParaRPr lang="de-DE" dirty="0"/>
            </a:p>
          </p:txBody>
        </p:sp>
        <p:sp>
          <p:nvSpPr>
            <p:cNvPr id="76857" name="Textfeld 60"/>
            <p:cNvSpPr txBox="1">
              <a:spLocks noChangeArrowheads="1"/>
            </p:cNvSpPr>
            <p:nvPr/>
          </p:nvSpPr>
          <p:spPr bwMode="auto">
            <a:xfrm>
              <a:off x="4499992" y="2564904"/>
              <a:ext cx="655949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dirty="0" smtClean="0"/>
                <a:t>470</a:t>
              </a:r>
              <a:endParaRPr lang="de-DE" dirty="0"/>
            </a:p>
          </p:txBody>
        </p:sp>
        <p:sp>
          <p:nvSpPr>
            <p:cNvPr id="76858" name="Textfeld 61"/>
            <p:cNvSpPr txBox="1">
              <a:spLocks noChangeArrowheads="1"/>
            </p:cNvSpPr>
            <p:nvPr/>
          </p:nvSpPr>
          <p:spPr bwMode="auto">
            <a:xfrm>
              <a:off x="4499992" y="3212976"/>
              <a:ext cx="655949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dirty="0"/>
                <a:t>145</a:t>
              </a:r>
            </a:p>
          </p:txBody>
        </p:sp>
        <p:sp>
          <p:nvSpPr>
            <p:cNvPr id="76859" name="Textfeld 62"/>
            <p:cNvSpPr txBox="1">
              <a:spLocks noChangeArrowheads="1"/>
            </p:cNvSpPr>
            <p:nvPr/>
          </p:nvSpPr>
          <p:spPr bwMode="auto">
            <a:xfrm>
              <a:off x="4499992" y="3789040"/>
              <a:ext cx="535979" cy="369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dirty="0" smtClean="0"/>
                <a:t>240</a:t>
              </a:r>
              <a:endParaRPr lang="de-DE" dirty="0"/>
            </a:p>
          </p:txBody>
        </p:sp>
      </p:grpSp>
      <p:grpSp>
        <p:nvGrpSpPr>
          <p:cNvPr id="4" name="Group 80"/>
          <p:cNvGrpSpPr>
            <a:grpSpLocks/>
          </p:cNvGrpSpPr>
          <p:nvPr/>
        </p:nvGrpSpPr>
        <p:grpSpPr bwMode="auto">
          <a:xfrm>
            <a:off x="2316113" y="1346224"/>
            <a:ext cx="3598862" cy="2775571"/>
            <a:chOff x="2071688" y="1698153"/>
            <a:chExt cx="3599621" cy="2775572"/>
          </a:xfrm>
        </p:grpSpPr>
        <p:cxnSp>
          <p:nvCxnSpPr>
            <p:cNvPr id="76845" name="Straight Connector 47"/>
            <p:cNvCxnSpPr>
              <a:cxnSpLocks noChangeShapeType="1"/>
            </p:cNvCxnSpPr>
            <p:nvPr/>
          </p:nvCxnSpPr>
          <p:spPr bwMode="auto">
            <a:xfrm>
              <a:off x="2095332" y="1698153"/>
              <a:ext cx="2095500" cy="282576"/>
            </a:xfrm>
            <a:prstGeom prst="line">
              <a:avLst/>
            </a:prstGeom>
            <a:noFill/>
            <a:ln w="57150" algn="ctr">
              <a:solidFill>
                <a:srgbClr val="D60093"/>
              </a:solidFill>
              <a:round/>
              <a:headEnd/>
              <a:tailEnd/>
            </a:ln>
          </p:spPr>
        </p:cxnSp>
        <p:cxnSp>
          <p:nvCxnSpPr>
            <p:cNvPr id="76846" name="Straight Connector 65"/>
            <p:cNvCxnSpPr>
              <a:cxnSpLocks noChangeShapeType="1"/>
            </p:cNvCxnSpPr>
            <p:nvPr/>
          </p:nvCxnSpPr>
          <p:spPr bwMode="auto">
            <a:xfrm>
              <a:off x="2071688" y="2516089"/>
              <a:ext cx="2095942" cy="665956"/>
            </a:xfrm>
            <a:prstGeom prst="line">
              <a:avLst/>
            </a:prstGeom>
            <a:noFill/>
            <a:ln w="57150" algn="ctr">
              <a:solidFill>
                <a:srgbClr val="D60093"/>
              </a:solidFill>
              <a:round/>
              <a:headEnd/>
              <a:tailEnd/>
            </a:ln>
          </p:spPr>
        </p:cxnSp>
        <p:cxnSp>
          <p:nvCxnSpPr>
            <p:cNvPr id="76847" name="Straight Connector 66"/>
            <p:cNvCxnSpPr>
              <a:cxnSpLocks noChangeShapeType="1"/>
            </p:cNvCxnSpPr>
            <p:nvPr/>
          </p:nvCxnSpPr>
          <p:spPr bwMode="auto">
            <a:xfrm flipV="1">
              <a:off x="2071688" y="3182046"/>
              <a:ext cx="2095942" cy="859631"/>
            </a:xfrm>
            <a:prstGeom prst="line">
              <a:avLst/>
            </a:prstGeom>
            <a:noFill/>
            <a:ln w="57150" algn="ctr">
              <a:solidFill>
                <a:srgbClr val="D60093"/>
              </a:solidFill>
              <a:round/>
              <a:headEnd/>
              <a:tailEnd/>
            </a:ln>
          </p:spPr>
        </p:cxnSp>
        <p:cxnSp>
          <p:nvCxnSpPr>
            <p:cNvPr id="76848" name="Straight Connector 67"/>
            <p:cNvCxnSpPr>
              <a:cxnSpLocks noChangeShapeType="1"/>
            </p:cNvCxnSpPr>
            <p:nvPr/>
          </p:nvCxnSpPr>
          <p:spPr bwMode="auto">
            <a:xfrm>
              <a:off x="2095332" y="3276874"/>
              <a:ext cx="2095500" cy="1042219"/>
            </a:xfrm>
            <a:prstGeom prst="line">
              <a:avLst/>
            </a:prstGeom>
            <a:noFill/>
            <a:ln w="57150" algn="ctr">
              <a:solidFill>
                <a:srgbClr val="D60093"/>
              </a:solidFill>
              <a:round/>
              <a:headEnd/>
              <a:tailEnd/>
            </a:ln>
          </p:spPr>
        </p:cxnSp>
        <p:sp>
          <p:nvSpPr>
            <p:cNvPr id="76849" name="Textfeld 22"/>
            <p:cNvSpPr txBox="1">
              <a:spLocks noChangeArrowheads="1"/>
            </p:cNvSpPr>
            <p:nvPr/>
          </p:nvSpPr>
          <p:spPr bwMode="auto">
            <a:xfrm>
              <a:off x="4174297" y="1783135"/>
              <a:ext cx="1438275" cy="314325"/>
            </a:xfrm>
            <a:prstGeom prst="rect">
              <a:avLst/>
            </a:prstGeom>
            <a:noFill/>
            <a:ln w="57150">
              <a:solidFill>
                <a:srgbClr val="D60093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2000">
                <a:cs typeface="Arial" charset="0"/>
              </a:endParaRPr>
            </a:p>
          </p:txBody>
        </p:sp>
        <p:sp>
          <p:nvSpPr>
            <p:cNvPr id="76850" name="Textfeld 22"/>
            <p:cNvSpPr txBox="1">
              <a:spLocks noChangeArrowheads="1"/>
            </p:cNvSpPr>
            <p:nvPr/>
          </p:nvSpPr>
          <p:spPr bwMode="auto">
            <a:xfrm>
              <a:off x="4163144" y="2961557"/>
              <a:ext cx="1501056" cy="314325"/>
            </a:xfrm>
            <a:prstGeom prst="rect">
              <a:avLst/>
            </a:prstGeom>
            <a:noFill/>
            <a:ln w="57150">
              <a:solidFill>
                <a:srgbClr val="D60093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2000">
                <a:cs typeface="Arial" charset="0"/>
              </a:endParaRPr>
            </a:p>
          </p:txBody>
        </p:sp>
        <p:sp>
          <p:nvSpPr>
            <p:cNvPr id="76851" name="Textfeld 22"/>
            <p:cNvSpPr txBox="1">
              <a:spLocks noChangeArrowheads="1"/>
            </p:cNvSpPr>
            <p:nvPr/>
          </p:nvSpPr>
          <p:spPr bwMode="auto">
            <a:xfrm>
              <a:off x="4177694" y="4159400"/>
              <a:ext cx="1476000" cy="314325"/>
            </a:xfrm>
            <a:prstGeom prst="rect">
              <a:avLst/>
            </a:prstGeom>
            <a:noFill/>
            <a:ln w="57150">
              <a:solidFill>
                <a:srgbClr val="D60093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2000">
                <a:cs typeface="Arial" charset="0"/>
              </a:endParaRPr>
            </a:p>
          </p:txBody>
        </p:sp>
        <p:cxnSp>
          <p:nvCxnSpPr>
            <p:cNvPr id="76852" name="Gekrümmte Verbindung 174"/>
            <p:cNvCxnSpPr>
              <a:cxnSpLocks noChangeShapeType="1"/>
            </p:cNvCxnSpPr>
            <p:nvPr/>
          </p:nvCxnSpPr>
          <p:spPr bwMode="auto">
            <a:xfrm>
              <a:off x="5665788" y="3142259"/>
              <a:ext cx="1588" cy="1187450"/>
            </a:xfrm>
            <a:prstGeom prst="curvedConnector3">
              <a:avLst>
                <a:gd name="adj1" fmla="val 114935264"/>
              </a:avLst>
            </a:prstGeom>
            <a:noFill/>
            <a:ln w="57150" algn="ctr">
              <a:solidFill>
                <a:srgbClr val="D60093"/>
              </a:solidFill>
              <a:round/>
              <a:headEnd/>
              <a:tailEnd/>
            </a:ln>
          </p:spPr>
        </p:cxnSp>
        <p:cxnSp>
          <p:nvCxnSpPr>
            <p:cNvPr id="76853" name="Gekrümmte Verbindung 163"/>
            <p:cNvCxnSpPr>
              <a:cxnSpLocks noChangeShapeType="1"/>
            </p:cNvCxnSpPr>
            <p:nvPr/>
          </p:nvCxnSpPr>
          <p:spPr bwMode="auto">
            <a:xfrm>
              <a:off x="5612572" y="1902074"/>
              <a:ext cx="58737" cy="1187450"/>
            </a:xfrm>
            <a:prstGeom prst="curvedConnector3">
              <a:avLst>
                <a:gd name="adj1" fmla="val 1667167"/>
              </a:avLst>
            </a:prstGeom>
            <a:noFill/>
            <a:ln w="57150" algn="ctr">
              <a:solidFill>
                <a:srgbClr val="D60093"/>
              </a:solidFill>
              <a:round/>
              <a:headEnd/>
              <a:tailEnd/>
            </a:ln>
          </p:spPr>
        </p:cxnSp>
      </p:grpSp>
    </p:spTree>
    <p:extLst>
      <p:ext uri="{BB962C8B-B14F-4D97-AF65-F5344CB8AC3E}">
        <p14:creationId xmlns:p14="http://schemas.microsoft.com/office/powerpoint/2010/main" val="18712308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92150"/>
          </a:xfrm>
        </p:spPr>
        <p:txBody>
          <a:bodyPr/>
          <a:lstStyle/>
          <a:p>
            <a:pPr defTabSz="893763" eaLnBrk="1" hangingPunct="1"/>
            <a:r>
              <a:rPr lang="en-GB" dirty="0" smtClean="0"/>
              <a:t>Random Walks</a:t>
            </a:r>
            <a:endParaRPr lang="en-GB" sz="2000" dirty="0" smtClean="0"/>
          </a:p>
        </p:txBody>
      </p:sp>
      <p:sp>
        <p:nvSpPr>
          <p:cNvPr id="79875" name="Textfeld 209"/>
          <p:cNvSpPr txBox="1">
            <a:spLocks noChangeArrowheads="1"/>
          </p:cNvSpPr>
          <p:nvPr/>
        </p:nvSpPr>
        <p:spPr bwMode="auto">
          <a:xfrm>
            <a:off x="153293" y="5325015"/>
            <a:ext cx="8739187" cy="1292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de-DE" dirty="0"/>
              <a:t> </a:t>
            </a:r>
            <a:r>
              <a:rPr lang="de-DE" sz="2400" dirty="0" err="1" smtClean="0"/>
              <a:t>for</a:t>
            </a:r>
            <a:r>
              <a:rPr lang="de-DE" sz="2400" dirty="0" smtClean="0"/>
              <a:t> </a:t>
            </a:r>
            <a:r>
              <a:rPr lang="de-DE" sz="2400" dirty="0" err="1" smtClean="0"/>
              <a:t>each</a:t>
            </a:r>
            <a:r>
              <a:rPr lang="de-DE" sz="2400" dirty="0" smtClean="0"/>
              <a:t> </a:t>
            </a:r>
            <a:r>
              <a:rPr lang="de-DE" sz="2400" dirty="0" err="1" smtClean="0"/>
              <a:t>mention</a:t>
            </a:r>
            <a:r>
              <a:rPr lang="de-DE" sz="2400" dirty="0" smtClean="0"/>
              <a:t> </a:t>
            </a:r>
            <a:r>
              <a:rPr lang="de-DE" sz="2400" dirty="0" err="1" smtClean="0"/>
              <a:t>run</a:t>
            </a:r>
            <a:r>
              <a:rPr lang="de-DE" sz="2400" dirty="0" smtClean="0"/>
              <a:t> </a:t>
            </a:r>
            <a:r>
              <a:rPr lang="de-DE" sz="2400" dirty="0" err="1" smtClean="0"/>
              <a:t>personalized</a:t>
            </a:r>
            <a:r>
              <a:rPr lang="de-DE" sz="2400" dirty="0" smtClean="0"/>
              <a:t> PageRank </a:t>
            </a:r>
            <a:r>
              <a:rPr lang="de-DE" sz="2400" dirty="0" err="1" smtClean="0"/>
              <a:t>with</a:t>
            </a:r>
            <a:r>
              <a:rPr lang="de-DE" sz="2400" dirty="0" smtClean="0"/>
              <a:t> </a:t>
            </a:r>
            <a:r>
              <a:rPr lang="de-DE" sz="2400" dirty="0" err="1" smtClean="0"/>
              <a:t>restart</a:t>
            </a:r>
            <a:endParaRPr lang="de-DE" sz="2400" dirty="0" smtClean="0"/>
          </a:p>
          <a:p>
            <a:pPr>
              <a:lnSpc>
                <a:spcPct val="150000"/>
              </a:lnSpc>
              <a:buFont typeface="Arial" charset="0"/>
              <a:buChar char="•"/>
            </a:pPr>
            <a:r>
              <a:rPr lang="de-DE" sz="2400" dirty="0" smtClean="0"/>
              <a:t> rank </a:t>
            </a:r>
            <a:r>
              <a:rPr lang="de-DE" sz="2400" dirty="0" err="1" smtClean="0"/>
              <a:t>entity</a:t>
            </a:r>
            <a:r>
              <a:rPr lang="de-DE" sz="2400" dirty="0" smtClean="0"/>
              <a:t> </a:t>
            </a:r>
            <a:r>
              <a:rPr lang="de-DE" sz="2800" b="1" dirty="0" smtClean="0">
                <a:solidFill>
                  <a:srgbClr val="FF0000"/>
                </a:solidFill>
              </a:rPr>
              <a:t>e</a:t>
            </a:r>
            <a:r>
              <a:rPr lang="de-DE" sz="2400" dirty="0" smtClean="0"/>
              <a:t> </a:t>
            </a:r>
            <a:r>
              <a:rPr lang="de-DE" sz="2400" dirty="0" err="1" smtClean="0"/>
              <a:t>by</a:t>
            </a:r>
            <a:r>
              <a:rPr lang="de-DE" sz="2400" dirty="0" smtClean="0"/>
              <a:t> </a:t>
            </a:r>
            <a:r>
              <a:rPr lang="de-DE" sz="2400" dirty="0" err="1" smtClean="0"/>
              <a:t>stationary</a:t>
            </a:r>
            <a:r>
              <a:rPr lang="de-DE" sz="2400" dirty="0" smtClean="0"/>
              <a:t> </a:t>
            </a:r>
            <a:r>
              <a:rPr lang="de-DE" sz="2400" dirty="0" err="1" smtClean="0"/>
              <a:t>visiting</a:t>
            </a:r>
            <a:r>
              <a:rPr lang="de-DE" sz="2400" dirty="0" smtClean="0"/>
              <a:t> </a:t>
            </a:r>
            <a:r>
              <a:rPr lang="de-DE" sz="2400" dirty="0" err="1" smtClean="0"/>
              <a:t>probability</a:t>
            </a:r>
            <a:r>
              <a:rPr lang="de-DE" sz="2400" dirty="0" smtClean="0"/>
              <a:t>, </a:t>
            </a:r>
            <a:r>
              <a:rPr lang="de-DE" sz="2400" dirty="0" err="1" smtClean="0"/>
              <a:t>starting</a:t>
            </a:r>
            <a:r>
              <a:rPr lang="de-DE" sz="2400" dirty="0" smtClean="0"/>
              <a:t> </a:t>
            </a:r>
            <a:r>
              <a:rPr lang="de-DE" sz="2400" dirty="0" err="1" smtClean="0"/>
              <a:t>from</a:t>
            </a:r>
            <a:r>
              <a:rPr lang="de-DE" sz="2400" dirty="0" smtClean="0"/>
              <a:t> </a:t>
            </a:r>
            <a:r>
              <a:rPr lang="de-DE" sz="2800" b="1" dirty="0" smtClean="0">
                <a:solidFill>
                  <a:srgbClr val="FF0000"/>
                </a:solidFill>
              </a:rPr>
              <a:t>m</a:t>
            </a:r>
            <a:endParaRPr lang="de-DE" sz="2400" b="1" dirty="0" smtClean="0">
              <a:solidFill>
                <a:srgbClr val="FF0000"/>
              </a:solidFill>
            </a:endParaRPr>
          </a:p>
        </p:txBody>
      </p:sp>
      <p:sp>
        <p:nvSpPr>
          <p:cNvPr id="31" name="Textfeld 17"/>
          <p:cNvSpPr txBox="1">
            <a:spLocks noChangeArrowheads="1"/>
          </p:cNvSpPr>
          <p:nvPr/>
        </p:nvSpPr>
        <p:spPr bwMode="auto">
          <a:xfrm>
            <a:off x="4167188" y="2976200"/>
            <a:ext cx="1497012" cy="314325"/>
          </a:xfrm>
          <a:prstGeom prst="rect">
            <a:avLst/>
          </a:prstGeom>
          <a:solidFill>
            <a:srgbClr val="66FFFF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000">
              <a:cs typeface="Arial" charset="0"/>
            </a:endParaRPr>
          </a:p>
        </p:txBody>
      </p:sp>
      <p:sp>
        <p:nvSpPr>
          <p:cNvPr id="32" name="Textfeld 18"/>
          <p:cNvSpPr txBox="1">
            <a:spLocks noChangeArrowheads="1"/>
          </p:cNvSpPr>
          <p:nvPr/>
        </p:nvSpPr>
        <p:spPr bwMode="auto">
          <a:xfrm>
            <a:off x="4167188" y="3598500"/>
            <a:ext cx="1497012" cy="312738"/>
          </a:xfrm>
          <a:prstGeom prst="rect">
            <a:avLst/>
          </a:prstGeom>
          <a:solidFill>
            <a:srgbClr val="66FFFF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000">
              <a:cs typeface="Arial" charset="0"/>
            </a:endParaRPr>
          </a:p>
        </p:txBody>
      </p:sp>
      <p:sp>
        <p:nvSpPr>
          <p:cNvPr id="33" name="Textfeld 22"/>
          <p:cNvSpPr txBox="1">
            <a:spLocks noChangeArrowheads="1"/>
          </p:cNvSpPr>
          <p:nvPr/>
        </p:nvSpPr>
        <p:spPr bwMode="auto">
          <a:xfrm>
            <a:off x="4167188" y="1788750"/>
            <a:ext cx="1438275" cy="314325"/>
          </a:xfrm>
          <a:prstGeom prst="rect">
            <a:avLst/>
          </a:prstGeom>
          <a:solidFill>
            <a:srgbClr val="66FFFF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000">
              <a:cs typeface="Arial" charset="0"/>
            </a:endParaRPr>
          </a:p>
        </p:txBody>
      </p:sp>
      <p:sp>
        <p:nvSpPr>
          <p:cNvPr id="34" name="Textfeld 23"/>
          <p:cNvSpPr txBox="1">
            <a:spLocks noChangeArrowheads="1"/>
          </p:cNvSpPr>
          <p:nvPr/>
        </p:nvSpPr>
        <p:spPr bwMode="auto">
          <a:xfrm>
            <a:off x="4167188" y="1223600"/>
            <a:ext cx="1438275" cy="314325"/>
          </a:xfrm>
          <a:prstGeom prst="rect">
            <a:avLst/>
          </a:prstGeom>
          <a:solidFill>
            <a:srgbClr val="66FFFF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000">
              <a:cs typeface="Arial" charset="0"/>
            </a:endParaRPr>
          </a:p>
        </p:txBody>
      </p:sp>
      <p:sp>
        <p:nvSpPr>
          <p:cNvPr id="35" name="Textfeld 25"/>
          <p:cNvSpPr txBox="1">
            <a:spLocks noChangeArrowheads="1"/>
          </p:cNvSpPr>
          <p:nvPr/>
        </p:nvSpPr>
        <p:spPr bwMode="auto">
          <a:xfrm>
            <a:off x="4167188" y="4163650"/>
            <a:ext cx="1497012" cy="314325"/>
          </a:xfrm>
          <a:prstGeom prst="rect">
            <a:avLst/>
          </a:prstGeom>
          <a:solidFill>
            <a:srgbClr val="66FFFF"/>
          </a:solidFill>
          <a:ln w="38100">
            <a:solidFill>
              <a:srgbClr val="0070C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n-US" sz="2000">
              <a:cs typeface="Arial" charset="0"/>
            </a:endParaRPr>
          </a:p>
        </p:txBody>
      </p:sp>
      <p:sp>
        <p:nvSpPr>
          <p:cNvPr id="36" name="Abgerundetes Rechteck 32"/>
          <p:cNvSpPr/>
          <p:nvPr/>
        </p:nvSpPr>
        <p:spPr>
          <a:xfrm>
            <a:off x="936625" y="1450613"/>
            <a:ext cx="1135063" cy="450850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2000"/>
          </a:p>
        </p:txBody>
      </p:sp>
      <p:sp>
        <p:nvSpPr>
          <p:cNvPr id="37" name="Abgerundetes Rechteck 34"/>
          <p:cNvSpPr/>
          <p:nvPr/>
        </p:nvSpPr>
        <p:spPr>
          <a:xfrm>
            <a:off x="936625" y="2241188"/>
            <a:ext cx="1135063" cy="452437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2000"/>
          </a:p>
        </p:txBody>
      </p:sp>
      <p:sp>
        <p:nvSpPr>
          <p:cNvPr id="38" name="Abgerundetes Rechteck 36"/>
          <p:cNvSpPr/>
          <p:nvPr/>
        </p:nvSpPr>
        <p:spPr>
          <a:xfrm>
            <a:off x="936625" y="2976200"/>
            <a:ext cx="1135063" cy="45243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2000"/>
          </a:p>
        </p:txBody>
      </p:sp>
      <p:sp>
        <p:nvSpPr>
          <p:cNvPr id="39" name="Abgerundetes Rechteck 40"/>
          <p:cNvSpPr/>
          <p:nvPr/>
        </p:nvSpPr>
        <p:spPr>
          <a:xfrm>
            <a:off x="936625" y="3766775"/>
            <a:ext cx="1135063" cy="452438"/>
          </a:xfrm>
          <a:prstGeom prst="round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de-DE" sz="2000"/>
          </a:p>
        </p:txBody>
      </p:sp>
      <p:cxnSp>
        <p:nvCxnSpPr>
          <p:cNvPr id="40" name="Gerade Verbindung 43"/>
          <p:cNvCxnSpPr>
            <a:stCxn id="36" idx="3"/>
            <a:endCxn id="33" idx="1"/>
          </p:cNvCxnSpPr>
          <p:nvPr/>
        </p:nvCxnSpPr>
        <p:spPr>
          <a:xfrm>
            <a:off x="2071688" y="1676038"/>
            <a:ext cx="2095500" cy="269875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47"/>
          <p:cNvCxnSpPr>
            <a:stCxn id="37" idx="3"/>
            <a:endCxn id="31" idx="1"/>
          </p:cNvCxnSpPr>
          <p:nvPr/>
        </p:nvCxnSpPr>
        <p:spPr>
          <a:xfrm>
            <a:off x="2071688" y="2466613"/>
            <a:ext cx="2095500" cy="66675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49"/>
          <p:cNvCxnSpPr>
            <a:endCxn id="32" idx="1"/>
          </p:cNvCxnSpPr>
          <p:nvPr/>
        </p:nvCxnSpPr>
        <p:spPr>
          <a:xfrm>
            <a:off x="2071688" y="3258775"/>
            <a:ext cx="2095500" cy="496888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51"/>
          <p:cNvCxnSpPr>
            <a:endCxn id="35" idx="1"/>
          </p:cNvCxnSpPr>
          <p:nvPr/>
        </p:nvCxnSpPr>
        <p:spPr>
          <a:xfrm>
            <a:off x="2071688" y="3258775"/>
            <a:ext cx="2095500" cy="1062038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53"/>
          <p:cNvCxnSpPr>
            <a:stCxn id="39" idx="3"/>
            <a:endCxn id="31" idx="1"/>
          </p:cNvCxnSpPr>
          <p:nvPr/>
        </p:nvCxnSpPr>
        <p:spPr>
          <a:xfrm flipV="1">
            <a:off x="2071688" y="3133363"/>
            <a:ext cx="2095500" cy="860425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Gerade Verbindung 55"/>
          <p:cNvCxnSpPr>
            <a:stCxn id="39" idx="3"/>
            <a:endCxn id="32" idx="1"/>
          </p:cNvCxnSpPr>
          <p:nvPr/>
        </p:nvCxnSpPr>
        <p:spPr>
          <a:xfrm flipV="1">
            <a:off x="2071688" y="3755663"/>
            <a:ext cx="2095500" cy="238125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Form 151"/>
          <p:cNvCxnSpPr>
            <a:cxnSpLocks noChangeShapeType="1"/>
            <a:stCxn id="34" idx="3"/>
            <a:endCxn id="33" idx="3"/>
          </p:cNvCxnSpPr>
          <p:nvPr/>
        </p:nvCxnSpPr>
        <p:spPr bwMode="auto">
          <a:xfrm>
            <a:off x="5605463" y="1380763"/>
            <a:ext cx="1587" cy="565150"/>
          </a:xfrm>
          <a:prstGeom prst="curvedConnector3">
            <a:avLst>
              <a:gd name="adj1" fmla="val 52783407"/>
            </a:avLst>
          </a:prstGeom>
          <a:noFill/>
          <a:ln w="28575" algn="ctr">
            <a:solidFill>
              <a:srgbClr val="0000FF"/>
            </a:solidFill>
            <a:round/>
            <a:headEnd/>
            <a:tailEnd/>
          </a:ln>
        </p:spPr>
      </p:cxnSp>
      <p:cxnSp>
        <p:nvCxnSpPr>
          <p:cNvPr id="59" name="Gekrümmte Verbindung 163"/>
          <p:cNvCxnSpPr>
            <a:cxnSpLocks noChangeShapeType="1"/>
            <a:stCxn id="33" idx="3"/>
            <a:endCxn id="31" idx="3"/>
          </p:cNvCxnSpPr>
          <p:nvPr/>
        </p:nvCxnSpPr>
        <p:spPr bwMode="auto">
          <a:xfrm>
            <a:off x="5605463" y="1945913"/>
            <a:ext cx="58737" cy="1187450"/>
          </a:xfrm>
          <a:prstGeom prst="curvedConnector3">
            <a:avLst>
              <a:gd name="adj1" fmla="val 1667167"/>
            </a:avLst>
          </a:prstGeom>
          <a:noFill/>
          <a:ln w="28575" algn="ctr">
            <a:solidFill>
              <a:srgbClr val="0000FF"/>
            </a:solidFill>
            <a:round/>
            <a:headEnd/>
            <a:tailEnd/>
          </a:ln>
        </p:spPr>
      </p:cxnSp>
      <p:cxnSp>
        <p:nvCxnSpPr>
          <p:cNvPr id="60" name="Gekrümmte Verbindung 166"/>
          <p:cNvCxnSpPr>
            <a:cxnSpLocks noChangeShapeType="1"/>
            <a:stCxn id="32" idx="3"/>
            <a:endCxn id="35" idx="3"/>
          </p:cNvCxnSpPr>
          <p:nvPr/>
        </p:nvCxnSpPr>
        <p:spPr bwMode="auto">
          <a:xfrm>
            <a:off x="5664200" y="3755663"/>
            <a:ext cx="1588" cy="565150"/>
          </a:xfrm>
          <a:prstGeom prst="curvedConnector3">
            <a:avLst>
              <a:gd name="adj1" fmla="val 41815375"/>
            </a:avLst>
          </a:prstGeom>
          <a:noFill/>
          <a:ln w="28575" algn="ctr">
            <a:solidFill>
              <a:srgbClr val="0000FF"/>
            </a:solidFill>
            <a:round/>
            <a:headEnd/>
            <a:tailEnd/>
          </a:ln>
        </p:spPr>
      </p:cxnSp>
      <p:cxnSp>
        <p:nvCxnSpPr>
          <p:cNvPr id="61" name="Gekrümmte Verbindung 171"/>
          <p:cNvCxnSpPr>
            <a:cxnSpLocks noChangeShapeType="1"/>
            <a:stCxn id="31" idx="3"/>
            <a:endCxn id="32" idx="3"/>
          </p:cNvCxnSpPr>
          <p:nvPr/>
        </p:nvCxnSpPr>
        <p:spPr bwMode="auto">
          <a:xfrm>
            <a:off x="5664200" y="3133363"/>
            <a:ext cx="1588" cy="622300"/>
          </a:xfrm>
          <a:prstGeom prst="curvedConnector3">
            <a:avLst>
              <a:gd name="adj1" fmla="val 82945310"/>
            </a:avLst>
          </a:prstGeom>
          <a:noFill/>
          <a:ln w="28575" algn="ctr">
            <a:solidFill>
              <a:srgbClr val="0000FF"/>
            </a:solidFill>
            <a:round/>
            <a:headEnd/>
            <a:tailEnd/>
          </a:ln>
        </p:spPr>
      </p:cxnSp>
      <p:cxnSp>
        <p:nvCxnSpPr>
          <p:cNvPr id="62" name="Gekrümmte Verbindung 174"/>
          <p:cNvCxnSpPr>
            <a:cxnSpLocks noChangeShapeType="1"/>
            <a:stCxn id="31" idx="3"/>
            <a:endCxn id="35" idx="3"/>
          </p:cNvCxnSpPr>
          <p:nvPr/>
        </p:nvCxnSpPr>
        <p:spPr bwMode="auto">
          <a:xfrm>
            <a:off x="5664200" y="3133363"/>
            <a:ext cx="1588" cy="1187450"/>
          </a:xfrm>
          <a:prstGeom prst="curvedConnector3">
            <a:avLst>
              <a:gd name="adj1" fmla="val 114935264"/>
            </a:avLst>
          </a:prstGeom>
          <a:noFill/>
          <a:ln w="28575" algn="ctr">
            <a:solidFill>
              <a:srgbClr val="0000FF"/>
            </a:solidFill>
            <a:round/>
            <a:headEnd/>
            <a:tailEnd/>
          </a:ln>
        </p:spPr>
      </p:cxnSp>
      <p:cxnSp>
        <p:nvCxnSpPr>
          <p:cNvPr id="63" name="Gekrümmte Verbindung 186"/>
          <p:cNvCxnSpPr>
            <a:cxnSpLocks noChangeShapeType="1"/>
            <a:stCxn id="34" idx="3"/>
            <a:endCxn id="31" idx="3"/>
          </p:cNvCxnSpPr>
          <p:nvPr/>
        </p:nvCxnSpPr>
        <p:spPr bwMode="auto">
          <a:xfrm>
            <a:off x="5605463" y="1380763"/>
            <a:ext cx="58737" cy="1752600"/>
          </a:xfrm>
          <a:prstGeom prst="curvedConnector3">
            <a:avLst>
              <a:gd name="adj1" fmla="val 4087250"/>
            </a:avLst>
          </a:prstGeom>
          <a:noFill/>
          <a:ln w="28575" algn="ctr">
            <a:solidFill>
              <a:srgbClr val="0000FF"/>
            </a:solidFill>
            <a:round/>
            <a:headEnd/>
            <a:tailEnd/>
          </a:ln>
        </p:spPr>
      </p:cxnSp>
      <p:grpSp>
        <p:nvGrpSpPr>
          <p:cNvPr id="2" name="Gruppieren 64"/>
          <p:cNvGrpSpPr>
            <a:grpSpLocks/>
          </p:cNvGrpSpPr>
          <p:nvPr/>
        </p:nvGrpSpPr>
        <p:grpSpPr bwMode="auto">
          <a:xfrm>
            <a:off x="2071688" y="1748046"/>
            <a:ext cx="3592512" cy="2644775"/>
            <a:chOff x="2071688" y="1394396"/>
            <a:chExt cx="3592512" cy="2644775"/>
          </a:xfrm>
        </p:grpSpPr>
        <p:sp>
          <p:nvSpPr>
            <p:cNvPr id="65" name="Textfeld 16"/>
            <p:cNvSpPr txBox="1">
              <a:spLocks noChangeArrowheads="1"/>
            </p:cNvSpPr>
            <p:nvPr/>
          </p:nvSpPr>
          <p:spPr bwMode="auto">
            <a:xfrm>
              <a:off x="4167188" y="2000250"/>
              <a:ext cx="1438275" cy="314325"/>
            </a:xfrm>
            <a:prstGeom prst="rect">
              <a:avLst/>
            </a:prstGeom>
            <a:solidFill>
              <a:srgbClr val="66FFFF"/>
            </a:solidFill>
            <a:ln w="38100">
              <a:solidFill>
                <a:srgbClr val="0070C0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endParaRPr lang="en-US" sz="2000">
                <a:cs typeface="Arial" charset="0"/>
              </a:endParaRPr>
            </a:p>
          </p:txBody>
        </p:sp>
        <p:cxnSp>
          <p:nvCxnSpPr>
            <p:cNvPr id="66" name="Gerade Verbindung 45"/>
            <p:cNvCxnSpPr>
              <a:stCxn id="36" idx="3"/>
              <a:endCxn id="65" idx="1"/>
            </p:cNvCxnSpPr>
            <p:nvPr/>
          </p:nvCxnSpPr>
          <p:spPr>
            <a:xfrm>
              <a:off x="2071688" y="1394396"/>
              <a:ext cx="2095500" cy="763017"/>
            </a:xfrm>
            <a:prstGeom prst="line">
              <a:avLst/>
            </a:prstGeom>
            <a:ln w="28575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Gekrümmte Verbindung 160"/>
            <p:cNvCxnSpPr>
              <a:cxnSpLocks noChangeShapeType="1"/>
              <a:stCxn id="33" idx="3"/>
              <a:endCxn id="65" idx="3"/>
            </p:cNvCxnSpPr>
            <p:nvPr/>
          </p:nvCxnSpPr>
          <p:spPr bwMode="auto">
            <a:xfrm>
              <a:off x="5605463" y="1664271"/>
              <a:ext cx="12700" cy="493142"/>
            </a:xfrm>
            <a:prstGeom prst="curvedConnector3">
              <a:avLst>
                <a:gd name="adj1" fmla="val 1800000"/>
              </a:avLst>
            </a:prstGeom>
            <a:noFill/>
            <a:ln w="28575" algn="ctr">
              <a:solidFill>
                <a:srgbClr val="0000FF"/>
              </a:solidFill>
              <a:round/>
              <a:headEnd/>
              <a:tailEnd/>
            </a:ln>
          </p:spPr>
        </p:cxnSp>
        <p:cxnSp>
          <p:nvCxnSpPr>
            <p:cNvPr id="71" name="Gekrümmte Verbindung 195"/>
            <p:cNvCxnSpPr>
              <a:cxnSpLocks noChangeShapeType="1"/>
              <a:stCxn id="65" idx="3"/>
              <a:endCxn id="35" idx="3"/>
            </p:cNvCxnSpPr>
            <p:nvPr/>
          </p:nvCxnSpPr>
          <p:spPr bwMode="auto">
            <a:xfrm>
              <a:off x="5605463" y="2157413"/>
              <a:ext cx="58737" cy="1881758"/>
            </a:xfrm>
            <a:prstGeom prst="curvedConnector3">
              <a:avLst>
                <a:gd name="adj1" fmla="val 489193"/>
              </a:avLst>
            </a:prstGeom>
            <a:noFill/>
            <a:ln w="28575" algn="ctr">
              <a:solidFill>
                <a:srgbClr val="0000FF"/>
              </a:solidFill>
              <a:round/>
              <a:headEnd/>
              <a:tailEnd/>
            </a:ln>
          </p:spPr>
        </p:cxnSp>
      </p:grpSp>
      <p:cxnSp>
        <p:nvCxnSpPr>
          <p:cNvPr id="72" name="Gerade Verbindung 197"/>
          <p:cNvCxnSpPr>
            <a:endCxn id="34" idx="1"/>
          </p:cNvCxnSpPr>
          <p:nvPr/>
        </p:nvCxnSpPr>
        <p:spPr>
          <a:xfrm flipV="1">
            <a:off x="2071688" y="1380763"/>
            <a:ext cx="2095500" cy="1085850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Gerade Verbindung 204"/>
          <p:cNvCxnSpPr>
            <a:endCxn id="34" idx="1"/>
          </p:cNvCxnSpPr>
          <p:nvPr/>
        </p:nvCxnSpPr>
        <p:spPr>
          <a:xfrm flipV="1">
            <a:off x="2071688" y="1380763"/>
            <a:ext cx="2095500" cy="295275"/>
          </a:xfrm>
          <a:prstGeom prst="line">
            <a:avLst/>
          </a:prstGeom>
          <a:ln w="28575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uppieren 97"/>
          <p:cNvGrpSpPr/>
          <p:nvPr/>
        </p:nvGrpSpPr>
        <p:grpSpPr>
          <a:xfrm>
            <a:off x="5605463" y="1506175"/>
            <a:ext cx="2322512" cy="2632075"/>
            <a:chOff x="5605463" y="1152525"/>
            <a:chExt cx="2322512" cy="2632075"/>
          </a:xfrm>
        </p:grpSpPr>
        <p:grpSp>
          <p:nvGrpSpPr>
            <p:cNvPr id="4" name="Gruppieren 94"/>
            <p:cNvGrpSpPr/>
            <p:nvPr/>
          </p:nvGrpSpPr>
          <p:grpSpPr>
            <a:xfrm>
              <a:off x="5784850" y="1152525"/>
              <a:ext cx="2106613" cy="2632075"/>
              <a:chOff x="5784850" y="1152525"/>
              <a:chExt cx="2106613" cy="2632075"/>
            </a:xfrm>
          </p:grpSpPr>
          <p:sp>
            <p:nvSpPr>
              <p:cNvPr id="52" name="Textfeld 90"/>
              <p:cNvSpPr txBox="1">
                <a:spLocks noChangeArrowheads="1"/>
              </p:cNvSpPr>
              <p:nvPr/>
            </p:nvSpPr>
            <p:spPr bwMode="auto">
              <a:xfrm>
                <a:off x="5784850" y="1152525"/>
                <a:ext cx="449263" cy="314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2000" dirty="0"/>
                  <a:t> 50</a:t>
                </a:r>
              </a:p>
            </p:txBody>
          </p:sp>
          <p:sp>
            <p:nvSpPr>
              <p:cNvPr id="53" name="Textfeld 92"/>
              <p:cNvSpPr txBox="1">
                <a:spLocks noChangeArrowheads="1"/>
              </p:cNvSpPr>
              <p:nvPr/>
            </p:nvSpPr>
            <p:spPr bwMode="auto">
              <a:xfrm>
                <a:off x="6143625" y="1887538"/>
                <a:ext cx="449263" cy="314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2000" dirty="0"/>
                  <a:t> 90</a:t>
                </a:r>
              </a:p>
            </p:txBody>
          </p:sp>
          <p:sp>
            <p:nvSpPr>
              <p:cNvPr id="54" name="Textfeld 93"/>
              <p:cNvSpPr txBox="1">
                <a:spLocks noChangeArrowheads="1"/>
              </p:cNvSpPr>
              <p:nvPr/>
            </p:nvSpPr>
            <p:spPr bwMode="auto">
              <a:xfrm>
                <a:off x="6262688" y="2905125"/>
                <a:ext cx="449262" cy="314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2000"/>
                  <a:t> 80</a:t>
                </a:r>
              </a:p>
            </p:txBody>
          </p:sp>
          <p:sp>
            <p:nvSpPr>
              <p:cNvPr id="55" name="Textfeld 94"/>
              <p:cNvSpPr txBox="1">
                <a:spLocks noChangeArrowheads="1"/>
              </p:cNvSpPr>
              <p:nvPr/>
            </p:nvSpPr>
            <p:spPr bwMode="auto">
              <a:xfrm>
                <a:off x="6740525" y="3244850"/>
                <a:ext cx="450850" cy="314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2000"/>
                  <a:t> 90</a:t>
                </a:r>
              </a:p>
            </p:txBody>
          </p:sp>
          <p:sp>
            <p:nvSpPr>
              <p:cNvPr id="56" name="Textfeld 95"/>
              <p:cNvSpPr txBox="1">
                <a:spLocks noChangeArrowheads="1"/>
              </p:cNvSpPr>
              <p:nvPr/>
            </p:nvSpPr>
            <p:spPr bwMode="auto">
              <a:xfrm>
                <a:off x="5784850" y="3471863"/>
                <a:ext cx="717550" cy="3127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de-DE" sz="2000"/>
                  <a:t> 30</a:t>
                </a:r>
              </a:p>
            </p:txBody>
          </p:sp>
          <p:sp>
            <p:nvSpPr>
              <p:cNvPr id="57" name="Textfeld 97"/>
              <p:cNvSpPr txBox="1">
                <a:spLocks noChangeArrowheads="1"/>
              </p:cNvSpPr>
              <p:nvPr/>
            </p:nvSpPr>
            <p:spPr bwMode="auto">
              <a:xfrm>
                <a:off x="7499350" y="1717675"/>
                <a:ext cx="392113" cy="314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2000"/>
                  <a:t>10</a:t>
                </a:r>
              </a:p>
            </p:txBody>
          </p:sp>
        </p:grpSp>
        <p:sp>
          <p:nvSpPr>
            <p:cNvPr id="96" name="Textfeld 98"/>
            <p:cNvSpPr txBox="1">
              <a:spLocks noChangeArrowheads="1"/>
            </p:cNvSpPr>
            <p:nvPr/>
          </p:nvSpPr>
          <p:spPr bwMode="auto">
            <a:xfrm>
              <a:off x="7535863" y="2852738"/>
              <a:ext cx="392112" cy="314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2000" dirty="0"/>
                <a:t>20</a:t>
              </a:r>
            </a:p>
          </p:txBody>
        </p:sp>
        <p:sp>
          <p:nvSpPr>
            <p:cNvPr id="97" name="Textfeld 96"/>
            <p:cNvSpPr txBox="1">
              <a:spLocks noChangeArrowheads="1"/>
            </p:cNvSpPr>
            <p:nvPr/>
          </p:nvSpPr>
          <p:spPr bwMode="auto">
            <a:xfrm>
              <a:off x="5605463" y="1717675"/>
              <a:ext cx="449262" cy="314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2000" dirty="0"/>
                <a:t> 10</a:t>
              </a:r>
            </a:p>
          </p:txBody>
        </p:sp>
      </p:grpSp>
      <p:grpSp>
        <p:nvGrpSpPr>
          <p:cNvPr id="5" name="Gruppieren 107"/>
          <p:cNvGrpSpPr/>
          <p:nvPr/>
        </p:nvGrpSpPr>
        <p:grpSpPr>
          <a:xfrm>
            <a:off x="5580112" y="1478394"/>
            <a:ext cx="2577087" cy="2719448"/>
            <a:chOff x="5605463" y="1152525"/>
            <a:chExt cx="2577087" cy="2719448"/>
          </a:xfrm>
        </p:grpSpPr>
        <p:grpSp>
          <p:nvGrpSpPr>
            <p:cNvPr id="6" name="Gruppieren 94"/>
            <p:cNvGrpSpPr/>
            <p:nvPr/>
          </p:nvGrpSpPr>
          <p:grpSpPr>
            <a:xfrm>
              <a:off x="5784849" y="1152525"/>
              <a:ext cx="2397701" cy="2719448"/>
              <a:chOff x="5784849" y="1152525"/>
              <a:chExt cx="2397701" cy="2719448"/>
            </a:xfrm>
          </p:grpSpPr>
          <p:sp>
            <p:nvSpPr>
              <p:cNvPr id="112" name="Textfeld 90"/>
              <p:cNvSpPr txBox="1">
                <a:spLocks noChangeArrowheads="1"/>
              </p:cNvSpPr>
              <p:nvPr/>
            </p:nvSpPr>
            <p:spPr bwMode="auto">
              <a:xfrm>
                <a:off x="5784850" y="1152525"/>
                <a:ext cx="753732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2000" dirty="0"/>
                  <a:t> </a:t>
                </a:r>
                <a:r>
                  <a:rPr lang="de-DE" sz="2000" dirty="0" smtClean="0"/>
                  <a:t>0.83</a:t>
                </a:r>
                <a:endParaRPr lang="de-DE" sz="2000" dirty="0"/>
              </a:p>
            </p:txBody>
          </p:sp>
          <p:sp>
            <p:nvSpPr>
              <p:cNvPr id="113" name="Textfeld 92"/>
              <p:cNvSpPr txBox="1">
                <a:spLocks noChangeArrowheads="1"/>
              </p:cNvSpPr>
              <p:nvPr/>
            </p:nvSpPr>
            <p:spPr bwMode="auto">
              <a:xfrm>
                <a:off x="6143625" y="1887538"/>
                <a:ext cx="61106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2000" dirty="0"/>
                  <a:t> </a:t>
                </a:r>
                <a:r>
                  <a:rPr lang="de-DE" sz="2000" dirty="0" smtClean="0"/>
                  <a:t>0.7</a:t>
                </a:r>
                <a:endParaRPr lang="de-DE" sz="2000" dirty="0"/>
              </a:p>
            </p:txBody>
          </p:sp>
          <p:sp>
            <p:nvSpPr>
              <p:cNvPr id="114" name="Textfeld 93"/>
              <p:cNvSpPr txBox="1">
                <a:spLocks noChangeArrowheads="1"/>
              </p:cNvSpPr>
              <p:nvPr/>
            </p:nvSpPr>
            <p:spPr bwMode="auto">
              <a:xfrm>
                <a:off x="6262688" y="2905125"/>
                <a:ext cx="61106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2000" dirty="0"/>
                  <a:t> </a:t>
                </a:r>
                <a:r>
                  <a:rPr lang="de-DE" sz="2000" dirty="0" smtClean="0"/>
                  <a:t>0.4</a:t>
                </a:r>
                <a:endParaRPr lang="de-DE" sz="2000" dirty="0"/>
              </a:p>
            </p:txBody>
          </p:sp>
          <p:sp>
            <p:nvSpPr>
              <p:cNvPr id="115" name="Textfeld 94"/>
              <p:cNvSpPr txBox="1">
                <a:spLocks noChangeArrowheads="1"/>
              </p:cNvSpPr>
              <p:nvPr/>
            </p:nvSpPr>
            <p:spPr bwMode="auto">
              <a:xfrm>
                <a:off x="6740525" y="3244850"/>
                <a:ext cx="753732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2000" dirty="0"/>
                  <a:t> </a:t>
                </a:r>
                <a:r>
                  <a:rPr lang="de-DE" sz="2000" dirty="0" smtClean="0"/>
                  <a:t>0.75</a:t>
                </a:r>
                <a:endParaRPr lang="de-DE" sz="2000" dirty="0"/>
              </a:p>
            </p:txBody>
          </p:sp>
          <p:sp>
            <p:nvSpPr>
              <p:cNvPr id="116" name="Textfeld 95"/>
              <p:cNvSpPr txBox="1">
                <a:spLocks noChangeArrowheads="1"/>
              </p:cNvSpPr>
              <p:nvPr/>
            </p:nvSpPr>
            <p:spPr bwMode="auto">
              <a:xfrm>
                <a:off x="5784849" y="3471863"/>
                <a:ext cx="82872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de-DE" sz="2000" dirty="0"/>
                  <a:t> </a:t>
                </a:r>
                <a:r>
                  <a:rPr lang="de-DE" sz="2000" dirty="0" smtClean="0"/>
                  <a:t>0.15</a:t>
                </a:r>
                <a:endParaRPr lang="de-DE" sz="2000" dirty="0"/>
              </a:p>
            </p:txBody>
          </p:sp>
          <p:sp>
            <p:nvSpPr>
              <p:cNvPr id="117" name="Textfeld 97"/>
              <p:cNvSpPr txBox="1">
                <a:spLocks noChangeArrowheads="1"/>
              </p:cNvSpPr>
              <p:nvPr/>
            </p:nvSpPr>
            <p:spPr bwMode="auto">
              <a:xfrm>
                <a:off x="7499350" y="1717675"/>
                <a:ext cx="683200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2000" dirty="0" smtClean="0"/>
                  <a:t>0.17</a:t>
                </a:r>
                <a:endParaRPr lang="de-DE" sz="2000" dirty="0"/>
              </a:p>
            </p:txBody>
          </p:sp>
        </p:grpSp>
        <p:sp>
          <p:nvSpPr>
            <p:cNvPr id="110" name="Textfeld 98"/>
            <p:cNvSpPr txBox="1">
              <a:spLocks noChangeArrowheads="1"/>
            </p:cNvSpPr>
            <p:nvPr/>
          </p:nvSpPr>
          <p:spPr bwMode="auto">
            <a:xfrm>
              <a:off x="7535863" y="2852738"/>
              <a:ext cx="540533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2000" dirty="0" smtClean="0"/>
                <a:t>0.2</a:t>
              </a:r>
              <a:endParaRPr lang="de-DE" sz="2000" dirty="0"/>
            </a:p>
          </p:txBody>
        </p:sp>
        <p:sp>
          <p:nvSpPr>
            <p:cNvPr id="111" name="Textfeld 110"/>
            <p:cNvSpPr txBox="1">
              <a:spLocks noChangeArrowheads="1"/>
            </p:cNvSpPr>
            <p:nvPr/>
          </p:nvSpPr>
          <p:spPr bwMode="auto">
            <a:xfrm>
              <a:off x="5605463" y="1717675"/>
              <a:ext cx="61106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2000" dirty="0"/>
                <a:t> </a:t>
              </a:r>
              <a:r>
                <a:rPr lang="de-DE" sz="2000" dirty="0" smtClean="0"/>
                <a:t>0.1</a:t>
              </a:r>
              <a:endParaRPr lang="de-DE" sz="2000" dirty="0"/>
            </a:p>
          </p:txBody>
        </p:sp>
      </p:grpSp>
      <p:grpSp>
        <p:nvGrpSpPr>
          <p:cNvPr id="7" name="Gruppieren 118"/>
          <p:cNvGrpSpPr/>
          <p:nvPr/>
        </p:nvGrpSpPr>
        <p:grpSpPr>
          <a:xfrm>
            <a:off x="2012950" y="1355363"/>
            <a:ext cx="928688" cy="2895600"/>
            <a:chOff x="2012950" y="1001713"/>
            <a:chExt cx="928688" cy="2895600"/>
          </a:xfrm>
        </p:grpSpPr>
        <p:grpSp>
          <p:nvGrpSpPr>
            <p:cNvPr id="8" name="Gruppieren 93"/>
            <p:cNvGrpSpPr/>
            <p:nvPr/>
          </p:nvGrpSpPr>
          <p:grpSpPr>
            <a:xfrm>
              <a:off x="2012950" y="1001713"/>
              <a:ext cx="928688" cy="2895600"/>
              <a:chOff x="2012950" y="1001713"/>
              <a:chExt cx="928688" cy="2895600"/>
            </a:xfrm>
          </p:grpSpPr>
          <p:sp>
            <p:nvSpPr>
              <p:cNvPr id="46" name="Textfeld 56"/>
              <p:cNvSpPr txBox="1">
                <a:spLocks noChangeArrowheads="1"/>
              </p:cNvSpPr>
              <p:nvPr/>
            </p:nvSpPr>
            <p:spPr bwMode="auto">
              <a:xfrm>
                <a:off x="2071688" y="3017838"/>
                <a:ext cx="392112" cy="314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2000"/>
                  <a:t>90</a:t>
                </a:r>
              </a:p>
            </p:txBody>
          </p:sp>
          <p:sp>
            <p:nvSpPr>
              <p:cNvPr id="47" name="Textfeld 57"/>
              <p:cNvSpPr txBox="1">
                <a:spLocks noChangeArrowheads="1"/>
              </p:cNvSpPr>
              <p:nvPr/>
            </p:nvSpPr>
            <p:spPr bwMode="auto">
              <a:xfrm>
                <a:off x="2071688" y="2622550"/>
                <a:ext cx="392112" cy="314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2000"/>
                  <a:t>30</a:t>
                </a:r>
              </a:p>
            </p:txBody>
          </p:sp>
          <p:sp>
            <p:nvSpPr>
              <p:cNvPr id="48" name="Textfeld 58"/>
              <p:cNvSpPr txBox="1">
                <a:spLocks noChangeArrowheads="1"/>
              </p:cNvSpPr>
              <p:nvPr/>
            </p:nvSpPr>
            <p:spPr bwMode="auto">
              <a:xfrm>
                <a:off x="2133600" y="3582988"/>
                <a:ext cx="271463" cy="314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2000" dirty="0"/>
                  <a:t>5</a:t>
                </a:r>
              </a:p>
            </p:txBody>
          </p:sp>
          <p:sp>
            <p:nvSpPr>
              <p:cNvPr id="49" name="Textfeld 59"/>
              <p:cNvSpPr txBox="1">
                <a:spLocks noChangeArrowheads="1"/>
              </p:cNvSpPr>
              <p:nvPr/>
            </p:nvSpPr>
            <p:spPr bwMode="auto">
              <a:xfrm>
                <a:off x="2071688" y="3302000"/>
                <a:ext cx="509587" cy="314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2000"/>
                  <a:t>100</a:t>
                </a:r>
              </a:p>
            </p:txBody>
          </p:sp>
          <p:sp>
            <p:nvSpPr>
              <p:cNvPr id="50" name="Textfeld 60"/>
              <p:cNvSpPr txBox="1">
                <a:spLocks noChangeArrowheads="1"/>
              </p:cNvSpPr>
              <p:nvPr/>
            </p:nvSpPr>
            <p:spPr bwMode="auto">
              <a:xfrm>
                <a:off x="2012950" y="2170113"/>
                <a:ext cx="509588" cy="314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2000"/>
                  <a:t>100</a:t>
                </a:r>
              </a:p>
            </p:txBody>
          </p:sp>
          <p:sp>
            <p:nvSpPr>
              <p:cNvPr id="51" name="Textfeld 61"/>
              <p:cNvSpPr txBox="1">
                <a:spLocks noChangeArrowheads="1"/>
              </p:cNvSpPr>
              <p:nvPr/>
            </p:nvSpPr>
            <p:spPr bwMode="auto">
              <a:xfrm>
                <a:off x="2012950" y="1001713"/>
                <a:ext cx="449263" cy="314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2000" dirty="0"/>
                  <a:t> 50</a:t>
                </a:r>
              </a:p>
            </p:txBody>
          </p:sp>
          <p:sp>
            <p:nvSpPr>
              <p:cNvPr id="73" name="Textfeld 203"/>
              <p:cNvSpPr txBox="1">
                <a:spLocks noChangeArrowheads="1"/>
              </p:cNvSpPr>
              <p:nvPr/>
            </p:nvSpPr>
            <p:spPr bwMode="auto">
              <a:xfrm>
                <a:off x="2012950" y="1717675"/>
                <a:ext cx="390525" cy="314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2000"/>
                  <a:t>30</a:t>
                </a:r>
              </a:p>
            </p:txBody>
          </p:sp>
          <p:sp>
            <p:nvSpPr>
              <p:cNvPr id="75" name="Textfeld 208"/>
              <p:cNvSpPr txBox="1">
                <a:spLocks noChangeArrowheads="1"/>
              </p:cNvSpPr>
              <p:nvPr/>
            </p:nvSpPr>
            <p:spPr bwMode="auto">
              <a:xfrm>
                <a:off x="2492375" y="1208088"/>
                <a:ext cx="449263" cy="3143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2000"/>
                  <a:t> 30</a:t>
                </a:r>
              </a:p>
            </p:txBody>
          </p:sp>
        </p:grpSp>
        <p:sp>
          <p:nvSpPr>
            <p:cNvPr id="118" name="Textfeld 62"/>
            <p:cNvSpPr txBox="1">
              <a:spLocks noChangeArrowheads="1"/>
            </p:cNvSpPr>
            <p:nvPr/>
          </p:nvSpPr>
          <p:spPr bwMode="auto">
            <a:xfrm>
              <a:off x="2012950" y="1377950"/>
              <a:ext cx="449263" cy="314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2000" dirty="0"/>
                <a:t> 20</a:t>
              </a:r>
            </a:p>
          </p:txBody>
        </p:sp>
      </p:grpSp>
      <p:grpSp>
        <p:nvGrpSpPr>
          <p:cNvPr id="9" name="Gruppieren 119"/>
          <p:cNvGrpSpPr/>
          <p:nvPr/>
        </p:nvGrpSpPr>
        <p:grpSpPr>
          <a:xfrm>
            <a:off x="1979712" y="1334378"/>
            <a:ext cx="1090490" cy="2981385"/>
            <a:chOff x="2012950" y="1001713"/>
            <a:chExt cx="1090490" cy="2981385"/>
          </a:xfrm>
        </p:grpSpPr>
        <p:grpSp>
          <p:nvGrpSpPr>
            <p:cNvPr id="10" name="Gruppieren 93"/>
            <p:cNvGrpSpPr/>
            <p:nvPr/>
          </p:nvGrpSpPr>
          <p:grpSpPr>
            <a:xfrm>
              <a:off x="2012950" y="1001713"/>
              <a:ext cx="1090490" cy="2981385"/>
              <a:chOff x="2012950" y="1001713"/>
              <a:chExt cx="1090490" cy="2981385"/>
            </a:xfrm>
          </p:grpSpPr>
          <p:sp>
            <p:nvSpPr>
              <p:cNvPr id="123" name="Textfeld 56"/>
              <p:cNvSpPr txBox="1">
                <a:spLocks noChangeArrowheads="1"/>
              </p:cNvSpPr>
              <p:nvPr/>
            </p:nvSpPr>
            <p:spPr bwMode="auto">
              <a:xfrm>
                <a:off x="2071688" y="3017838"/>
                <a:ext cx="683200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2000" dirty="0" smtClean="0"/>
                  <a:t>0.75</a:t>
                </a:r>
                <a:endParaRPr lang="de-DE" sz="2000" dirty="0"/>
              </a:p>
            </p:txBody>
          </p:sp>
          <p:sp>
            <p:nvSpPr>
              <p:cNvPr id="124" name="Textfeld 57"/>
              <p:cNvSpPr txBox="1">
                <a:spLocks noChangeArrowheads="1"/>
              </p:cNvSpPr>
              <p:nvPr/>
            </p:nvSpPr>
            <p:spPr bwMode="auto">
              <a:xfrm>
                <a:off x="2071688" y="2622550"/>
                <a:ext cx="683200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2000" dirty="0" smtClean="0"/>
                  <a:t>0.25</a:t>
                </a:r>
                <a:endParaRPr lang="de-DE" sz="2000" dirty="0"/>
              </a:p>
            </p:txBody>
          </p:sp>
          <p:sp>
            <p:nvSpPr>
              <p:cNvPr id="125" name="Textfeld 58"/>
              <p:cNvSpPr txBox="1">
                <a:spLocks noChangeArrowheads="1"/>
              </p:cNvSpPr>
              <p:nvPr/>
            </p:nvSpPr>
            <p:spPr bwMode="auto">
              <a:xfrm>
                <a:off x="2133600" y="3582988"/>
                <a:ext cx="683200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2000" dirty="0" smtClean="0"/>
                  <a:t>0.04</a:t>
                </a:r>
                <a:endParaRPr lang="de-DE" sz="2000" dirty="0"/>
              </a:p>
            </p:txBody>
          </p:sp>
          <p:sp>
            <p:nvSpPr>
              <p:cNvPr id="126" name="Textfeld 59"/>
              <p:cNvSpPr txBox="1">
                <a:spLocks noChangeArrowheads="1"/>
              </p:cNvSpPr>
              <p:nvPr/>
            </p:nvSpPr>
            <p:spPr bwMode="auto">
              <a:xfrm>
                <a:off x="2071688" y="3302000"/>
                <a:ext cx="683200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2000" dirty="0" smtClean="0"/>
                  <a:t>0.96</a:t>
                </a:r>
                <a:endParaRPr lang="de-DE" sz="2000" dirty="0"/>
              </a:p>
            </p:txBody>
          </p:sp>
          <p:sp>
            <p:nvSpPr>
              <p:cNvPr id="127" name="Textfeld 60"/>
              <p:cNvSpPr txBox="1">
                <a:spLocks noChangeArrowheads="1"/>
              </p:cNvSpPr>
              <p:nvPr/>
            </p:nvSpPr>
            <p:spPr bwMode="auto">
              <a:xfrm>
                <a:off x="2012950" y="2170113"/>
                <a:ext cx="683200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2000" dirty="0" smtClean="0"/>
                  <a:t>0.77</a:t>
                </a:r>
                <a:endParaRPr lang="de-DE" sz="2000" dirty="0"/>
              </a:p>
            </p:txBody>
          </p:sp>
          <p:sp>
            <p:nvSpPr>
              <p:cNvPr id="128" name="Textfeld 61"/>
              <p:cNvSpPr txBox="1">
                <a:spLocks noChangeArrowheads="1"/>
              </p:cNvSpPr>
              <p:nvPr/>
            </p:nvSpPr>
            <p:spPr bwMode="auto">
              <a:xfrm>
                <a:off x="2012950" y="1001713"/>
                <a:ext cx="61106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2000" dirty="0"/>
                  <a:t> </a:t>
                </a:r>
                <a:r>
                  <a:rPr lang="de-DE" sz="2000" dirty="0" smtClean="0"/>
                  <a:t>0.5</a:t>
                </a:r>
                <a:endParaRPr lang="de-DE" sz="2000" dirty="0"/>
              </a:p>
            </p:txBody>
          </p:sp>
          <p:sp>
            <p:nvSpPr>
              <p:cNvPr id="129" name="Textfeld 203"/>
              <p:cNvSpPr txBox="1">
                <a:spLocks noChangeArrowheads="1"/>
              </p:cNvSpPr>
              <p:nvPr/>
            </p:nvSpPr>
            <p:spPr bwMode="auto">
              <a:xfrm>
                <a:off x="2012950" y="1717675"/>
                <a:ext cx="683200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2000" dirty="0" smtClean="0"/>
                  <a:t>0.23</a:t>
                </a:r>
                <a:endParaRPr lang="de-DE" sz="2000" dirty="0"/>
              </a:p>
            </p:txBody>
          </p:sp>
          <p:sp>
            <p:nvSpPr>
              <p:cNvPr id="130" name="Textfeld 208"/>
              <p:cNvSpPr txBox="1">
                <a:spLocks noChangeArrowheads="1"/>
              </p:cNvSpPr>
              <p:nvPr/>
            </p:nvSpPr>
            <p:spPr bwMode="auto">
              <a:xfrm>
                <a:off x="2492375" y="1208088"/>
                <a:ext cx="611065" cy="40011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2000" dirty="0"/>
                  <a:t> </a:t>
                </a:r>
                <a:r>
                  <a:rPr lang="de-DE" sz="2000" dirty="0" smtClean="0"/>
                  <a:t>0.3</a:t>
                </a:r>
                <a:endParaRPr lang="de-DE" sz="2000" dirty="0"/>
              </a:p>
            </p:txBody>
          </p:sp>
        </p:grpSp>
        <p:sp>
          <p:nvSpPr>
            <p:cNvPr id="122" name="Textfeld 62"/>
            <p:cNvSpPr txBox="1">
              <a:spLocks noChangeArrowheads="1"/>
            </p:cNvSpPr>
            <p:nvPr/>
          </p:nvSpPr>
          <p:spPr bwMode="auto">
            <a:xfrm>
              <a:off x="2012950" y="1377950"/>
              <a:ext cx="611065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de-DE" sz="2000" dirty="0"/>
                <a:t> </a:t>
              </a:r>
              <a:r>
                <a:rPr lang="de-DE" sz="2000" dirty="0" smtClean="0"/>
                <a:t>0.2</a:t>
              </a:r>
              <a:endParaRPr lang="de-DE" sz="2000" dirty="0"/>
            </a:p>
          </p:txBody>
        </p:sp>
      </p:grpSp>
      <p:cxnSp>
        <p:nvCxnSpPr>
          <p:cNvPr id="133" name="Gekrümmte Verbindung 132"/>
          <p:cNvCxnSpPr>
            <a:stCxn id="35" idx="2"/>
            <a:endCxn id="36" idx="1"/>
          </p:cNvCxnSpPr>
          <p:nvPr/>
        </p:nvCxnSpPr>
        <p:spPr bwMode="auto">
          <a:xfrm rot="5400000" flipH="1">
            <a:off x="1525191" y="1087473"/>
            <a:ext cx="2801937" cy="3979069"/>
          </a:xfrm>
          <a:prstGeom prst="curvedConnector4">
            <a:avLst>
              <a:gd name="adj1" fmla="val -29915"/>
              <a:gd name="adj2" fmla="val 119971"/>
            </a:avLst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0" name="Gekrümmte Verbindung 132"/>
          <p:cNvCxnSpPr>
            <a:stCxn id="32" idx="2"/>
            <a:endCxn id="36" idx="1"/>
          </p:cNvCxnSpPr>
          <p:nvPr/>
        </p:nvCxnSpPr>
        <p:spPr bwMode="auto">
          <a:xfrm rot="5400000" flipH="1">
            <a:off x="1808560" y="804104"/>
            <a:ext cx="2235200" cy="3979069"/>
          </a:xfrm>
          <a:prstGeom prst="curvedConnector4">
            <a:avLst>
              <a:gd name="adj1" fmla="val -56331"/>
              <a:gd name="adj2" fmla="val 115959"/>
            </a:avLst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8" name="Gekrümmte Verbindung 132"/>
          <p:cNvCxnSpPr>
            <a:stCxn id="31" idx="2"/>
            <a:endCxn id="36" idx="1"/>
          </p:cNvCxnSpPr>
          <p:nvPr/>
        </p:nvCxnSpPr>
        <p:spPr bwMode="auto">
          <a:xfrm rot="5400000" flipH="1">
            <a:off x="2118916" y="493748"/>
            <a:ext cx="1614487" cy="3979069"/>
          </a:xfrm>
          <a:prstGeom prst="curvedConnector4">
            <a:avLst>
              <a:gd name="adj1" fmla="val -102261"/>
              <a:gd name="adj2" fmla="val 112676"/>
            </a:avLst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1" name="Gruppieren 161"/>
          <p:cNvGrpSpPr/>
          <p:nvPr/>
        </p:nvGrpSpPr>
        <p:grpSpPr>
          <a:xfrm>
            <a:off x="4932040" y="3206586"/>
            <a:ext cx="308098" cy="1583015"/>
            <a:chOff x="4932040" y="2852936"/>
            <a:chExt cx="308098" cy="1583015"/>
          </a:xfrm>
        </p:grpSpPr>
        <p:sp>
          <p:nvSpPr>
            <p:cNvPr id="159" name="Textfeld 158"/>
            <p:cNvSpPr txBox="1"/>
            <p:nvPr/>
          </p:nvSpPr>
          <p:spPr>
            <a:xfrm>
              <a:off x="4932040" y="2852936"/>
              <a:ext cx="30809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sym typeface="Symbol"/>
                </a:rPr>
                <a:t></a:t>
              </a:r>
              <a:endParaRPr lang="de-DE" dirty="0"/>
            </a:p>
          </p:txBody>
        </p:sp>
        <p:sp>
          <p:nvSpPr>
            <p:cNvPr id="160" name="Textfeld 159"/>
            <p:cNvSpPr txBox="1"/>
            <p:nvPr/>
          </p:nvSpPr>
          <p:spPr>
            <a:xfrm>
              <a:off x="4932040" y="3429000"/>
              <a:ext cx="30809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sym typeface="Symbol"/>
                </a:rPr>
                <a:t></a:t>
              </a:r>
              <a:endParaRPr lang="de-DE" dirty="0"/>
            </a:p>
          </p:txBody>
        </p:sp>
        <p:sp>
          <p:nvSpPr>
            <p:cNvPr id="161" name="Textfeld 160"/>
            <p:cNvSpPr txBox="1"/>
            <p:nvPr/>
          </p:nvSpPr>
          <p:spPr>
            <a:xfrm>
              <a:off x="4932040" y="4005064"/>
              <a:ext cx="30809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sym typeface="Symbol"/>
                </a:rPr>
                <a:t></a:t>
              </a:r>
              <a:endParaRPr lang="de-DE" dirty="0"/>
            </a:p>
          </p:txBody>
        </p:sp>
      </p:grpSp>
      <p:cxnSp>
        <p:nvCxnSpPr>
          <p:cNvPr id="82" name="Gekrümmte Verbindung 132"/>
          <p:cNvCxnSpPr>
            <a:stCxn id="34" idx="0"/>
            <a:endCxn id="36" idx="1"/>
          </p:cNvCxnSpPr>
          <p:nvPr/>
        </p:nvCxnSpPr>
        <p:spPr bwMode="auto">
          <a:xfrm rot="16200000" flipH="1" flipV="1">
            <a:off x="2685257" y="-525032"/>
            <a:ext cx="452438" cy="3949701"/>
          </a:xfrm>
          <a:prstGeom prst="curvedConnector4">
            <a:avLst>
              <a:gd name="adj1" fmla="val -66568"/>
              <a:gd name="adj2" fmla="val 114240"/>
            </a:avLst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5" name="Gekrümmte Verbindung 132"/>
          <p:cNvCxnSpPr>
            <a:stCxn id="33" idx="0"/>
            <a:endCxn id="36" idx="1"/>
          </p:cNvCxnSpPr>
          <p:nvPr/>
        </p:nvCxnSpPr>
        <p:spPr bwMode="auto">
          <a:xfrm rot="16200000" flipV="1">
            <a:off x="2855120" y="-242457"/>
            <a:ext cx="112712" cy="3949701"/>
          </a:xfrm>
          <a:prstGeom prst="curvedConnector4">
            <a:avLst>
              <a:gd name="adj1" fmla="val 631590"/>
              <a:gd name="adj2" fmla="val 109463"/>
            </a:avLst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2" name="Gekrümmte Verbindung 132"/>
          <p:cNvCxnSpPr>
            <a:stCxn id="65" idx="0"/>
            <a:endCxn id="36" idx="1"/>
          </p:cNvCxnSpPr>
          <p:nvPr/>
        </p:nvCxnSpPr>
        <p:spPr bwMode="auto">
          <a:xfrm rot="16200000" flipV="1">
            <a:off x="2572545" y="40118"/>
            <a:ext cx="677862" cy="3949701"/>
          </a:xfrm>
          <a:prstGeom prst="curvedConnector4">
            <a:avLst>
              <a:gd name="adj1" fmla="val 163984"/>
              <a:gd name="adj2" fmla="val 105788"/>
            </a:avLst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12" name="Gruppieren 161"/>
          <p:cNvGrpSpPr/>
          <p:nvPr/>
        </p:nvGrpSpPr>
        <p:grpSpPr>
          <a:xfrm>
            <a:off x="4914003" y="871829"/>
            <a:ext cx="308098" cy="1583015"/>
            <a:chOff x="4932040" y="2852936"/>
            <a:chExt cx="308098" cy="1583015"/>
          </a:xfrm>
        </p:grpSpPr>
        <p:sp>
          <p:nvSpPr>
            <p:cNvPr id="102" name="Textfeld 158"/>
            <p:cNvSpPr txBox="1"/>
            <p:nvPr/>
          </p:nvSpPr>
          <p:spPr>
            <a:xfrm>
              <a:off x="4932040" y="2852936"/>
              <a:ext cx="30809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sym typeface="Symbol"/>
                </a:rPr>
                <a:t></a:t>
              </a:r>
              <a:endParaRPr lang="de-DE" dirty="0"/>
            </a:p>
          </p:txBody>
        </p:sp>
        <p:sp>
          <p:nvSpPr>
            <p:cNvPr id="103" name="Textfeld 159"/>
            <p:cNvSpPr txBox="1"/>
            <p:nvPr/>
          </p:nvSpPr>
          <p:spPr>
            <a:xfrm>
              <a:off x="4932040" y="3429000"/>
              <a:ext cx="30809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sym typeface="Symbol"/>
                </a:rPr>
                <a:t></a:t>
              </a:r>
              <a:endParaRPr lang="de-DE" dirty="0"/>
            </a:p>
          </p:txBody>
        </p:sp>
        <p:sp>
          <p:nvSpPr>
            <p:cNvPr id="104" name="Textfeld 160"/>
            <p:cNvSpPr txBox="1"/>
            <p:nvPr/>
          </p:nvSpPr>
          <p:spPr>
            <a:xfrm>
              <a:off x="4932040" y="4005064"/>
              <a:ext cx="30809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dirty="0" smtClean="0">
                  <a:sym typeface="Symbol"/>
                </a:rPr>
                <a:t></a:t>
              </a:r>
              <a:endParaRPr lang="de-DE" dirty="0"/>
            </a:p>
          </p:txBody>
        </p:sp>
      </p:grpSp>
      <p:sp>
        <p:nvSpPr>
          <p:cNvPr id="88" name="Slide Number Placeholder 6"/>
          <p:cNvSpPr txBox="1">
            <a:spLocks/>
          </p:cNvSpPr>
          <p:nvPr/>
        </p:nvSpPr>
        <p:spPr bwMode="auto">
          <a:xfrm>
            <a:off x="8316416" y="6453188"/>
            <a:ext cx="792857" cy="40481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13ED3CC-D13C-47ED-A7F5-136C255462B9}" type="slidenum">
              <a:rPr lang="en-US" sz="1600" smtClean="0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38</a:t>
            </a:fld>
            <a:endParaRPr lang="en-US" sz="1600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89" name="TextBox 88"/>
          <p:cNvSpPr txBox="1"/>
          <p:nvPr/>
        </p:nvSpPr>
        <p:spPr>
          <a:xfrm>
            <a:off x="6300192" y="6525344"/>
            <a:ext cx="2847767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1400" dirty="0" err="1" smtClean="0">
                <a:solidFill>
                  <a:schemeClr val="accent2">
                    <a:lumMod val="75000"/>
                  </a:schemeClr>
                </a:solidFill>
              </a:rPr>
              <a:t>Thanks</a:t>
            </a:r>
            <a:r>
              <a:rPr lang="it-IT" sz="1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sz="1400" dirty="0" err="1" smtClean="0">
                <a:solidFill>
                  <a:schemeClr val="accent2">
                    <a:lumMod val="75000"/>
                  </a:schemeClr>
                </a:solidFill>
              </a:rPr>
              <a:t>to</a:t>
            </a:r>
            <a:r>
              <a:rPr lang="it-IT" sz="1400" dirty="0" smtClean="0">
                <a:solidFill>
                  <a:schemeClr val="accent2">
                    <a:lumMod val="75000"/>
                  </a:schemeClr>
                </a:solidFill>
              </a:rPr>
              <a:t> G. Weikum, SIGMOD 2013</a:t>
            </a:r>
            <a:endParaRPr lang="it-IT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395536" y="2276872"/>
            <a:ext cx="8429684" cy="2227269"/>
          </a:xfr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>
              <a:lnSpc>
                <a:spcPct val="150000"/>
              </a:lnSpc>
            </a:pPr>
            <a:r>
              <a:rPr lang="it-IT" sz="4000" dirty="0" err="1" smtClean="0">
                <a:latin typeface="+mj-lt"/>
              </a:rPr>
              <a:t>Is</a:t>
            </a:r>
            <a:r>
              <a:rPr lang="it-IT" sz="4000" dirty="0" smtClean="0">
                <a:latin typeface="+mj-lt"/>
              </a:rPr>
              <a:t> </a:t>
            </a:r>
            <a:r>
              <a:rPr lang="it-IT" sz="4000" dirty="0" err="1" smtClean="0">
                <a:latin typeface="+mj-lt"/>
              </a:rPr>
              <a:t>it</a:t>
            </a:r>
            <a:r>
              <a:rPr lang="it-IT" sz="4000" dirty="0" smtClean="0">
                <a:latin typeface="+mj-lt"/>
              </a:rPr>
              <a:t> just a </a:t>
            </a:r>
            <a:r>
              <a:rPr lang="it-IT" sz="4000" dirty="0" err="1" smtClean="0">
                <a:latin typeface="+mj-lt"/>
              </a:rPr>
              <a:t>matter</a:t>
            </a:r>
            <a:r>
              <a:rPr lang="it-IT" sz="4000" dirty="0" smtClean="0">
                <a:latin typeface="+mj-lt"/>
              </a:rPr>
              <a:t> of “</a:t>
            </a:r>
            <a:r>
              <a:rPr lang="it-IT" sz="4000" dirty="0" err="1" smtClean="0">
                <a:latin typeface="+mj-lt"/>
              </a:rPr>
              <a:t>annotation</a:t>
            </a:r>
            <a:r>
              <a:rPr lang="it-IT" sz="4000" dirty="0" smtClean="0">
                <a:latin typeface="+mj-lt"/>
              </a:rPr>
              <a:t>” ?</a:t>
            </a:r>
            <a:endParaRPr lang="it-IT" sz="40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CasellaDiTesto 3"/>
          <p:cNvSpPr txBox="1">
            <a:spLocks noChangeArrowheads="1"/>
          </p:cNvSpPr>
          <p:nvPr/>
        </p:nvSpPr>
        <p:spPr bwMode="auto">
          <a:xfrm>
            <a:off x="107950" y="3286125"/>
            <a:ext cx="87153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200">
                <a:latin typeface="Calibri" pitchFamily="34" charset="0"/>
              </a:rPr>
              <a:t>the   paparazzi   photographed the   star</a:t>
            </a:r>
          </a:p>
        </p:txBody>
      </p:sp>
      <p:sp>
        <p:nvSpPr>
          <p:cNvPr id="41987" name="CasellaDiTesto 4"/>
          <p:cNvSpPr txBox="1">
            <a:spLocks noChangeArrowheads="1"/>
          </p:cNvSpPr>
          <p:nvPr/>
        </p:nvSpPr>
        <p:spPr bwMode="auto">
          <a:xfrm>
            <a:off x="214313" y="4059238"/>
            <a:ext cx="87153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200">
                <a:latin typeface="Calibri" pitchFamily="34" charset="0"/>
              </a:rPr>
              <a:t>the  astronomer  photographed the   star</a:t>
            </a:r>
          </a:p>
        </p:txBody>
      </p:sp>
      <p:sp>
        <p:nvSpPr>
          <p:cNvPr id="7" name="Ovale 6"/>
          <p:cNvSpPr/>
          <p:nvPr/>
        </p:nvSpPr>
        <p:spPr>
          <a:xfrm>
            <a:off x="7164388" y="4076700"/>
            <a:ext cx="936625" cy="566738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sp>
        <p:nvSpPr>
          <p:cNvPr id="16" name="Ovale 6"/>
          <p:cNvSpPr/>
          <p:nvPr/>
        </p:nvSpPr>
        <p:spPr>
          <a:xfrm>
            <a:off x="6948488" y="3284538"/>
            <a:ext cx="936625" cy="576262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it-IT"/>
          </a:p>
        </p:txBody>
      </p:sp>
      <p:cxnSp>
        <p:nvCxnSpPr>
          <p:cNvPr id="19" name="Connettore 1 18"/>
          <p:cNvCxnSpPr/>
          <p:nvPr/>
        </p:nvCxnSpPr>
        <p:spPr>
          <a:xfrm>
            <a:off x="2000250" y="3857625"/>
            <a:ext cx="1571625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1 21"/>
          <p:cNvCxnSpPr/>
          <p:nvPr/>
        </p:nvCxnSpPr>
        <p:spPr>
          <a:xfrm>
            <a:off x="1928813" y="4572000"/>
            <a:ext cx="1857375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992" name="Titolo 2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A typical issue: polysemy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200" dirty="0" smtClean="0"/>
              <a:t>BOW-representation</a:t>
            </a:r>
            <a:endParaRPr lang="en-US" sz="3200" dirty="0" smtClean="0">
              <a:solidFill>
                <a:srgbClr val="CC0000"/>
              </a:solidFill>
            </a:endParaRPr>
          </a:p>
        </p:txBody>
      </p:sp>
      <p:cxnSp>
        <p:nvCxnSpPr>
          <p:cNvPr id="24580" name="AutoShape 6"/>
          <p:cNvCxnSpPr>
            <a:cxnSpLocks noChangeShapeType="1"/>
          </p:cNvCxnSpPr>
          <p:nvPr/>
        </p:nvCxnSpPr>
        <p:spPr bwMode="auto">
          <a:xfrm>
            <a:off x="2601913" y="3810000"/>
            <a:ext cx="266700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81" name="AutoShape 7"/>
          <p:cNvCxnSpPr>
            <a:cxnSpLocks noChangeShapeType="1"/>
          </p:cNvCxnSpPr>
          <p:nvPr/>
        </p:nvCxnSpPr>
        <p:spPr bwMode="auto">
          <a:xfrm flipV="1">
            <a:off x="2601913" y="1905000"/>
            <a:ext cx="0" cy="1905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82" name="AutoShape 8"/>
          <p:cNvCxnSpPr>
            <a:cxnSpLocks noChangeShapeType="1"/>
          </p:cNvCxnSpPr>
          <p:nvPr/>
        </p:nvCxnSpPr>
        <p:spPr bwMode="auto">
          <a:xfrm flipH="1">
            <a:off x="849313" y="3810000"/>
            <a:ext cx="1752600" cy="1066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83" name="AutoShape 9"/>
          <p:cNvCxnSpPr>
            <a:cxnSpLocks noChangeShapeType="1"/>
          </p:cNvCxnSpPr>
          <p:nvPr/>
        </p:nvCxnSpPr>
        <p:spPr bwMode="auto">
          <a:xfrm flipV="1">
            <a:off x="2601913" y="3124200"/>
            <a:ext cx="1905000" cy="685800"/>
          </a:xfrm>
          <a:prstGeom prst="straightConnector1">
            <a:avLst/>
          </a:prstGeom>
          <a:noFill/>
          <a:ln w="254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84" name="AutoShape 10"/>
          <p:cNvCxnSpPr>
            <a:cxnSpLocks noChangeShapeType="1"/>
          </p:cNvCxnSpPr>
          <p:nvPr/>
        </p:nvCxnSpPr>
        <p:spPr bwMode="auto">
          <a:xfrm flipV="1">
            <a:off x="2601913" y="3500438"/>
            <a:ext cx="1970087" cy="309562"/>
          </a:xfrm>
          <a:prstGeom prst="straightConnector1">
            <a:avLst/>
          </a:prstGeom>
          <a:noFill/>
          <a:ln w="254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585" name="AutoShape 11"/>
          <p:cNvCxnSpPr>
            <a:cxnSpLocks noChangeShapeType="1"/>
          </p:cNvCxnSpPr>
          <p:nvPr/>
        </p:nvCxnSpPr>
        <p:spPr bwMode="auto">
          <a:xfrm flipV="1">
            <a:off x="2601913" y="2286000"/>
            <a:ext cx="914400" cy="1524000"/>
          </a:xfrm>
          <a:prstGeom prst="straightConnector1">
            <a:avLst/>
          </a:prstGeom>
          <a:noFill/>
          <a:ln w="25400">
            <a:solidFill>
              <a:schemeClr val="hlink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4586" name="Text Box 14"/>
          <p:cNvSpPr txBox="1">
            <a:spLocks noChangeArrowheads="1"/>
          </p:cNvSpPr>
          <p:nvPr/>
        </p:nvSpPr>
        <p:spPr bwMode="auto">
          <a:xfrm>
            <a:off x="4719638" y="3771900"/>
            <a:ext cx="323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latin typeface="Times New Roman" panose="02020603050405020304" pitchFamily="18" charset="0"/>
              </a:rPr>
              <a:t>t</a:t>
            </a:r>
            <a:r>
              <a:rPr lang="en-US" sz="1800" baseline="-25000">
                <a:latin typeface="Times New Roman" panose="02020603050405020304" pitchFamily="18" charset="0"/>
              </a:rPr>
              <a:t>1</a:t>
            </a:r>
          </a:p>
        </p:txBody>
      </p:sp>
      <p:sp>
        <p:nvSpPr>
          <p:cNvPr id="24587" name="Text Box 15"/>
          <p:cNvSpPr txBox="1">
            <a:spLocks noChangeArrowheads="1"/>
          </p:cNvSpPr>
          <p:nvPr/>
        </p:nvSpPr>
        <p:spPr bwMode="auto">
          <a:xfrm>
            <a:off x="3516313" y="1981200"/>
            <a:ext cx="4699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latin typeface="Times New Roman" panose="02020603050405020304" pitchFamily="18" charset="0"/>
              </a:rPr>
              <a:t>d</a:t>
            </a:r>
            <a:r>
              <a:rPr lang="en-US" sz="1800" baseline="-25000">
                <a:latin typeface="Times New Roman" panose="02020603050405020304" pitchFamily="18" charset="0"/>
              </a:rPr>
              <a:t>2</a:t>
            </a:r>
            <a:endParaRPr lang="en-US" sz="1800">
              <a:latin typeface="Times New Roman" panose="02020603050405020304" pitchFamily="18" charset="0"/>
            </a:endParaRPr>
          </a:p>
        </p:txBody>
      </p:sp>
      <p:sp>
        <p:nvSpPr>
          <p:cNvPr id="24588" name="Text Box 16"/>
          <p:cNvSpPr txBox="1">
            <a:spLocks noChangeArrowheads="1"/>
          </p:cNvSpPr>
          <p:nvPr/>
        </p:nvSpPr>
        <p:spPr bwMode="auto">
          <a:xfrm>
            <a:off x="4430713" y="2895600"/>
            <a:ext cx="3746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latin typeface="Times New Roman" panose="02020603050405020304" pitchFamily="18" charset="0"/>
              </a:rPr>
              <a:t>d</a:t>
            </a:r>
            <a:r>
              <a:rPr lang="en-US" sz="1800" baseline="-25000">
                <a:latin typeface="Times New Roman" panose="02020603050405020304" pitchFamily="18" charset="0"/>
              </a:rPr>
              <a:t>1</a:t>
            </a:r>
            <a:endParaRPr lang="en-US" sz="1800">
              <a:latin typeface="Times New Roman" panose="02020603050405020304" pitchFamily="18" charset="0"/>
            </a:endParaRPr>
          </a:p>
        </p:txBody>
      </p:sp>
      <p:sp>
        <p:nvSpPr>
          <p:cNvPr id="24589" name="Text Box 19"/>
          <p:cNvSpPr txBox="1">
            <a:spLocks noChangeArrowheads="1"/>
          </p:cNvSpPr>
          <p:nvPr/>
        </p:nvSpPr>
        <p:spPr bwMode="auto">
          <a:xfrm>
            <a:off x="4572000" y="3284538"/>
            <a:ext cx="3746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latin typeface="Times New Roman" panose="02020603050405020304" pitchFamily="18" charset="0"/>
              </a:rPr>
              <a:t>d</a:t>
            </a:r>
            <a:r>
              <a:rPr lang="en-US" sz="1800" baseline="-25000">
                <a:latin typeface="Times New Roman" panose="02020603050405020304" pitchFamily="18" charset="0"/>
              </a:rPr>
              <a:t>5</a:t>
            </a:r>
          </a:p>
        </p:txBody>
      </p:sp>
      <p:sp>
        <p:nvSpPr>
          <p:cNvPr id="24590" name="Text Box 20"/>
          <p:cNvSpPr txBox="1">
            <a:spLocks noChangeArrowheads="1"/>
          </p:cNvSpPr>
          <p:nvPr/>
        </p:nvSpPr>
        <p:spPr bwMode="auto">
          <a:xfrm>
            <a:off x="2144713" y="1828800"/>
            <a:ext cx="323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latin typeface="Times New Roman" panose="02020603050405020304" pitchFamily="18" charset="0"/>
              </a:rPr>
              <a:t>t</a:t>
            </a:r>
            <a:r>
              <a:rPr lang="en-US" sz="1800" baseline="-25000">
                <a:latin typeface="Times New Roman" panose="02020603050405020304" pitchFamily="18" charset="0"/>
              </a:rPr>
              <a:t>3</a:t>
            </a:r>
          </a:p>
        </p:txBody>
      </p:sp>
      <p:sp>
        <p:nvSpPr>
          <p:cNvPr id="24591" name="Text Box 21"/>
          <p:cNvSpPr txBox="1">
            <a:spLocks noChangeArrowheads="1"/>
          </p:cNvSpPr>
          <p:nvPr/>
        </p:nvSpPr>
        <p:spPr bwMode="auto">
          <a:xfrm>
            <a:off x="468313" y="4572000"/>
            <a:ext cx="3238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1800">
                <a:latin typeface="Times New Roman" panose="02020603050405020304" pitchFamily="18" charset="0"/>
              </a:rPr>
              <a:t>t</a:t>
            </a:r>
            <a:r>
              <a:rPr lang="en-US" sz="1800" baseline="-25000">
                <a:latin typeface="Times New Roman" panose="02020603050405020304" pitchFamily="18" charset="0"/>
              </a:rPr>
              <a:t>2</a:t>
            </a:r>
          </a:p>
        </p:txBody>
      </p:sp>
      <p:sp>
        <p:nvSpPr>
          <p:cNvPr id="24592" name="Text Box 23"/>
          <p:cNvSpPr txBox="1">
            <a:spLocks noChangeArrowheads="1"/>
          </p:cNvSpPr>
          <p:nvPr/>
        </p:nvSpPr>
        <p:spPr bwMode="auto">
          <a:xfrm>
            <a:off x="3276600" y="2852738"/>
            <a:ext cx="4905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400" i="1">
                <a:latin typeface="Symbol" panose="05050102010706020507" pitchFamily="18" charset="2"/>
              </a:rPr>
              <a:t>a</a:t>
            </a:r>
          </a:p>
        </p:txBody>
      </p:sp>
      <p:sp>
        <p:nvSpPr>
          <p:cNvPr id="2342936" name="Rectangle 24"/>
          <p:cNvSpPr>
            <a:spLocks noChangeArrowheads="1"/>
          </p:cNvSpPr>
          <p:nvPr/>
        </p:nvSpPr>
        <p:spPr bwMode="auto">
          <a:xfrm>
            <a:off x="4572000" y="1844675"/>
            <a:ext cx="4160838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rgbClr val="A50021"/>
              </a:buClr>
              <a:buSzPct val="60000"/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55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A50021"/>
              </a:buClr>
              <a:buSzPct val="50000"/>
              <a:buFont typeface="Wingdings" panose="05000000000000000000" pitchFamily="2" charset="2"/>
              <a:buChar char="n"/>
              <a:defRPr>
                <a:solidFill>
                  <a:schemeClr val="tx1"/>
                </a:solidFill>
                <a:latin typeface="Lucida Sans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/>
              <a:t>cos(</a:t>
            </a:r>
            <a:r>
              <a:rPr lang="en-US">
                <a:latin typeface="Symbol" panose="05050102010706020507" pitchFamily="18" charset="2"/>
              </a:rPr>
              <a:t>a</a:t>
            </a:r>
            <a:r>
              <a:rPr lang="en-US"/>
              <a:t>)</a:t>
            </a:r>
            <a:r>
              <a:rPr lang="en-US" sz="2400">
                <a:latin typeface="Arial" panose="020B0604020202020204" pitchFamily="34" charset="0"/>
              </a:rPr>
              <a:t> </a:t>
            </a:r>
            <a:r>
              <a:rPr lang="en-US"/>
              <a:t>= v </a:t>
            </a:r>
            <a:r>
              <a:rPr lang="it-IT" sz="2200">
                <a:sym typeface="Symbol" panose="05050102010706020507" pitchFamily="18" charset="2"/>
              </a:rPr>
              <a:t></a:t>
            </a:r>
            <a:r>
              <a:rPr lang="en-US" sz="2200"/>
              <a:t> </a:t>
            </a:r>
            <a:r>
              <a:rPr lang="en-US"/>
              <a:t>w / ||v|| * ||w||</a:t>
            </a:r>
          </a:p>
        </p:txBody>
      </p:sp>
      <p:sp>
        <p:nvSpPr>
          <p:cNvPr id="30" name="Arc 29"/>
          <p:cNvSpPr/>
          <p:nvPr/>
        </p:nvSpPr>
        <p:spPr bwMode="auto">
          <a:xfrm>
            <a:off x="3059113" y="2924175"/>
            <a:ext cx="288925" cy="1009650"/>
          </a:xfrm>
          <a:prstGeom prst="arc">
            <a:avLst/>
          </a:prstGeom>
          <a:noFill/>
          <a:ln w="2857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8093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New representation: #1</a:t>
            </a:r>
            <a:endParaRPr lang="en-US" altLang="zh-TW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1484784"/>
            <a:ext cx="8640763" cy="4651375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altLang="zh-TW" dirty="0"/>
              <a:t>T = {</a:t>
            </a:r>
            <a:r>
              <a:rPr lang="en-US" altLang="zh-TW" dirty="0" smtClean="0"/>
              <a:t>w</a:t>
            </a:r>
            <a:r>
              <a:rPr lang="en-US" altLang="zh-TW" baseline="-25000" dirty="0" smtClean="0"/>
              <a:t>1</a:t>
            </a:r>
            <a:r>
              <a:rPr lang="en-US" altLang="zh-TW" dirty="0" smtClean="0">
                <a:latin typeface="Arial"/>
              </a:rPr>
              <a:t>…</a:t>
            </a:r>
            <a:r>
              <a:rPr lang="en-US" altLang="zh-TW" dirty="0" err="1" smtClean="0"/>
              <a:t>w</a:t>
            </a:r>
            <a:r>
              <a:rPr lang="en-US" altLang="zh-TW" baseline="-25000" dirty="0" err="1" smtClean="0"/>
              <a:t>n</a:t>
            </a:r>
            <a:r>
              <a:rPr lang="en-US" altLang="zh-TW" dirty="0" smtClean="0"/>
              <a:t>} </a:t>
            </a:r>
            <a:r>
              <a:rPr lang="en-US" altLang="zh-TW" dirty="0"/>
              <a:t>be input text</a:t>
            </a:r>
          </a:p>
          <a:p>
            <a:pPr>
              <a:lnSpc>
                <a:spcPct val="90000"/>
              </a:lnSpc>
            </a:pPr>
            <a:endParaRPr lang="en-US" altLang="zh-TW" dirty="0" smtClean="0"/>
          </a:p>
          <a:p>
            <a:pPr>
              <a:lnSpc>
                <a:spcPct val="90000"/>
              </a:lnSpc>
            </a:pPr>
            <a:r>
              <a:rPr lang="en-US" altLang="zh-TW" dirty="0" smtClean="0"/>
              <a:t>&lt;</a:t>
            </a:r>
            <a:r>
              <a:rPr lang="en-US" altLang="zh-TW" dirty="0" err="1" smtClean="0"/>
              <a:t>tfidf</a:t>
            </a:r>
            <a:r>
              <a:rPr lang="en-US" altLang="zh-TW" baseline="-25000" dirty="0" err="1" smtClean="0"/>
              <a:t>i</a:t>
            </a:r>
            <a:r>
              <a:rPr lang="en-US" altLang="zh-TW" dirty="0" smtClean="0"/>
              <a:t>&gt; </a:t>
            </a:r>
            <a:r>
              <a:rPr lang="en-US" altLang="zh-TW" dirty="0"/>
              <a:t>be </a:t>
            </a:r>
            <a:r>
              <a:rPr lang="en-US" altLang="zh-TW" dirty="0" smtClean="0"/>
              <a:t>its </a:t>
            </a:r>
            <a:r>
              <a:rPr lang="en-US" altLang="zh-TW" dirty="0"/>
              <a:t>TFIDF </a:t>
            </a:r>
            <a:r>
              <a:rPr lang="en-US" altLang="zh-TW" dirty="0" smtClean="0"/>
              <a:t>weight </a:t>
            </a:r>
            <a:r>
              <a:rPr lang="en-US" altLang="zh-TW" dirty="0"/>
              <a:t>of word </a:t>
            </a:r>
            <a:r>
              <a:rPr lang="en-US" altLang="zh-TW" dirty="0" err="1" smtClean="0"/>
              <a:t>w</a:t>
            </a:r>
            <a:r>
              <a:rPr lang="en-US" altLang="zh-TW" baseline="-25000" dirty="0" err="1" smtClean="0"/>
              <a:t>i</a:t>
            </a:r>
            <a:endParaRPr lang="en-US" altLang="zh-TW" baseline="-25000" dirty="0" smtClean="0"/>
          </a:p>
          <a:p>
            <a:pPr>
              <a:lnSpc>
                <a:spcPct val="90000"/>
              </a:lnSpc>
              <a:buNone/>
            </a:pPr>
            <a:endParaRPr lang="en-US" altLang="zh-TW" dirty="0"/>
          </a:p>
          <a:p>
            <a:pPr>
              <a:lnSpc>
                <a:spcPct val="90000"/>
              </a:lnSpc>
            </a:pPr>
            <a:r>
              <a:rPr lang="en-US" altLang="zh-TW" dirty="0"/>
              <a:t>Wikipedia </a:t>
            </a:r>
            <a:r>
              <a:rPr lang="en-US" altLang="zh-TW" dirty="0" smtClean="0"/>
              <a:t>concept/entity </a:t>
            </a:r>
            <a:r>
              <a:rPr lang="en-US" altLang="zh-TW" dirty="0" err="1" smtClean="0"/>
              <a:t>c</a:t>
            </a:r>
            <a:r>
              <a:rPr lang="en-US" altLang="zh-TW" baseline="-25000" dirty="0" err="1" smtClean="0"/>
              <a:t>j</a:t>
            </a:r>
            <a:endParaRPr lang="en-US" altLang="zh-TW" dirty="0"/>
          </a:p>
          <a:p>
            <a:pPr>
              <a:lnSpc>
                <a:spcPct val="90000"/>
              </a:lnSpc>
            </a:pPr>
            <a:endParaRPr lang="en-US" altLang="zh-TW" dirty="0" smtClean="0"/>
          </a:p>
          <a:p>
            <a:pPr>
              <a:lnSpc>
                <a:spcPct val="90000"/>
              </a:lnSpc>
            </a:pPr>
            <a:r>
              <a:rPr lang="en-US" altLang="zh-TW" dirty="0" smtClean="0"/>
              <a:t>Add concept/entity </a:t>
            </a:r>
            <a:r>
              <a:rPr lang="en-US" altLang="zh-TW" dirty="0" err="1" smtClean="0"/>
              <a:t>c</a:t>
            </a:r>
            <a:r>
              <a:rPr lang="en-US" altLang="zh-TW" baseline="-25000" dirty="0" err="1" smtClean="0"/>
              <a:t>j</a:t>
            </a:r>
            <a:r>
              <a:rPr lang="en-US" altLang="zh-TW" baseline="-25000" dirty="0" smtClean="0"/>
              <a:t>  </a:t>
            </a:r>
            <a:r>
              <a:rPr lang="en-US" altLang="zh-TW" dirty="0" smtClean="0"/>
              <a:t>to the vector representation of T with a weight that depends on the </a:t>
            </a:r>
            <a:r>
              <a:rPr lang="en-US" altLang="zh-TW" dirty="0"/>
              <a:t>strength of </a:t>
            </a:r>
            <a:r>
              <a:rPr lang="en-US" altLang="zh-TW" dirty="0" smtClean="0"/>
              <a:t>pertinence of  </a:t>
            </a:r>
            <a:r>
              <a:rPr lang="en-US" altLang="zh-TW" dirty="0" err="1" smtClean="0"/>
              <a:t>c</a:t>
            </a:r>
            <a:r>
              <a:rPr lang="en-US" altLang="zh-TW" baseline="-25000" dirty="0" err="1" smtClean="0"/>
              <a:t>j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10743098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214282" y="1844824"/>
            <a:ext cx="87154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dirty="0" err="1" smtClean="0">
                <a:latin typeface="Calibri" pitchFamily="34" charset="0"/>
              </a:rPr>
              <a:t>obama</a:t>
            </a:r>
            <a:r>
              <a:rPr lang="it-IT" sz="3200" dirty="0" smtClean="0">
                <a:latin typeface="Calibri" pitchFamily="34" charset="0"/>
              </a:rPr>
              <a:t>  </a:t>
            </a:r>
            <a:r>
              <a:rPr lang="it-IT" sz="3200" dirty="0" err="1" smtClean="0">
                <a:latin typeface="Calibri" pitchFamily="34" charset="0"/>
              </a:rPr>
              <a:t>says</a:t>
            </a:r>
            <a:r>
              <a:rPr lang="it-IT" sz="3200" dirty="0" smtClean="0">
                <a:latin typeface="Calibri" pitchFamily="34" charset="0"/>
              </a:rPr>
              <a:t>  </a:t>
            </a:r>
            <a:r>
              <a:rPr lang="it-IT" sz="3200" dirty="0" err="1" smtClean="0">
                <a:latin typeface="Calibri" pitchFamily="34" charset="0"/>
              </a:rPr>
              <a:t>gaddafi</a:t>
            </a:r>
            <a:r>
              <a:rPr lang="it-IT" sz="3200" dirty="0" smtClean="0">
                <a:latin typeface="Calibri" pitchFamily="34" charset="0"/>
              </a:rPr>
              <a:t>  </a:t>
            </a:r>
            <a:r>
              <a:rPr lang="it-IT" sz="3200" dirty="0" err="1" smtClean="0">
                <a:latin typeface="Calibri" pitchFamily="34" charset="0"/>
              </a:rPr>
              <a:t>may</a:t>
            </a:r>
            <a:r>
              <a:rPr lang="it-IT" sz="3200" dirty="0" smtClean="0">
                <a:latin typeface="Calibri" pitchFamily="34" charset="0"/>
              </a:rPr>
              <a:t> way out  </a:t>
            </a:r>
            <a:r>
              <a:rPr lang="it-IT" sz="3200" dirty="0" err="1" smtClean="0">
                <a:latin typeface="Calibri" pitchFamily="34" charset="0"/>
              </a:rPr>
              <a:t>military</a:t>
            </a:r>
            <a:r>
              <a:rPr lang="it-IT" sz="3200" dirty="0" smtClean="0">
                <a:latin typeface="Calibri" pitchFamily="34" charset="0"/>
              </a:rPr>
              <a:t> </a:t>
            </a:r>
            <a:r>
              <a:rPr lang="it-IT" sz="3200" dirty="0" err="1" smtClean="0">
                <a:latin typeface="Calibri" pitchFamily="34" charset="0"/>
              </a:rPr>
              <a:t>assault</a:t>
            </a:r>
            <a:endParaRPr lang="it-IT" sz="3200" dirty="0">
              <a:latin typeface="Calibri" pitchFamily="34" charset="0"/>
            </a:endParaRPr>
          </a:p>
        </p:txBody>
      </p:sp>
      <p:sp>
        <p:nvSpPr>
          <p:cNvPr id="6" name="CasellaDiTesto 21"/>
          <p:cNvSpPr txBox="1"/>
          <p:nvPr/>
        </p:nvSpPr>
        <p:spPr>
          <a:xfrm>
            <a:off x="1115616" y="6084585"/>
            <a:ext cx="68291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3200" dirty="0" err="1" smtClean="0">
                <a:latin typeface="Calibri" pitchFamily="34" charset="0"/>
              </a:rPr>
              <a:t>us</a:t>
            </a:r>
            <a:r>
              <a:rPr lang="it-IT" sz="3200" dirty="0" smtClean="0">
                <a:latin typeface="Calibri" pitchFamily="34" charset="0"/>
              </a:rPr>
              <a:t> </a:t>
            </a:r>
            <a:r>
              <a:rPr lang="it-IT" sz="3200" dirty="0" err="1" smtClean="0">
                <a:latin typeface="Calibri" pitchFamily="34" charset="0"/>
              </a:rPr>
              <a:t>president</a:t>
            </a:r>
            <a:r>
              <a:rPr lang="it-IT" sz="3200" dirty="0" smtClean="0">
                <a:latin typeface="Calibri" pitchFamily="34" charset="0"/>
              </a:rPr>
              <a:t>    </a:t>
            </a:r>
            <a:r>
              <a:rPr lang="it-IT" sz="3200" dirty="0" err="1" smtClean="0">
                <a:latin typeface="Calibri" pitchFamily="34" charset="0"/>
              </a:rPr>
              <a:t>issues</a:t>
            </a:r>
            <a:r>
              <a:rPr lang="it-IT" sz="3200" dirty="0" smtClean="0">
                <a:latin typeface="Calibri" pitchFamily="34" charset="0"/>
              </a:rPr>
              <a:t>    </a:t>
            </a:r>
            <a:r>
              <a:rPr lang="it-IT" sz="3200" dirty="0" err="1" smtClean="0">
                <a:latin typeface="Calibri" pitchFamily="34" charset="0"/>
              </a:rPr>
              <a:t>libya</a:t>
            </a:r>
            <a:r>
              <a:rPr lang="it-IT" sz="3200" dirty="0" smtClean="0">
                <a:latin typeface="Calibri" pitchFamily="34" charset="0"/>
              </a:rPr>
              <a:t>    ultimatum</a:t>
            </a:r>
            <a:endParaRPr lang="it-IT" sz="3200" dirty="0">
              <a:latin typeface="Calibri" pitchFamily="34" charset="0"/>
            </a:endParaRPr>
          </a:p>
        </p:txBody>
      </p:sp>
      <p:cxnSp>
        <p:nvCxnSpPr>
          <p:cNvPr id="7" name="Connettore 1 32"/>
          <p:cNvCxnSpPr/>
          <p:nvPr/>
        </p:nvCxnSpPr>
        <p:spPr>
          <a:xfrm>
            <a:off x="357158" y="2358161"/>
            <a:ext cx="1143008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nettore 1 33"/>
          <p:cNvCxnSpPr/>
          <p:nvPr/>
        </p:nvCxnSpPr>
        <p:spPr>
          <a:xfrm>
            <a:off x="2500298" y="2358161"/>
            <a:ext cx="1285884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ttore 1 35"/>
          <p:cNvCxnSpPr/>
          <p:nvPr/>
        </p:nvCxnSpPr>
        <p:spPr>
          <a:xfrm>
            <a:off x="6286512" y="2358161"/>
            <a:ext cx="2571768" cy="1588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ttore 4 41"/>
          <p:cNvCxnSpPr>
            <a:endCxn id="12" idx="0"/>
          </p:cNvCxnSpPr>
          <p:nvPr/>
        </p:nvCxnSpPr>
        <p:spPr>
          <a:xfrm rot="16200000" flipH="1">
            <a:off x="803645" y="2411739"/>
            <a:ext cx="642944" cy="535784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4 42"/>
          <p:cNvCxnSpPr/>
          <p:nvPr/>
        </p:nvCxnSpPr>
        <p:spPr>
          <a:xfrm rot="16200000" flipH="1">
            <a:off x="3571867" y="2358161"/>
            <a:ext cx="642942" cy="642942"/>
          </a:xfrm>
          <a:prstGeom prst="bentConnector3">
            <a:avLst>
              <a:gd name="adj1" fmla="val 50000"/>
            </a:avLst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ocumento 57"/>
          <p:cNvSpPr/>
          <p:nvPr/>
        </p:nvSpPr>
        <p:spPr>
          <a:xfrm>
            <a:off x="142844" y="3001103"/>
            <a:ext cx="2500330" cy="785818"/>
          </a:xfrm>
          <a:prstGeom prst="flowChartDocumen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tIns="108000" rtlCol="0" anchor="t" anchorCtr="0"/>
          <a:lstStyle/>
          <a:p>
            <a:r>
              <a:rPr lang="it-IT" sz="2400" b="1" dirty="0">
                <a:latin typeface="Calibri" pitchFamily="34" charset="0"/>
              </a:rPr>
              <a:t> </a:t>
            </a:r>
            <a:r>
              <a:rPr lang="it-IT" sz="2400" b="1" dirty="0" smtClean="0">
                <a:latin typeface="Calibri" pitchFamily="34" charset="0"/>
              </a:rPr>
              <a:t>     </a:t>
            </a:r>
            <a:r>
              <a:rPr lang="it-IT" sz="2400" b="1" dirty="0" err="1" smtClean="0">
                <a:latin typeface="Calibri" pitchFamily="34" charset="0"/>
              </a:rPr>
              <a:t>Barack</a:t>
            </a:r>
            <a:r>
              <a:rPr lang="it-IT" sz="2400" b="1" dirty="0" smtClean="0">
                <a:latin typeface="Calibri" pitchFamily="34" charset="0"/>
              </a:rPr>
              <a:t> </a:t>
            </a:r>
            <a:r>
              <a:rPr lang="it-IT" sz="2400" b="1" dirty="0" err="1" smtClean="0">
                <a:latin typeface="Calibri" pitchFamily="34" charset="0"/>
              </a:rPr>
              <a:t>Obama</a:t>
            </a:r>
            <a:endParaRPr lang="it-IT" sz="2400" i="1" dirty="0">
              <a:latin typeface="Calibri" pitchFamily="34" charset="0"/>
            </a:endParaRPr>
          </a:p>
        </p:txBody>
      </p:sp>
      <p:pic>
        <p:nvPicPr>
          <p:cNvPr id="13" name="Immagine 58" descr="wikipedia-ic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3001103"/>
            <a:ext cx="472532" cy="538162"/>
          </a:xfrm>
          <a:prstGeom prst="rect">
            <a:avLst/>
          </a:prstGeom>
        </p:spPr>
      </p:pic>
      <p:sp>
        <p:nvSpPr>
          <p:cNvPr id="14" name="Documento 60"/>
          <p:cNvSpPr/>
          <p:nvPr/>
        </p:nvSpPr>
        <p:spPr>
          <a:xfrm>
            <a:off x="3357554" y="3001103"/>
            <a:ext cx="2071702" cy="1214446"/>
          </a:xfrm>
          <a:prstGeom prst="flowChartDocumen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tIns="108000" rtlCol="0" anchor="t" anchorCtr="0"/>
          <a:lstStyle/>
          <a:p>
            <a:r>
              <a:rPr lang="it-IT" sz="2400" b="1" dirty="0">
                <a:latin typeface="Calibri" pitchFamily="34" charset="0"/>
              </a:rPr>
              <a:t> </a:t>
            </a:r>
            <a:r>
              <a:rPr lang="it-IT" sz="2400" b="1" dirty="0" smtClean="0">
                <a:latin typeface="Calibri" pitchFamily="34" charset="0"/>
              </a:rPr>
              <a:t>      Muammar</a:t>
            </a:r>
          </a:p>
          <a:p>
            <a:r>
              <a:rPr lang="it-IT" sz="2400" b="1" dirty="0" smtClean="0">
                <a:latin typeface="Calibri" pitchFamily="34" charset="0"/>
              </a:rPr>
              <a:t>       </a:t>
            </a:r>
            <a:r>
              <a:rPr lang="it-IT" sz="2400" b="1" dirty="0" err="1" smtClean="0">
                <a:latin typeface="Calibri" pitchFamily="34" charset="0"/>
              </a:rPr>
              <a:t>al-Gaddafi</a:t>
            </a:r>
            <a:endParaRPr lang="it-IT" sz="2400" i="1" dirty="0">
              <a:latin typeface="Calibri" pitchFamily="34" charset="0"/>
            </a:endParaRPr>
          </a:p>
        </p:txBody>
      </p:sp>
      <p:pic>
        <p:nvPicPr>
          <p:cNvPr id="15" name="Immagine 61" descr="wikipedia-ic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7554" y="3001103"/>
            <a:ext cx="500066" cy="538162"/>
          </a:xfrm>
          <a:prstGeom prst="rect">
            <a:avLst/>
          </a:prstGeom>
        </p:spPr>
      </p:pic>
      <p:sp>
        <p:nvSpPr>
          <p:cNvPr id="16" name="Documento 67"/>
          <p:cNvSpPr/>
          <p:nvPr/>
        </p:nvSpPr>
        <p:spPr>
          <a:xfrm>
            <a:off x="6500826" y="3001103"/>
            <a:ext cx="2286016" cy="1214446"/>
          </a:xfrm>
          <a:prstGeom prst="flowChartDocumen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tIns="108000" rtlCol="0" anchor="t" anchorCtr="0"/>
          <a:lstStyle/>
          <a:p>
            <a:r>
              <a:rPr lang="it-IT" sz="2400" b="1" dirty="0">
                <a:latin typeface="Calibri" pitchFamily="34" charset="0"/>
              </a:rPr>
              <a:t> </a:t>
            </a:r>
            <a:r>
              <a:rPr lang="it-IT" sz="2400" b="1" dirty="0" smtClean="0">
                <a:latin typeface="Calibri" pitchFamily="34" charset="0"/>
              </a:rPr>
              <a:t>      Offensive</a:t>
            </a:r>
          </a:p>
          <a:p>
            <a:r>
              <a:rPr lang="it-IT" sz="2400" b="1" dirty="0" smtClean="0">
                <a:latin typeface="Calibri" pitchFamily="34" charset="0"/>
              </a:rPr>
              <a:t>       (</a:t>
            </a:r>
            <a:r>
              <a:rPr lang="it-IT" sz="2400" b="1" dirty="0" err="1" smtClean="0">
                <a:latin typeface="Calibri" pitchFamily="34" charset="0"/>
              </a:rPr>
              <a:t>military</a:t>
            </a:r>
            <a:r>
              <a:rPr lang="it-IT" sz="2400" b="1" dirty="0">
                <a:latin typeface="Calibri" pitchFamily="34" charset="0"/>
              </a:rPr>
              <a:t>)</a:t>
            </a:r>
            <a:endParaRPr lang="it-IT" sz="2400" i="1" dirty="0">
              <a:latin typeface="Calibri" pitchFamily="34" charset="0"/>
            </a:endParaRPr>
          </a:p>
        </p:txBody>
      </p:sp>
      <p:pic>
        <p:nvPicPr>
          <p:cNvPr id="17" name="Immagine 68" descr="wikipedia-ic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00826" y="3000372"/>
            <a:ext cx="500066" cy="538162"/>
          </a:xfrm>
          <a:prstGeom prst="rect">
            <a:avLst/>
          </a:prstGeom>
        </p:spPr>
      </p:pic>
      <p:cxnSp>
        <p:nvCxnSpPr>
          <p:cNvPr id="18" name="Connettore 2 70"/>
          <p:cNvCxnSpPr/>
          <p:nvPr/>
        </p:nvCxnSpPr>
        <p:spPr>
          <a:xfrm rot="16200000" flipH="1">
            <a:off x="7036612" y="2679632"/>
            <a:ext cx="642943" cy="3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Connettore 1 32"/>
          <p:cNvCxnSpPr/>
          <p:nvPr/>
        </p:nvCxnSpPr>
        <p:spPr>
          <a:xfrm>
            <a:off x="1217805" y="6575531"/>
            <a:ext cx="2016224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ttore 1 33"/>
          <p:cNvCxnSpPr/>
          <p:nvPr/>
        </p:nvCxnSpPr>
        <p:spPr>
          <a:xfrm>
            <a:off x="4857752" y="6572272"/>
            <a:ext cx="857256" cy="1588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Connettore 1 35"/>
          <p:cNvCxnSpPr/>
          <p:nvPr/>
        </p:nvCxnSpPr>
        <p:spPr>
          <a:xfrm>
            <a:off x="6114349" y="6575531"/>
            <a:ext cx="1656184" cy="0"/>
          </a:xfrm>
          <a:prstGeom prst="line">
            <a:avLst/>
          </a:prstGeom>
          <a:ln w="571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Documento 57"/>
          <p:cNvSpPr/>
          <p:nvPr/>
        </p:nvSpPr>
        <p:spPr>
          <a:xfrm>
            <a:off x="179512" y="4653136"/>
            <a:ext cx="2677976" cy="1224136"/>
          </a:xfrm>
          <a:prstGeom prst="flowChartDocumen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tIns="108000" rtlCol="0" anchor="t" anchorCtr="0"/>
          <a:lstStyle/>
          <a:p>
            <a:r>
              <a:rPr lang="it-IT" sz="2400" b="1" dirty="0">
                <a:latin typeface="Calibri" pitchFamily="34" charset="0"/>
              </a:rPr>
              <a:t> </a:t>
            </a:r>
            <a:r>
              <a:rPr lang="it-IT" sz="2400" b="1" dirty="0" smtClean="0">
                <a:latin typeface="Calibri" pitchFamily="34" charset="0"/>
              </a:rPr>
              <a:t>     President </a:t>
            </a:r>
            <a:r>
              <a:rPr lang="it-IT" sz="2400" b="1" dirty="0" err="1" smtClean="0">
                <a:latin typeface="Calibri" pitchFamily="34" charset="0"/>
              </a:rPr>
              <a:t>of</a:t>
            </a:r>
            <a:r>
              <a:rPr lang="it-IT" sz="2400" b="1" dirty="0" smtClean="0">
                <a:latin typeface="Calibri" pitchFamily="34" charset="0"/>
              </a:rPr>
              <a:t> the</a:t>
            </a:r>
            <a:br>
              <a:rPr lang="it-IT" sz="2400" b="1" dirty="0" smtClean="0">
                <a:latin typeface="Calibri" pitchFamily="34" charset="0"/>
              </a:rPr>
            </a:br>
            <a:r>
              <a:rPr lang="it-IT" sz="2400" b="1" dirty="0" smtClean="0">
                <a:latin typeface="Calibri" pitchFamily="34" charset="0"/>
              </a:rPr>
              <a:t>      </a:t>
            </a:r>
            <a:r>
              <a:rPr lang="it-IT" sz="2400" b="1" dirty="0" err="1" smtClean="0">
                <a:latin typeface="Calibri" pitchFamily="34" charset="0"/>
              </a:rPr>
              <a:t>United</a:t>
            </a:r>
            <a:r>
              <a:rPr lang="it-IT" sz="2400" b="1" dirty="0" smtClean="0">
                <a:latin typeface="Calibri" pitchFamily="34" charset="0"/>
              </a:rPr>
              <a:t> States</a:t>
            </a:r>
            <a:endParaRPr lang="it-IT" sz="2400" i="1" dirty="0">
              <a:latin typeface="Calibri" pitchFamily="34" charset="0"/>
            </a:endParaRPr>
          </a:p>
        </p:txBody>
      </p:sp>
      <p:sp>
        <p:nvSpPr>
          <p:cNvPr id="34" name="Documento 60"/>
          <p:cNvSpPr/>
          <p:nvPr/>
        </p:nvSpPr>
        <p:spPr>
          <a:xfrm>
            <a:off x="3394222" y="4653136"/>
            <a:ext cx="2071702" cy="720080"/>
          </a:xfrm>
          <a:prstGeom prst="flowChartDocumen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tIns="108000" rtlCol="0" anchor="t" anchorCtr="0"/>
          <a:lstStyle/>
          <a:p>
            <a:r>
              <a:rPr lang="it-IT" sz="2400" b="1" dirty="0">
                <a:latin typeface="Calibri" pitchFamily="34" charset="0"/>
              </a:rPr>
              <a:t> </a:t>
            </a:r>
            <a:r>
              <a:rPr lang="it-IT" sz="2400" b="1" dirty="0" smtClean="0">
                <a:latin typeface="Calibri" pitchFamily="34" charset="0"/>
              </a:rPr>
              <a:t>      Libya</a:t>
            </a:r>
            <a:endParaRPr lang="it-IT" sz="2400" i="1" dirty="0">
              <a:latin typeface="Calibri" pitchFamily="34" charset="0"/>
            </a:endParaRPr>
          </a:p>
        </p:txBody>
      </p:sp>
      <p:sp>
        <p:nvSpPr>
          <p:cNvPr id="35" name="Documento 67"/>
          <p:cNvSpPr/>
          <p:nvPr/>
        </p:nvSpPr>
        <p:spPr>
          <a:xfrm>
            <a:off x="6537494" y="4653136"/>
            <a:ext cx="2066954" cy="864096"/>
          </a:xfrm>
          <a:prstGeom prst="flowChartDocumen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tIns="108000" rtlCol="0" anchor="t" anchorCtr="0"/>
          <a:lstStyle/>
          <a:p>
            <a:r>
              <a:rPr lang="it-IT" sz="2400" b="1" dirty="0">
                <a:latin typeface="Calibri" pitchFamily="34" charset="0"/>
              </a:rPr>
              <a:t> </a:t>
            </a:r>
            <a:r>
              <a:rPr lang="it-IT" sz="2400" b="1" dirty="0" smtClean="0">
                <a:latin typeface="Calibri" pitchFamily="34" charset="0"/>
              </a:rPr>
              <a:t>      Ultimatum</a:t>
            </a:r>
            <a:endParaRPr lang="it-IT" sz="2400" i="1" dirty="0">
              <a:latin typeface="Calibri" pitchFamily="34" charset="0"/>
            </a:endParaRPr>
          </a:p>
        </p:txBody>
      </p:sp>
      <p:pic>
        <p:nvPicPr>
          <p:cNvPr id="36" name="Immagine 58" descr="wikipedia-ic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4643446"/>
            <a:ext cx="472532" cy="538162"/>
          </a:xfrm>
          <a:prstGeom prst="rect">
            <a:avLst/>
          </a:prstGeom>
        </p:spPr>
      </p:pic>
      <p:pic>
        <p:nvPicPr>
          <p:cNvPr id="37" name="Immagine 61" descr="wikipedia-ic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7554" y="4643446"/>
            <a:ext cx="571504" cy="538162"/>
          </a:xfrm>
          <a:prstGeom prst="rect">
            <a:avLst/>
          </a:prstGeom>
        </p:spPr>
      </p:pic>
      <p:pic>
        <p:nvPicPr>
          <p:cNvPr id="38" name="Immagine 68" descr="wikipedia-icon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00826" y="4643446"/>
            <a:ext cx="500066" cy="538162"/>
          </a:xfrm>
          <a:prstGeom prst="rect">
            <a:avLst/>
          </a:prstGeom>
        </p:spPr>
      </p:pic>
      <p:cxnSp>
        <p:nvCxnSpPr>
          <p:cNvPr id="39" name="Connettore 4 41"/>
          <p:cNvCxnSpPr>
            <a:endCxn id="33" idx="2"/>
          </p:cNvCxnSpPr>
          <p:nvPr/>
        </p:nvCxnSpPr>
        <p:spPr>
          <a:xfrm rot="10800000">
            <a:off x="1518500" y="5796343"/>
            <a:ext cx="533228" cy="440972"/>
          </a:xfrm>
          <a:prstGeom prst="bentConnector2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ttore 4 41"/>
          <p:cNvCxnSpPr>
            <a:endCxn id="34" idx="2"/>
          </p:cNvCxnSpPr>
          <p:nvPr/>
        </p:nvCxnSpPr>
        <p:spPr>
          <a:xfrm rot="16200000" flipV="1">
            <a:off x="4405227" y="5350457"/>
            <a:ext cx="911704" cy="862011"/>
          </a:xfrm>
          <a:prstGeom prst="bentConnector3">
            <a:avLst>
              <a:gd name="adj1" fmla="val 50000"/>
            </a:avLst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ttore 4 41"/>
          <p:cNvCxnSpPr>
            <a:endCxn id="35" idx="2"/>
          </p:cNvCxnSpPr>
          <p:nvPr/>
        </p:nvCxnSpPr>
        <p:spPr>
          <a:xfrm rot="5400000" flipH="1" flipV="1">
            <a:off x="6907017" y="5645369"/>
            <a:ext cx="849217" cy="478692"/>
          </a:xfrm>
          <a:prstGeom prst="bentConnector3">
            <a:avLst>
              <a:gd name="adj1" fmla="val 50000"/>
            </a:avLst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itle 40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868346"/>
          </a:xfrm>
        </p:spPr>
        <p:txBody>
          <a:bodyPr/>
          <a:lstStyle/>
          <a:p>
            <a:r>
              <a:rPr lang="it-IT" dirty="0" smtClean="0"/>
              <a:t>New </a:t>
            </a:r>
            <a:r>
              <a:rPr lang="it-IT" dirty="0" err="1" smtClean="0"/>
              <a:t>representation</a:t>
            </a:r>
            <a:r>
              <a:rPr lang="it-IT" dirty="0" smtClean="0"/>
              <a:t>: #2</a:t>
            </a:r>
            <a:endParaRPr lang="it-IT" dirty="0"/>
          </a:p>
        </p:txBody>
      </p:sp>
      <p:sp>
        <p:nvSpPr>
          <p:cNvPr id="51" name="Freccia bidirezionale verticale 50"/>
          <p:cNvSpPr/>
          <p:nvPr/>
        </p:nvSpPr>
        <p:spPr>
          <a:xfrm>
            <a:off x="1285852" y="3643314"/>
            <a:ext cx="285752" cy="1071570"/>
          </a:xfrm>
          <a:prstGeom prst="up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2" name="Freccia bidirezionale verticale 51"/>
          <p:cNvSpPr/>
          <p:nvPr/>
        </p:nvSpPr>
        <p:spPr>
          <a:xfrm>
            <a:off x="4429124" y="3929066"/>
            <a:ext cx="285752" cy="785818"/>
          </a:xfrm>
          <a:prstGeom prst="up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Freeform 31"/>
          <p:cNvSpPr/>
          <p:nvPr/>
        </p:nvSpPr>
        <p:spPr>
          <a:xfrm>
            <a:off x="0" y="2674961"/>
            <a:ext cx="9003749" cy="3267720"/>
          </a:xfrm>
          <a:custGeom>
            <a:avLst/>
            <a:gdLst>
              <a:gd name="connsiteX0" fmla="*/ 0 w 9003749"/>
              <a:gd name="connsiteY0" fmla="*/ 259308 h 3267720"/>
              <a:gd name="connsiteX1" fmla="*/ 122830 w 9003749"/>
              <a:gd name="connsiteY1" fmla="*/ 136478 h 3267720"/>
              <a:gd name="connsiteX2" fmla="*/ 163773 w 9003749"/>
              <a:gd name="connsiteY2" fmla="*/ 81887 h 3267720"/>
              <a:gd name="connsiteX3" fmla="*/ 586854 w 9003749"/>
              <a:gd name="connsiteY3" fmla="*/ 0 h 3267720"/>
              <a:gd name="connsiteX4" fmla="*/ 4804012 w 9003749"/>
              <a:gd name="connsiteY4" fmla="*/ 81887 h 3267720"/>
              <a:gd name="connsiteX5" fmla="*/ 6864824 w 9003749"/>
              <a:gd name="connsiteY5" fmla="*/ 95535 h 3267720"/>
              <a:gd name="connsiteX6" fmla="*/ 8134066 w 9003749"/>
              <a:gd name="connsiteY6" fmla="*/ 109182 h 3267720"/>
              <a:gd name="connsiteX7" fmla="*/ 8625385 w 9003749"/>
              <a:gd name="connsiteY7" fmla="*/ 150126 h 3267720"/>
              <a:gd name="connsiteX8" fmla="*/ 8802806 w 9003749"/>
              <a:gd name="connsiteY8" fmla="*/ 300251 h 3267720"/>
              <a:gd name="connsiteX9" fmla="*/ 8939284 w 9003749"/>
              <a:gd name="connsiteY9" fmla="*/ 600502 h 3267720"/>
              <a:gd name="connsiteX10" fmla="*/ 8939284 w 9003749"/>
              <a:gd name="connsiteY10" fmla="*/ 2006221 h 3267720"/>
              <a:gd name="connsiteX11" fmla="*/ 8871045 w 9003749"/>
              <a:gd name="connsiteY11" fmla="*/ 2579427 h 3267720"/>
              <a:gd name="connsiteX12" fmla="*/ 8775510 w 9003749"/>
              <a:gd name="connsiteY12" fmla="*/ 2852382 h 3267720"/>
              <a:gd name="connsiteX13" fmla="*/ 8598090 w 9003749"/>
              <a:gd name="connsiteY13" fmla="*/ 3084394 h 3267720"/>
              <a:gd name="connsiteX14" fmla="*/ 8488907 w 9003749"/>
              <a:gd name="connsiteY14" fmla="*/ 3138985 h 3267720"/>
              <a:gd name="connsiteX15" fmla="*/ 7656394 w 9003749"/>
              <a:gd name="connsiteY15" fmla="*/ 3248167 h 3267720"/>
              <a:gd name="connsiteX16" fmla="*/ 6591869 w 9003749"/>
              <a:gd name="connsiteY16" fmla="*/ 3207224 h 3267720"/>
              <a:gd name="connsiteX17" fmla="*/ 5895833 w 9003749"/>
              <a:gd name="connsiteY17" fmla="*/ 3084394 h 3267720"/>
              <a:gd name="connsiteX18" fmla="*/ 5008728 w 9003749"/>
              <a:gd name="connsiteY18" fmla="*/ 2934269 h 3267720"/>
              <a:gd name="connsiteX19" fmla="*/ 2743200 w 9003749"/>
              <a:gd name="connsiteY19" fmla="*/ 2866030 h 3267720"/>
              <a:gd name="connsiteX20" fmla="*/ 1951630 w 9003749"/>
              <a:gd name="connsiteY20" fmla="*/ 2893326 h 3267720"/>
              <a:gd name="connsiteX21" fmla="*/ 1692322 w 9003749"/>
              <a:gd name="connsiteY21" fmla="*/ 2934269 h 3267720"/>
              <a:gd name="connsiteX22" fmla="*/ 1023582 w 9003749"/>
              <a:gd name="connsiteY22" fmla="*/ 3002508 h 3267720"/>
              <a:gd name="connsiteX23" fmla="*/ 641445 w 9003749"/>
              <a:gd name="connsiteY23" fmla="*/ 3111690 h 3267720"/>
              <a:gd name="connsiteX24" fmla="*/ 532263 w 9003749"/>
              <a:gd name="connsiteY24" fmla="*/ 3152633 h 3267720"/>
              <a:gd name="connsiteX25" fmla="*/ 382137 w 9003749"/>
              <a:gd name="connsiteY25" fmla="*/ 3193576 h 3267720"/>
              <a:gd name="connsiteX26" fmla="*/ 109182 w 9003749"/>
              <a:gd name="connsiteY26" fmla="*/ 3029803 h 3267720"/>
              <a:gd name="connsiteX27" fmla="*/ 95534 w 9003749"/>
              <a:gd name="connsiteY27" fmla="*/ 177421 h 326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9003749" h="3267720">
                <a:moveTo>
                  <a:pt x="0" y="259308"/>
                </a:moveTo>
                <a:cubicBezTo>
                  <a:pt x="40943" y="218365"/>
                  <a:pt x="83556" y="179025"/>
                  <a:pt x="122830" y="136478"/>
                </a:cubicBezTo>
                <a:cubicBezTo>
                  <a:pt x="138258" y="119764"/>
                  <a:pt x="142475" y="89874"/>
                  <a:pt x="163773" y="81887"/>
                </a:cubicBezTo>
                <a:cubicBezTo>
                  <a:pt x="330029" y="19541"/>
                  <a:pt x="429393" y="15746"/>
                  <a:pt x="586854" y="0"/>
                </a:cubicBezTo>
                <a:lnTo>
                  <a:pt x="4804012" y="81887"/>
                </a:lnTo>
                <a:lnTo>
                  <a:pt x="6864824" y="95535"/>
                </a:lnTo>
                <a:lnTo>
                  <a:pt x="8134066" y="109182"/>
                </a:lnTo>
                <a:cubicBezTo>
                  <a:pt x="8297839" y="122830"/>
                  <a:pt x="8467368" y="104978"/>
                  <a:pt x="8625385" y="150126"/>
                </a:cubicBezTo>
                <a:cubicBezTo>
                  <a:pt x="8699875" y="171409"/>
                  <a:pt x="8752389" y="241431"/>
                  <a:pt x="8802806" y="300251"/>
                </a:cubicBezTo>
                <a:cubicBezTo>
                  <a:pt x="8833515" y="336078"/>
                  <a:pt x="8925874" y="568317"/>
                  <a:pt x="8939284" y="600502"/>
                </a:cubicBezTo>
                <a:cubicBezTo>
                  <a:pt x="9003749" y="1116249"/>
                  <a:pt x="8986164" y="935796"/>
                  <a:pt x="8939284" y="2006221"/>
                </a:cubicBezTo>
                <a:cubicBezTo>
                  <a:pt x="8930865" y="2198455"/>
                  <a:pt x="8907609" y="2390515"/>
                  <a:pt x="8871045" y="2579427"/>
                </a:cubicBezTo>
                <a:cubicBezTo>
                  <a:pt x="8852727" y="2674068"/>
                  <a:pt x="8813838" y="2763932"/>
                  <a:pt x="8775510" y="2852382"/>
                </a:cubicBezTo>
                <a:cubicBezTo>
                  <a:pt x="8739776" y="2934845"/>
                  <a:pt x="8672292" y="3029979"/>
                  <a:pt x="8598090" y="3084394"/>
                </a:cubicBezTo>
                <a:cubicBezTo>
                  <a:pt x="8565277" y="3108457"/>
                  <a:pt x="8527821" y="3127095"/>
                  <a:pt x="8488907" y="3138985"/>
                </a:cubicBezTo>
                <a:cubicBezTo>
                  <a:pt x="8067595" y="3267720"/>
                  <a:pt x="8116143" y="3234236"/>
                  <a:pt x="7656394" y="3248167"/>
                </a:cubicBezTo>
                <a:cubicBezTo>
                  <a:pt x="7301552" y="3234519"/>
                  <a:pt x="6945447" y="3240115"/>
                  <a:pt x="6591869" y="3207224"/>
                </a:cubicBezTo>
                <a:cubicBezTo>
                  <a:pt x="6357285" y="3185402"/>
                  <a:pt x="6127423" y="3127658"/>
                  <a:pt x="5895833" y="3084394"/>
                </a:cubicBezTo>
                <a:cubicBezTo>
                  <a:pt x="5384439" y="2988859"/>
                  <a:pt x="5443536" y="2975032"/>
                  <a:pt x="5008728" y="2934269"/>
                </a:cubicBezTo>
                <a:cubicBezTo>
                  <a:pt x="4139448" y="2852774"/>
                  <a:pt x="3877955" y="2883900"/>
                  <a:pt x="2743200" y="2866030"/>
                </a:cubicBezTo>
                <a:cubicBezTo>
                  <a:pt x="2479343" y="2875129"/>
                  <a:pt x="2215089" y="2876218"/>
                  <a:pt x="1951630" y="2893326"/>
                </a:cubicBezTo>
                <a:cubicBezTo>
                  <a:pt x="1864307" y="2898996"/>
                  <a:pt x="1778907" y="2921598"/>
                  <a:pt x="1692322" y="2934269"/>
                </a:cubicBezTo>
                <a:cubicBezTo>
                  <a:pt x="1328339" y="2987534"/>
                  <a:pt x="1421712" y="2973016"/>
                  <a:pt x="1023582" y="3002508"/>
                </a:cubicBezTo>
                <a:lnTo>
                  <a:pt x="641445" y="3111690"/>
                </a:lnTo>
                <a:cubicBezTo>
                  <a:pt x="604273" y="3123048"/>
                  <a:pt x="569328" y="3140928"/>
                  <a:pt x="532263" y="3152633"/>
                </a:cubicBezTo>
                <a:cubicBezTo>
                  <a:pt x="482801" y="3168252"/>
                  <a:pt x="432179" y="3179928"/>
                  <a:pt x="382137" y="3193576"/>
                </a:cubicBezTo>
                <a:cubicBezTo>
                  <a:pt x="291152" y="3138985"/>
                  <a:pt x="119219" y="3135433"/>
                  <a:pt x="109182" y="3029803"/>
                </a:cubicBezTo>
                <a:cubicBezTo>
                  <a:pt x="19239" y="2083262"/>
                  <a:pt x="95534" y="177421"/>
                  <a:pt x="95534" y="177421"/>
                </a:cubicBezTo>
              </a:path>
            </a:pathLst>
          </a:cu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31" name="Picture 8" descr="http://upload.wikimedia.org/wikipedia/commons/archive/6/63/20081217044913!Wikipedia-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60998" y="5373216"/>
            <a:ext cx="1283002" cy="1283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8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2" grpId="0" animBg="1"/>
      <p:bldP spid="14" grpId="0" animBg="1"/>
      <p:bldP spid="16" grpId="0" animBg="1"/>
      <p:bldP spid="33" grpId="0" animBg="1"/>
      <p:bldP spid="34" grpId="0" animBg="1"/>
      <p:bldP spid="35" grpId="0" animBg="1"/>
      <p:bldP spid="51" grpId="0" animBg="1"/>
      <p:bldP spid="52" grpId="0" animBg="1"/>
      <p:bldP spid="32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1341438"/>
            <a:ext cx="8856662" cy="4843462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  <p:sp>
        <p:nvSpPr>
          <p:cNvPr id="48131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-26988"/>
            <a:ext cx="8077200" cy="990601"/>
          </a:xfrm>
        </p:spPr>
        <p:txBody>
          <a:bodyPr/>
          <a:lstStyle/>
          <a:p>
            <a:pPr eaLnBrk="1" hangingPunct="1"/>
            <a:r>
              <a:rPr lang="en-US" smtClean="0">
                <a:latin typeface="Calibri" pitchFamily="34" charset="0"/>
                <a:sym typeface="Calibri" pitchFamily="34" charset="0"/>
              </a:rPr>
              <a:t>Text as a sub-graph of topics</a:t>
            </a:r>
            <a:endParaRPr lang="en-US" smtClean="0">
              <a:latin typeface="Calibri" pitchFamily="34" charset="0"/>
              <a:ea typeface="ヒラギノ角ゴ ProN W3" charset="-128"/>
              <a:sym typeface="Calibri" pitchFamily="34" charset="0"/>
            </a:endParaRPr>
          </a:p>
        </p:txBody>
      </p:sp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685800" y="1844675"/>
            <a:ext cx="7181850" cy="4810125"/>
            <a:chOff x="0" y="0"/>
            <a:chExt cx="4524" cy="3030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0" y="771"/>
              <a:ext cx="1176" cy="872"/>
              <a:chOff x="0" y="0"/>
              <a:chExt cx="1176" cy="871"/>
            </a:xfrm>
          </p:grpSpPr>
          <p:sp>
            <p:nvSpPr>
              <p:cNvPr id="48164" name="Oval 3"/>
              <p:cNvSpPr>
                <a:spLocks/>
              </p:cNvSpPr>
              <p:nvPr/>
            </p:nvSpPr>
            <p:spPr bwMode="auto">
              <a:xfrm>
                <a:off x="0" y="234"/>
                <a:ext cx="1176" cy="40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4F81BD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it-IT"/>
              </a:p>
            </p:txBody>
          </p:sp>
          <p:sp>
            <p:nvSpPr>
              <p:cNvPr id="48165" name="Rectangle 4"/>
              <p:cNvSpPr>
                <a:spLocks/>
              </p:cNvSpPr>
              <p:nvPr/>
            </p:nvSpPr>
            <p:spPr bwMode="auto">
              <a:xfrm>
                <a:off x="172" y="0"/>
                <a:ext cx="828" cy="871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38100" tIns="38100" rIns="38100" bIns="38100" anchor="ctr"/>
              <a:lstStyle/>
              <a:p>
                <a:pPr>
                  <a:spcBef>
                    <a:spcPts val="100"/>
                  </a:spcBef>
                </a:pPr>
                <a:r>
                  <a:rPr lang="en-US" sz="1600">
                    <a:solidFill>
                      <a:srgbClr val="001F67"/>
                    </a:solidFill>
                    <a:latin typeface="Calibri Bold" charset="0"/>
                    <a:sym typeface="Calibri Bold" charset="0"/>
                  </a:rPr>
                  <a:t>Mahmoud Ahmadinejad</a:t>
                </a:r>
              </a:p>
            </p:txBody>
          </p:sp>
        </p:grpSp>
        <p:grpSp>
          <p:nvGrpSpPr>
            <p:cNvPr id="4" name="Group 8"/>
            <p:cNvGrpSpPr>
              <a:grpSpLocks/>
            </p:cNvGrpSpPr>
            <p:nvPr/>
          </p:nvGrpSpPr>
          <p:grpSpPr bwMode="auto">
            <a:xfrm>
              <a:off x="639" y="1555"/>
              <a:ext cx="1065" cy="412"/>
              <a:chOff x="0" y="0"/>
              <a:chExt cx="1065" cy="412"/>
            </a:xfrm>
          </p:grpSpPr>
          <p:sp>
            <p:nvSpPr>
              <p:cNvPr id="48162" name="Oval 6"/>
              <p:cNvSpPr>
                <a:spLocks/>
              </p:cNvSpPr>
              <p:nvPr/>
            </p:nvSpPr>
            <p:spPr bwMode="auto">
              <a:xfrm>
                <a:off x="0" y="0"/>
                <a:ext cx="1065" cy="412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4F81BD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it-IT"/>
              </a:p>
            </p:txBody>
          </p:sp>
          <p:sp>
            <p:nvSpPr>
              <p:cNvPr id="48163" name="Rectangle 7"/>
              <p:cNvSpPr>
                <a:spLocks/>
              </p:cNvSpPr>
              <p:nvPr/>
            </p:nvSpPr>
            <p:spPr bwMode="auto">
              <a:xfrm>
                <a:off x="156" y="106"/>
                <a:ext cx="752" cy="20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38100" tIns="38100" rIns="38100" bIns="38100" anchor="ctr"/>
              <a:lstStyle/>
              <a:p>
                <a:r>
                  <a:rPr lang="en-US" sz="1600">
                    <a:solidFill>
                      <a:srgbClr val="001F67"/>
                    </a:solidFill>
                    <a:latin typeface="Calibri Bold" charset="0"/>
                    <a:sym typeface="Calibri Bold" charset="0"/>
                  </a:rPr>
                  <a:t>Ultimatum</a:t>
                </a:r>
              </a:p>
            </p:txBody>
          </p:sp>
        </p:grpSp>
        <p:grpSp>
          <p:nvGrpSpPr>
            <p:cNvPr id="5" name="Group 11"/>
            <p:cNvGrpSpPr>
              <a:grpSpLocks/>
            </p:cNvGrpSpPr>
            <p:nvPr/>
          </p:nvGrpSpPr>
          <p:grpSpPr bwMode="auto">
            <a:xfrm>
              <a:off x="2999" y="1761"/>
              <a:ext cx="1065" cy="412"/>
              <a:chOff x="0" y="0"/>
              <a:chExt cx="1065" cy="412"/>
            </a:xfrm>
          </p:grpSpPr>
          <p:sp>
            <p:nvSpPr>
              <p:cNvPr id="48160" name="Oval 9"/>
              <p:cNvSpPr>
                <a:spLocks/>
              </p:cNvSpPr>
              <p:nvPr/>
            </p:nvSpPr>
            <p:spPr bwMode="auto">
              <a:xfrm>
                <a:off x="0" y="0"/>
                <a:ext cx="1065" cy="412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9BBB59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it-IT"/>
              </a:p>
            </p:txBody>
          </p:sp>
          <p:sp>
            <p:nvSpPr>
              <p:cNvPr id="48161" name="Rectangle 10"/>
              <p:cNvSpPr>
                <a:spLocks/>
              </p:cNvSpPr>
              <p:nvPr/>
            </p:nvSpPr>
            <p:spPr bwMode="auto">
              <a:xfrm>
                <a:off x="156" y="30"/>
                <a:ext cx="752" cy="35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38100" tIns="38100" rIns="38100" bIns="38100" anchor="ctr"/>
              <a:lstStyle/>
              <a:p>
                <a:r>
                  <a:rPr lang="en-US" sz="1600">
                    <a:solidFill>
                      <a:srgbClr val="4F6128"/>
                    </a:solidFill>
                    <a:latin typeface="Calibri Bold" charset="0"/>
                    <a:sym typeface="Calibri Bold" charset="0"/>
                  </a:rPr>
                  <a:t>RQ-170 drone</a:t>
                </a:r>
              </a:p>
            </p:txBody>
          </p:sp>
        </p:grpSp>
        <p:sp>
          <p:nvSpPr>
            <p:cNvPr id="48140" name="AutoShape 12"/>
            <p:cNvSpPr>
              <a:spLocks/>
            </p:cNvSpPr>
            <p:nvPr/>
          </p:nvSpPr>
          <p:spPr bwMode="auto">
            <a:xfrm>
              <a:off x="1552" y="387"/>
              <a:ext cx="1675" cy="79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>
                  <a:moveTo>
                    <a:pt x="0" y="0"/>
                  </a:moveTo>
                  <a:cubicBezTo>
                    <a:pt x="5400" y="0"/>
                    <a:pt x="10800" y="5400"/>
                    <a:pt x="10800" y="10800"/>
                  </a:cubicBezTo>
                  <a:cubicBezTo>
                    <a:pt x="10800" y="16200"/>
                    <a:pt x="16200" y="21600"/>
                    <a:pt x="21600" y="21600"/>
                  </a:cubicBezTo>
                </a:path>
              </a:pathLst>
            </a:custGeom>
            <a:noFill/>
            <a:ln w="63500" cap="flat">
              <a:solidFill>
                <a:srgbClr val="C0504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48141" name="Freeform 13"/>
            <p:cNvSpPr>
              <a:spLocks/>
            </p:cNvSpPr>
            <p:nvPr/>
          </p:nvSpPr>
          <p:spPr bwMode="auto">
            <a:xfrm>
              <a:off x="1552" y="123"/>
              <a:ext cx="1563" cy="257"/>
            </a:xfrm>
            <a:custGeom>
              <a:avLst/>
              <a:gdLst>
                <a:gd name="T0" fmla="*/ 0 w 21600"/>
                <a:gd name="T1" fmla="*/ 0 h 19976"/>
                <a:gd name="T2" fmla="*/ 0 w 21600"/>
                <a:gd name="T3" fmla="*/ 0 h 19976"/>
                <a:gd name="T4" fmla="*/ 0 w 21600"/>
                <a:gd name="T5" fmla="*/ 0 h 19976"/>
                <a:gd name="T6" fmla="*/ 0 60000 65536"/>
                <a:gd name="T7" fmla="*/ 0 60000 65536"/>
                <a:gd name="T8" fmla="*/ 0 60000 65536"/>
                <a:gd name="T9" fmla="*/ 0 w 21600"/>
                <a:gd name="T10" fmla="*/ 0 h 19976"/>
                <a:gd name="T11" fmla="*/ 21600 w 21600"/>
                <a:gd name="T12" fmla="*/ 19976 h 199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19976">
                  <a:moveTo>
                    <a:pt x="0" y="19976"/>
                  </a:moveTo>
                  <a:cubicBezTo>
                    <a:pt x="4617" y="11602"/>
                    <a:pt x="9234" y="3229"/>
                    <a:pt x="12834" y="802"/>
                  </a:cubicBezTo>
                  <a:cubicBezTo>
                    <a:pt x="16434" y="-1624"/>
                    <a:pt x="19017" y="1897"/>
                    <a:pt x="21600" y="5418"/>
                  </a:cubicBezTo>
                </a:path>
              </a:pathLst>
            </a:custGeom>
            <a:noFill/>
            <a:ln w="88900" cap="flat">
              <a:solidFill>
                <a:srgbClr val="C0504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48142" name="Freeform 14"/>
            <p:cNvSpPr>
              <a:spLocks/>
            </p:cNvSpPr>
            <p:nvPr/>
          </p:nvSpPr>
          <p:spPr bwMode="auto">
            <a:xfrm>
              <a:off x="1096" y="1127"/>
              <a:ext cx="2166" cy="299"/>
            </a:xfrm>
            <a:custGeom>
              <a:avLst/>
              <a:gdLst>
                <a:gd name="T0" fmla="*/ 0 w 21600"/>
                <a:gd name="T1" fmla="*/ 0 h 20281"/>
                <a:gd name="T2" fmla="*/ 0 w 21600"/>
                <a:gd name="T3" fmla="*/ 0 h 20281"/>
                <a:gd name="T4" fmla="*/ 0 w 21600"/>
                <a:gd name="T5" fmla="*/ 0 h 20281"/>
                <a:gd name="T6" fmla="*/ 0 60000 65536"/>
                <a:gd name="T7" fmla="*/ 0 60000 65536"/>
                <a:gd name="T8" fmla="*/ 0 60000 65536"/>
                <a:gd name="T9" fmla="*/ 0 w 21600"/>
                <a:gd name="T10" fmla="*/ 0 h 20281"/>
                <a:gd name="T11" fmla="*/ 21600 w 21600"/>
                <a:gd name="T12" fmla="*/ 20281 h 2028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0281">
                  <a:moveTo>
                    <a:pt x="0" y="0"/>
                  </a:moveTo>
                  <a:cubicBezTo>
                    <a:pt x="4144" y="9353"/>
                    <a:pt x="8288" y="18706"/>
                    <a:pt x="11888" y="20153"/>
                  </a:cubicBezTo>
                  <a:cubicBezTo>
                    <a:pt x="15488" y="21600"/>
                    <a:pt x="20057" y="10335"/>
                    <a:pt x="21600" y="8681"/>
                  </a:cubicBezTo>
                </a:path>
              </a:pathLst>
            </a:custGeom>
            <a:noFill/>
            <a:ln w="101600" cap="flat">
              <a:solidFill>
                <a:srgbClr val="C0504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48143" name="Freeform 15"/>
            <p:cNvSpPr>
              <a:spLocks/>
            </p:cNvSpPr>
            <p:nvPr/>
          </p:nvSpPr>
          <p:spPr bwMode="auto">
            <a:xfrm>
              <a:off x="1704" y="344"/>
              <a:ext cx="1508" cy="141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>
                  <a:moveTo>
                    <a:pt x="0" y="21600"/>
                  </a:moveTo>
                  <a:cubicBezTo>
                    <a:pt x="2091" y="15955"/>
                    <a:pt x="4182" y="10311"/>
                    <a:pt x="7782" y="6711"/>
                  </a:cubicBezTo>
                  <a:cubicBezTo>
                    <a:pt x="11382" y="3111"/>
                    <a:pt x="19624" y="792"/>
                    <a:pt x="21600" y="0"/>
                  </a:cubicBezTo>
                </a:path>
              </a:pathLst>
            </a:custGeom>
            <a:noFill/>
            <a:ln w="19050" cap="flat">
              <a:solidFill>
                <a:srgbClr val="C0504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48144" name="Freeform 16"/>
            <p:cNvSpPr>
              <a:spLocks/>
            </p:cNvSpPr>
            <p:nvPr/>
          </p:nvSpPr>
          <p:spPr bwMode="auto">
            <a:xfrm>
              <a:off x="1547" y="380"/>
              <a:ext cx="1446" cy="1594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  <a:gd name="T9" fmla="*/ 0 w 21600"/>
                <a:gd name="T10" fmla="*/ 0 h 21600"/>
                <a:gd name="T11" fmla="*/ 21600 w 21600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1600">
                  <a:moveTo>
                    <a:pt x="0" y="0"/>
                  </a:moveTo>
                  <a:cubicBezTo>
                    <a:pt x="8207" y="1577"/>
                    <a:pt x="7388" y="5522"/>
                    <a:pt x="8640" y="9869"/>
                  </a:cubicBezTo>
                  <a:cubicBezTo>
                    <a:pt x="10393" y="13907"/>
                    <a:pt x="12417" y="18275"/>
                    <a:pt x="21600" y="21600"/>
                  </a:cubicBezTo>
                </a:path>
              </a:pathLst>
            </a:custGeom>
            <a:noFill/>
            <a:ln w="19050" cap="flat">
              <a:solidFill>
                <a:srgbClr val="C0504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t-IT"/>
            </a:p>
          </p:txBody>
        </p:sp>
        <p:grpSp>
          <p:nvGrpSpPr>
            <p:cNvPr id="6" name="Group 19"/>
            <p:cNvGrpSpPr>
              <a:grpSpLocks/>
            </p:cNvGrpSpPr>
            <p:nvPr/>
          </p:nvGrpSpPr>
          <p:grpSpPr bwMode="auto">
            <a:xfrm>
              <a:off x="180" y="2806"/>
              <a:ext cx="4344" cy="224"/>
              <a:chOff x="0" y="0"/>
              <a:chExt cx="4344" cy="224"/>
            </a:xfrm>
          </p:grpSpPr>
          <p:sp>
            <p:nvSpPr>
              <p:cNvPr id="48158" name="Line 17"/>
              <p:cNvSpPr>
                <a:spLocks noChangeShapeType="1"/>
              </p:cNvSpPr>
              <p:nvPr/>
            </p:nvSpPr>
            <p:spPr bwMode="auto">
              <a:xfrm>
                <a:off x="0" y="106"/>
                <a:ext cx="266" cy="1"/>
              </a:xfrm>
              <a:prstGeom prst="line">
                <a:avLst/>
              </a:prstGeom>
              <a:noFill/>
              <a:ln w="57150">
                <a:solidFill>
                  <a:srgbClr val="C0504D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it-IT"/>
              </a:p>
            </p:txBody>
          </p:sp>
          <p:sp>
            <p:nvSpPr>
              <p:cNvPr id="48159" name="Rectangle 18"/>
              <p:cNvSpPr>
                <a:spLocks/>
              </p:cNvSpPr>
              <p:nvPr/>
            </p:nvSpPr>
            <p:spPr bwMode="auto">
              <a:xfrm>
                <a:off x="304" y="0"/>
                <a:ext cx="4040" cy="224"/>
              </a:xfrm>
              <a:prstGeom prst="rect">
                <a:avLst/>
              </a:prstGeom>
              <a:noFill/>
              <a:ln w="12700" cap="rnd">
                <a:noFill/>
                <a:round/>
                <a:headEnd/>
                <a:tailEnd/>
              </a:ln>
            </p:spPr>
            <p:txBody>
              <a:bodyPr lIns="38100" tIns="38100" rIns="38100" bIns="38100"/>
              <a:lstStyle/>
              <a:p>
                <a:r>
                  <a:rPr lang="en-US" sz="1800">
                    <a:solidFill>
                      <a:srgbClr val="595959"/>
                    </a:solidFill>
                    <a:latin typeface="Calibri Bold" charset="0"/>
                    <a:sym typeface="Calibri Bold" charset="0"/>
                  </a:rPr>
                  <a:t>Any relatedness measure over a graph, </a:t>
                </a:r>
                <a:r>
                  <a:rPr lang="en-US" sz="1600">
                    <a:solidFill>
                      <a:srgbClr val="595959"/>
                    </a:solidFill>
                    <a:latin typeface="Calibri Bold" charset="0"/>
                    <a:sym typeface="Calibri Bold" charset="0"/>
                  </a:rPr>
                  <a:t>e.g. [Milne &amp; Witten, 2008]</a:t>
                </a:r>
              </a:p>
            </p:txBody>
          </p:sp>
        </p:grpSp>
        <p:sp>
          <p:nvSpPr>
            <p:cNvPr id="48146" name="Freeform 20"/>
            <p:cNvSpPr>
              <a:spLocks/>
            </p:cNvSpPr>
            <p:nvPr/>
          </p:nvSpPr>
          <p:spPr bwMode="auto">
            <a:xfrm>
              <a:off x="1080" y="664"/>
              <a:ext cx="419" cy="907"/>
            </a:xfrm>
            <a:custGeom>
              <a:avLst/>
              <a:gdLst>
                <a:gd name="T0" fmla="*/ 0 w 19788"/>
                <a:gd name="T1" fmla="*/ 0 h 21600"/>
                <a:gd name="T2" fmla="*/ 0 w 19788"/>
                <a:gd name="T3" fmla="*/ 0 h 21600"/>
                <a:gd name="T4" fmla="*/ 0 w 19788"/>
                <a:gd name="T5" fmla="*/ 0 h 21600"/>
                <a:gd name="T6" fmla="*/ 0 60000 65536"/>
                <a:gd name="T7" fmla="*/ 0 60000 65536"/>
                <a:gd name="T8" fmla="*/ 0 60000 65536"/>
                <a:gd name="T9" fmla="*/ 0 w 19788"/>
                <a:gd name="T10" fmla="*/ 0 h 21600"/>
                <a:gd name="T11" fmla="*/ 19788 w 1978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9788" h="21600">
                  <a:moveTo>
                    <a:pt x="0" y="0"/>
                  </a:moveTo>
                  <a:cubicBezTo>
                    <a:pt x="8640" y="3927"/>
                    <a:pt x="17280" y="7855"/>
                    <a:pt x="19440" y="11455"/>
                  </a:cubicBezTo>
                  <a:cubicBezTo>
                    <a:pt x="21600" y="15055"/>
                    <a:pt x="13000" y="20418"/>
                    <a:pt x="12960" y="21600"/>
                  </a:cubicBezTo>
                </a:path>
              </a:pathLst>
            </a:custGeom>
            <a:noFill/>
            <a:ln w="19050" cap="flat">
              <a:solidFill>
                <a:srgbClr val="C0504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48147" name="Freeform 21"/>
            <p:cNvSpPr>
              <a:spLocks/>
            </p:cNvSpPr>
            <p:nvPr/>
          </p:nvSpPr>
          <p:spPr bwMode="auto">
            <a:xfrm>
              <a:off x="529" y="593"/>
              <a:ext cx="72" cy="396"/>
            </a:xfrm>
            <a:custGeom>
              <a:avLst/>
              <a:gdLst>
                <a:gd name="T0" fmla="*/ 0 w 20268"/>
                <a:gd name="T1" fmla="*/ 0 h 21600"/>
                <a:gd name="T2" fmla="*/ 0 w 20268"/>
                <a:gd name="T3" fmla="*/ 0 h 21600"/>
                <a:gd name="T4" fmla="*/ 0 w 20268"/>
                <a:gd name="T5" fmla="*/ 0 h 21600"/>
                <a:gd name="T6" fmla="*/ 0 60000 65536"/>
                <a:gd name="T7" fmla="*/ 0 60000 65536"/>
                <a:gd name="T8" fmla="*/ 0 60000 65536"/>
                <a:gd name="T9" fmla="*/ 0 w 20268"/>
                <a:gd name="T10" fmla="*/ 0 h 21600"/>
                <a:gd name="T11" fmla="*/ 20268 w 20268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268" h="21600">
                  <a:moveTo>
                    <a:pt x="20268" y="0"/>
                  </a:moveTo>
                  <a:cubicBezTo>
                    <a:pt x="10936" y="2520"/>
                    <a:pt x="1604" y="5040"/>
                    <a:pt x="136" y="8640"/>
                  </a:cubicBezTo>
                  <a:cubicBezTo>
                    <a:pt x="-1332" y="12240"/>
                    <a:pt x="9573" y="19530"/>
                    <a:pt x="11460" y="21600"/>
                  </a:cubicBezTo>
                </a:path>
              </a:pathLst>
            </a:custGeom>
            <a:noFill/>
            <a:ln w="38100" cap="flat">
              <a:solidFill>
                <a:srgbClr val="C0504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t-IT"/>
            </a:p>
          </p:txBody>
        </p:sp>
        <p:grpSp>
          <p:nvGrpSpPr>
            <p:cNvPr id="7" name="Group 24"/>
            <p:cNvGrpSpPr>
              <a:grpSpLocks/>
            </p:cNvGrpSpPr>
            <p:nvPr/>
          </p:nvGrpSpPr>
          <p:grpSpPr bwMode="auto">
            <a:xfrm>
              <a:off x="372" y="112"/>
              <a:ext cx="1180" cy="550"/>
              <a:chOff x="0" y="0"/>
              <a:chExt cx="1179" cy="549"/>
            </a:xfrm>
          </p:grpSpPr>
          <p:sp>
            <p:nvSpPr>
              <p:cNvPr id="48156" name="Oval 22"/>
              <p:cNvSpPr>
                <a:spLocks/>
              </p:cNvSpPr>
              <p:nvPr/>
            </p:nvSpPr>
            <p:spPr bwMode="auto">
              <a:xfrm>
                <a:off x="0" y="0"/>
                <a:ext cx="1179" cy="549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4F81BD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it-IT"/>
              </a:p>
            </p:txBody>
          </p:sp>
          <p:sp>
            <p:nvSpPr>
              <p:cNvPr id="48157" name="Rectangle 23"/>
              <p:cNvSpPr>
                <a:spLocks/>
              </p:cNvSpPr>
              <p:nvPr/>
            </p:nvSpPr>
            <p:spPr bwMode="auto">
              <a:xfrm>
                <a:off x="173" y="22"/>
                <a:ext cx="832" cy="50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38100" tIns="38100" rIns="38100" bIns="38100" anchor="ctr"/>
              <a:lstStyle/>
              <a:p>
                <a:r>
                  <a:rPr lang="en-US" sz="1600">
                    <a:solidFill>
                      <a:srgbClr val="001F67"/>
                    </a:solidFill>
                    <a:latin typeface="Calibri Bold" charset="0"/>
                    <a:sym typeface="Calibri Bold" charset="0"/>
                  </a:rPr>
                  <a:t>President of the United States</a:t>
                </a:r>
              </a:p>
            </p:txBody>
          </p:sp>
        </p:grpSp>
        <p:sp>
          <p:nvSpPr>
            <p:cNvPr id="48149" name="Freeform 25"/>
            <p:cNvSpPr>
              <a:spLocks/>
            </p:cNvSpPr>
            <p:nvPr/>
          </p:nvSpPr>
          <p:spPr bwMode="auto">
            <a:xfrm>
              <a:off x="3798" y="422"/>
              <a:ext cx="256" cy="567"/>
            </a:xfrm>
            <a:custGeom>
              <a:avLst/>
              <a:gdLst>
                <a:gd name="T0" fmla="*/ 0 w 20404"/>
                <a:gd name="T1" fmla="*/ 0 h 21600"/>
                <a:gd name="T2" fmla="*/ 0 w 20404"/>
                <a:gd name="T3" fmla="*/ 0 h 21600"/>
                <a:gd name="T4" fmla="*/ 0 w 20404"/>
                <a:gd name="T5" fmla="*/ 0 h 21600"/>
                <a:gd name="T6" fmla="*/ 0 60000 65536"/>
                <a:gd name="T7" fmla="*/ 0 60000 65536"/>
                <a:gd name="T8" fmla="*/ 0 60000 65536"/>
                <a:gd name="T9" fmla="*/ 0 w 20404"/>
                <a:gd name="T10" fmla="*/ 0 h 21600"/>
                <a:gd name="T11" fmla="*/ 20404 w 20404"/>
                <a:gd name="T12" fmla="*/ 21600 h 2160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0404" h="21600">
                  <a:moveTo>
                    <a:pt x="0" y="0"/>
                  </a:moveTo>
                  <a:cubicBezTo>
                    <a:pt x="9421" y="3426"/>
                    <a:pt x="18843" y="6852"/>
                    <a:pt x="20221" y="10452"/>
                  </a:cubicBezTo>
                  <a:cubicBezTo>
                    <a:pt x="21600" y="14052"/>
                    <a:pt x="14936" y="17826"/>
                    <a:pt x="8272" y="21600"/>
                  </a:cubicBezTo>
                </a:path>
              </a:pathLst>
            </a:custGeom>
            <a:noFill/>
            <a:ln w="50800" cap="flat">
              <a:solidFill>
                <a:srgbClr val="C0504D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0" tIns="0" rIns="0" bIns="0"/>
            <a:lstStyle/>
            <a:p>
              <a:endParaRPr lang="it-IT"/>
            </a:p>
          </p:txBody>
        </p:sp>
        <p:grpSp>
          <p:nvGrpSpPr>
            <p:cNvPr id="8" name="Group 28"/>
            <p:cNvGrpSpPr>
              <a:grpSpLocks/>
            </p:cNvGrpSpPr>
            <p:nvPr/>
          </p:nvGrpSpPr>
          <p:grpSpPr bwMode="auto">
            <a:xfrm>
              <a:off x="3113" y="0"/>
              <a:ext cx="1065" cy="432"/>
              <a:chOff x="0" y="0"/>
              <a:chExt cx="1065" cy="432"/>
            </a:xfrm>
          </p:grpSpPr>
          <p:sp>
            <p:nvSpPr>
              <p:cNvPr id="48154" name="Oval 26"/>
              <p:cNvSpPr>
                <a:spLocks/>
              </p:cNvSpPr>
              <p:nvPr/>
            </p:nvSpPr>
            <p:spPr bwMode="auto">
              <a:xfrm>
                <a:off x="0" y="9"/>
                <a:ext cx="1065" cy="413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9BBB59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it-IT"/>
              </a:p>
            </p:txBody>
          </p:sp>
          <p:sp>
            <p:nvSpPr>
              <p:cNvPr id="48155" name="Rectangle 27"/>
              <p:cNvSpPr>
                <a:spLocks/>
              </p:cNvSpPr>
              <p:nvPr/>
            </p:nvSpPr>
            <p:spPr bwMode="auto">
              <a:xfrm>
                <a:off x="156" y="0"/>
                <a:ext cx="752" cy="43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38100" tIns="38100" rIns="38100" bIns="38100" anchor="ctr"/>
              <a:lstStyle/>
              <a:p>
                <a:r>
                  <a:rPr lang="en-US">
                    <a:solidFill>
                      <a:srgbClr val="4F6128"/>
                    </a:solidFill>
                    <a:latin typeface="Calibri Bold" charset="0"/>
                    <a:sym typeface="Calibri Bold" charset="0"/>
                  </a:rPr>
                  <a:t>Barack Obama</a:t>
                </a:r>
              </a:p>
            </p:txBody>
          </p:sp>
        </p:grpSp>
        <p:grpSp>
          <p:nvGrpSpPr>
            <p:cNvPr id="9" name="Group 31"/>
            <p:cNvGrpSpPr>
              <a:grpSpLocks/>
            </p:cNvGrpSpPr>
            <p:nvPr/>
          </p:nvGrpSpPr>
          <p:grpSpPr bwMode="auto">
            <a:xfrm>
              <a:off x="3227" y="971"/>
              <a:ext cx="990" cy="412"/>
              <a:chOff x="0" y="0"/>
              <a:chExt cx="989" cy="412"/>
            </a:xfrm>
          </p:grpSpPr>
          <p:sp>
            <p:nvSpPr>
              <p:cNvPr id="48152" name="Oval 29"/>
              <p:cNvSpPr>
                <a:spLocks/>
              </p:cNvSpPr>
              <p:nvPr/>
            </p:nvSpPr>
            <p:spPr bwMode="auto">
              <a:xfrm>
                <a:off x="0" y="0"/>
                <a:ext cx="989" cy="412"/>
              </a:xfrm>
              <a:prstGeom prst="ellipse">
                <a:avLst/>
              </a:prstGeom>
              <a:solidFill>
                <a:srgbClr val="FFFFFF"/>
              </a:solidFill>
              <a:ln w="25400">
                <a:solidFill>
                  <a:srgbClr val="9BBB59"/>
                </a:solidFill>
                <a:round/>
                <a:headEnd/>
                <a:tailEnd/>
              </a:ln>
            </p:spPr>
            <p:txBody>
              <a:bodyPr lIns="0" tIns="0" rIns="0" bIns="0"/>
              <a:lstStyle/>
              <a:p>
                <a:endParaRPr lang="it-IT"/>
              </a:p>
            </p:txBody>
          </p:sp>
          <p:sp>
            <p:nvSpPr>
              <p:cNvPr id="48153" name="Rectangle 30"/>
              <p:cNvSpPr>
                <a:spLocks/>
              </p:cNvSpPr>
              <p:nvPr/>
            </p:nvSpPr>
            <p:spPr bwMode="auto">
              <a:xfrm>
                <a:off x="146" y="94"/>
                <a:ext cx="696" cy="2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lIns="38100" tIns="38100" rIns="38100" bIns="38100" anchor="ctr"/>
              <a:lstStyle/>
              <a:p>
                <a:r>
                  <a:rPr lang="en-US" sz="1800">
                    <a:solidFill>
                      <a:srgbClr val="4F6128"/>
                    </a:solidFill>
                    <a:latin typeface="Calibri Bold" charset="0"/>
                    <a:sym typeface="Calibri Bold" charset="0"/>
                  </a:rPr>
                  <a:t>Iran</a:t>
                </a:r>
              </a:p>
            </p:txBody>
          </p:sp>
        </p:grpSp>
      </p:grpSp>
      <p:pic>
        <p:nvPicPr>
          <p:cNvPr id="48133" name="Picture 3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58063" y="4357688"/>
            <a:ext cx="1641475" cy="1641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grpSp>
        <p:nvGrpSpPr>
          <p:cNvPr id="10" name="Group 36"/>
          <p:cNvGrpSpPr>
            <a:grpSpLocks/>
          </p:cNvGrpSpPr>
          <p:nvPr/>
        </p:nvGrpSpPr>
        <p:grpSpPr bwMode="auto">
          <a:xfrm>
            <a:off x="2093913" y="5414963"/>
            <a:ext cx="7023100" cy="1485900"/>
            <a:chOff x="0" y="0"/>
            <a:chExt cx="4424" cy="936"/>
          </a:xfrm>
        </p:grpSpPr>
        <p:sp>
          <p:nvSpPr>
            <p:cNvPr id="48135" name="AutoShape 34"/>
            <p:cNvSpPr>
              <a:spLocks/>
            </p:cNvSpPr>
            <p:nvPr/>
          </p:nvSpPr>
          <p:spPr bwMode="auto">
            <a:xfrm>
              <a:off x="0" y="68"/>
              <a:ext cx="4424" cy="818"/>
            </a:xfrm>
            <a:prstGeom prst="roundRect">
              <a:avLst>
                <a:gd name="adj" fmla="val 25852"/>
              </a:avLst>
            </a:prstGeom>
            <a:solidFill>
              <a:srgbClr val="1D300D"/>
            </a:solidFill>
            <a:ln w="25400">
              <a:solidFill>
                <a:srgbClr val="395E89"/>
              </a:solidFill>
              <a:round/>
              <a:headEnd/>
              <a:tailEnd/>
            </a:ln>
          </p:spPr>
          <p:txBody>
            <a:bodyPr lIns="0" tIns="0" rIns="0" bIns="0"/>
            <a:lstStyle/>
            <a:p>
              <a:endParaRPr lang="it-IT"/>
            </a:p>
          </p:txBody>
        </p:sp>
        <p:sp>
          <p:nvSpPr>
            <p:cNvPr id="48136" name="Rectangle 35"/>
            <p:cNvSpPr>
              <a:spLocks/>
            </p:cNvSpPr>
            <p:nvPr/>
          </p:nvSpPr>
          <p:spPr bwMode="auto">
            <a:xfrm>
              <a:off x="130" y="0"/>
              <a:ext cx="4155" cy="93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lIns="0" tIns="0" rIns="0" bIns="0" anchor="ctr"/>
            <a:lstStyle/>
            <a:p>
              <a:r>
                <a:rPr lang="en-US" sz="2400">
                  <a:solidFill>
                    <a:srgbClr val="FFFFFF"/>
                  </a:solidFill>
                  <a:latin typeface="Calibri" pitchFamily="34" charset="0"/>
                  <a:sym typeface="Calibri" pitchFamily="34" charset="0"/>
                </a:rPr>
                <a:t>Graph analysis allows to find similarities between texts and entities even if they do not match syntactically (so at </a:t>
              </a:r>
              <a:r>
                <a:rPr lang="en-US" sz="2400">
                  <a:solidFill>
                    <a:srgbClr val="FFFFFF"/>
                  </a:solidFill>
                  <a:latin typeface="Calibri Italic" charset="0"/>
                  <a:sym typeface="Calibri Italic" charset="0"/>
                </a:rPr>
                <a:t>concept level</a:t>
              </a:r>
              <a:r>
                <a:rPr lang="en-US" sz="2400">
                  <a:solidFill>
                    <a:srgbClr val="FFFFFF"/>
                  </a:solidFill>
                  <a:latin typeface="Calibri" pitchFamily="34" charset="0"/>
                  <a:sym typeface="Calibri" pitchFamily="34" charset="0"/>
                </a:rPr>
                <a:t>)</a:t>
              </a:r>
            </a:p>
          </p:txBody>
        </p: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1295400"/>
            <a:ext cx="8229600" cy="105348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 smtClean="0"/>
              <a:t>Given two texts, we map them to </a:t>
            </a:r>
            <a:r>
              <a:rPr lang="en-US" sz="2400" b="1" dirty="0" smtClean="0">
                <a:solidFill>
                  <a:srgbClr val="0070C0"/>
                </a:solidFill>
              </a:rPr>
              <a:t>two sets</a:t>
            </a:r>
            <a:r>
              <a:rPr lang="en-US" sz="2400" dirty="0" smtClean="0"/>
              <a:t> of nodes/entities</a:t>
            </a:r>
            <a:endParaRPr lang="en-US" sz="2400" dirty="0">
              <a:solidFill>
                <a:srgbClr val="FF00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2000" dirty="0" smtClean="0">
                <a:solidFill>
                  <a:schemeClr val="tx2">
                    <a:lumMod val="75000"/>
                  </a:schemeClr>
                </a:solidFill>
              </a:rPr>
              <a:t>We stick onto the graph representation</a:t>
            </a:r>
            <a:endParaRPr lang="en-US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New </a:t>
            </a:r>
            <a:r>
              <a:rPr lang="it-IT" dirty="0" err="1" smtClean="0"/>
              <a:t>representation</a:t>
            </a:r>
            <a:r>
              <a:rPr lang="it-IT" dirty="0" smtClean="0"/>
              <a:t>: #3</a:t>
            </a:r>
            <a:endParaRPr lang="it-IT" dirty="0"/>
          </a:p>
        </p:txBody>
      </p:sp>
      <p:sp>
        <p:nvSpPr>
          <p:cNvPr id="7" name="Rectangle 6"/>
          <p:cNvSpPr/>
          <p:nvPr/>
        </p:nvSpPr>
        <p:spPr>
          <a:xfrm>
            <a:off x="755576" y="2745044"/>
            <a:ext cx="1512168" cy="2880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Text 1</a:t>
            </a:r>
            <a:endParaRPr lang="it-IT" dirty="0"/>
          </a:p>
        </p:txBody>
      </p:sp>
      <p:sp>
        <p:nvSpPr>
          <p:cNvPr id="8" name="Rectangle 7"/>
          <p:cNvSpPr/>
          <p:nvPr/>
        </p:nvSpPr>
        <p:spPr>
          <a:xfrm>
            <a:off x="755576" y="4401228"/>
            <a:ext cx="1512168" cy="28803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dirty="0" smtClean="0"/>
              <a:t>Text 2</a:t>
            </a:r>
            <a:endParaRPr lang="it-IT" dirty="0"/>
          </a:p>
        </p:txBody>
      </p:sp>
      <p:grpSp>
        <p:nvGrpSpPr>
          <p:cNvPr id="2" name="Group 50"/>
          <p:cNvGrpSpPr/>
          <p:nvPr/>
        </p:nvGrpSpPr>
        <p:grpSpPr>
          <a:xfrm>
            <a:off x="4355976" y="2762838"/>
            <a:ext cx="720080" cy="1008112"/>
            <a:chOff x="5148064" y="2492896"/>
            <a:chExt cx="720080" cy="1008112"/>
          </a:xfrm>
        </p:grpSpPr>
        <p:sp>
          <p:nvSpPr>
            <p:cNvPr id="9" name="Oval 8"/>
            <p:cNvSpPr/>
            <p:nvPr/>
          </p:nvSpPr>
          <p:spPr>
            <a:xfrm>
              <a:off x="5148064" y="2708920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0" name="Oval 9"/>
            <p:cNvSpPr/>
            <p:nvPr/>
          </p:nvSpPr>
          <p:spPr>
            <a:xfrm>
              <a:off x="5580112" y="2492896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1" name="Oval 10"/>
            <p:cNvSpPr/>
            <p:nvPr/>
          </p:nvSpPr>
          <p:spPr>
            <a:xfrm>
              <a:off x="5436096" y="3212976"/>
              <a:ext cx="288032" cy="288032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grpSp>
        <p:nvGrpSpPr>
          <p:cNvPr id="3" name="Group 51"/>
          <p:cNvGrpSpPr/>
          <p:nvPr/>
        </p:nvGrpSpPr>
        <p:grpSpPr>
          <a:xfrm>
            <a:off x="4067944" y="4275006"/>
            <a:ext cx="648072" cy="1584176"/>
            <a:chOff x="4860032" y="4005064"/>
            <a:chExt cx="648072" cy="1584176"/>
          </a:xfrm>
        </p:grpSpPr>
        <p:sp>
          <p:nvSpPr>
            <p:cNvPr id="12" name="Oval 11"/>
            <p:cNvSpPr/>
            <p:nvPr/>
          </p:nvSpPr>
          <p:spPr>
            <a:xfrm>
              <a:off x="4860032" y="4293096"/>
              <a:ext cx="288032" cy="28803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3" name="Oval 12"/>
            <p:cNvSpPr/>
            <p:nvPr/>
          </p:nvSpPr>
          <p:spPr>
            <a:xfrm>
              <a:off x="5220072" y="4005064"/>
              <a:ext cx="288032" cy="28803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4" name="Oval 13"/>
            <p:cNvSpPr/>
            <p:nvPr/>
          </p:nvSpPr>
          <p:spPr>
            <a:xfrm>
              <a:off x="5076056" y="4725144"/>
              <a:ext cx="288032" cy="28803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15" name="Oval 14"/>
            <p:cNvSpPr/>
            <p:nvPr/>
          </p:nvSpPr>
          <p:spPr>
            <a:xfrm>
              <a:off x="5148064" y="5301208"/>
              <a:ext cx="288032" cy="288032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</p:grpSp>
      <p:sp>
        <p:nvSpPr>
          <p:cNvPr id="19" name="Freeform 18"/>
          <p:cNvSpPr/>
          <p:nvPr/>
        </p:nvSpPr>
        <p:spPr>
          <a:xfrm>
            <a:off x="3599803" y="2276872"/>
            <a:ext cx="2326691" cy="3978234"/>
          </a:xfrm>
          <a:custGeom>
            <a:avLst/>
            <a:gdLst>
              <a:gd name="connsiteX0" fmla="*/ 13854 w 2326691"/>
              <a:gd name="connsiteY0" fmla="*/ 736270 h 3978234"/>
              <a:gd name="connsiteX1" fmla="*/ 73231 w 2326691"/>
              <a:gd name="connsiteY1" fmla="*/ 380010 h 3978234"/>
              <a:gd name="connsiteX2" fmla="*/ 132608 w 2326691"/>
              <a:gd name="connsiteY2" fmla="*/ 273132 h 3978234"/>
              <a:gd name="connsiteX3" fmla="*/ 690748 w 2326691"/>
              <a:gd name="connsiteY3" fmla="*/ 261257 h 3978234"/>
              <a:gd name="connsiteX4" fmla="*/ 916379 w 2326691"/>
              <a:gd name="connsiteY4" fmla="*/ 166254 h 3978234"/>
              <a:gd name="connsiteX5" fmla="*/ 1165761 w 2326691"/>
              <a:gd name="connsiteY5" fmla="*/ 47501 h 3978234"/>
              <a:gd name="connsiteX6" fmla="*/ 1510145 w 2326691"/>
              <a:gd name="connsiteY6" fmla="*/ 0 h 3978234"/>
              <a:gd name="connsiteX7" fmla="*/ 1783278 w 2326691"/>
              <a:gd name="connsiteY7" fmla="*/ 59376 h 3978234"/>
              <a:gd name="connsiteX8" fmla="*/ 1973283 w 2326691"/>
              <a:gd name="connsiteY8" fmla="*/ 332509 h 3978234"/>
              <a:gd name="connsiteX9" fmla="*/ 2044535 w 2326691"/>
              <a:gd name="connsiteY9" fmla="*/ 570015 h 3978234"/>
              <a:gd name="connsiteX10" fmla="*/ 2092036 w 2326691"/>
              <a:gd name="connsiteY10" fmla="*/ 843148 h 3978234"/>
              <a:gd name="connsiteX11" fmla="*/ 2222665 w 2326691"/>
              <a:gd name="connsiteY11" fmla="*/ 2149434 h 3978234"/>
              <a:gd name="connsiteX12" fmla="*/ 2282041 w 2326691"/>
              <a:gd name="connsiteY12" fmla="*/ 2363189 h 3978234"/>
              <a:gd name="connsiteX13" fmla="*/ 2317667 w 2326691"/>
              <a:gd name="connsiteY13" fmla="*/ 2755075 h 3978234"/>
              <a:gd name="connsiteX14" fmla="*/ 2068286 w 2326691"/>
              <a:gd name="connsiteY14" fmla="*/ 3633849 h 3978234"/>
              <a:gd name="connsiteX15" fmla="*/ 1842654 w 2326691"/>
              <a:gd name="connsiteY15" fmla="*/ 3811979 h 3978234"/>
              <a:gd name="connsiteX16" fmla="*/ 1593273 w 2326691"/>
              <a:gd name="connsiteY16" fmla="*/ 3942608 h 3978234"/>
              <a:gd name="connsiteX17" fmla="*/ 1177636 w 2326691"/>
              <a:gd name="connsiteY17" fmla="*/ 3978234 h 3978234"/>
              <a:gd name="connsiteX18" fmla="*/ 655122 w 2326691"/>
              <a:gd name="connsiteY18" fmla="*/ 3883231 h 3978234"/>
              <a:gd name="connsiteX19" fmla="*/ 49480 w 2326691"/>
              <a:gd name="connsiteY19" fmla="*/ 3253839 h 3978234"/>
              <a:gd name="connsiteX20" fmla="*/ 61356 w 2326691"/>
              <a:gd name="connsiteY20" fmla="*/ 2636322 h 3978234"/>
              <a:gd name="connsiteX21" fmla="*/ 334488 w 2326691"/>
              <a:gd name="connsiteY21" fmla="*/ 1805049 h 3978234"/>
              <a:gd name="connsiteX22" fmla="*/ 358239 w 2326691"/>
              <a:gd name="connsiteY22" fmla="*/ 1508166 h 3978234"/>
              <a:gd name="connsiteX23" fmla="*/ 275112 w 2326691"/>
              <a:gd name="connsiteY23" fmla="*/ 1009402 h 3978234"/>
              <a:gd name="connsiteX24" fmla="*/ 156358 w 2326691"/>
              <a:gd name="connsiteY24" fmla="*/ 736270 h 3978234"/>
              <a:gd name="connsiteX25" fmla="*/ 13854 w 2326691"/>
              <a:gd name="connsiteY25" fmla="*/ 736270 h 3978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2326691" h="3978234">
                <a:moveTo>
                  <a:pt x="13854" y="736270"/>
                </a:moveTo>
                <a:cubicBezTo>
                  <a:pt x="0" y="676893"/>
                  <a:pt x="51420" y="498409"/>
                  <a:pt x="73231" y="380010"/>
                </a:cubicBezTo>
                <a:cubicBezTo>
                  <a:pt x="92507" y="275368"/>
                  <a:pt x="68896" y="294371"/>
                  <a:pt x="132608" y="273132"/>
                </a:cubicBezTo>
                <a:cubicBezTo>
                  <a:pt x="370105" y="287976"/>
                  <a:pt x="484992" y="327825"/>
                  <a:pt x="690748" y="261257"/>
                </a:cubicBezTo>
                <a:cubicBezTo>
                  <a:pt x="768391" y="236137"/>
                  <a:pt x="841961" y="199742"/>
                  <a:pt x="916379" y="166254"/>
                </a:cubicBezTo>
                <a:cubicBezTo>
                  <a:pt x="1000341" y="128471"/>
                  <a:pt x="1075091" y="63502"/>
                  <a:pt x="1165761" y="47501"/>
                </a:cubicBezTo>
                <a:cubicBezTo>
                  <a:pt x="1414582" y="3591"/>
                  <a:pt x="1299544" y="17550"/>
                  <a:pt x="1510145" y="0"/>
                </a:cubicBezTo>
                <a:cubicBezTo>
                  <a:pt x="1601189" y="19792"/>
                  <a:pt x="1707593" y="5038"/>
                  <a:pt x="1783278" y="59376"/>
                </a:cubicBezTo>
                <a:cubicBezTo>
                  <a:pt x="1873371" y="124058"/>
                  <a:pt x="1922768" y="233774"/>
                  <a:pt x="1973283" y="332509"/>
                </a:cubicBezTo>
                <a:cubicBezTo>
                  <a:pt x="2010930" y="406092"/>
                  <a:pt x="2025813" y="489509"/>
                  <a:pt x="2044535" y="570015"/>
                </a:cubicBezTo>
                <a:cubicBezTo>
                  <a:pt x="2065467" y="660024"/>
                  <a:pt x="2081679" y="751319"/>
                  <a:pt x="2092036" y="843148"/>
                </a:cubicBezTo>
                <a:cubicBezTo>
                  <a:pt x="2141079" y="1277992"/>
                  <a:pt x="2168387" y="1715213"/>
                  <a:pt x="2222665" y="2149434"/>
                </a:cubicBezTo>
                <a:cubicBezTo>
                  <a:pt x="2231837" y="2222812"/>
                  <a:pt x="2262249" y="2291937"/>
                  <a:pt x="2282041" y="2363189"/>
                </a:cubicBezTo>
                <a:cubicBezTo>
                  <a:pt x="2293916" y="2493818"/>
                  <a:pt x="2326691" y="2624218"/>
                  <a:pt x="2317667" y="2755075"/>
                </a:cubicBezTo>
                <a:cubicBezTo>
                  <a:pt x="2297174" y="3052221"/>
                  <a:pt x="2279014" y="3395932"/>
                  <a:pt x="2068286" y="3633849"/>
                </a:cubicBezTo>
                <a:cubicBezTo>
                  <a:pt x="2004751" y="3705582"/>
                  <a:pt x="1922997" y="3759756"/>
                  <a:pt x="1842654" y="3811979"/>
                </a:cubicBezTo>
                <a:cubicBezTo>
                  <a:pt x="1763974" y="3863121"/>
                  <a:pt x="1684312" y="3919848"/>
                  <a:pt x="1593273" y="3942608"/>
                </a:cubicBezTo>
                <a:cubicBezTo>
                  <a:pt x="1458371" y="3976334"/>
                  <a:pt x="1316182" y="3966359"/>
                  <a:pt x="1177636" y="3978234"/>
                </a:cubicBezTo>
                <a:cubicBezTo>
                  <a:pt x="1003465" y="3946566"/>
                  <a:pt x="816634" y="3955704"/>
                  <a:pt x="655122" y="3883231"/>
                </a:cubicBezTo>
                <a:cubicBezTo>
                  <a:pt x="314888" y="3730562"/>
                  <a:pt x="231059" y="3531547"/>
                  <a:pt x="49480" y="3253839"/>
                </a:cubicBezTo>
                <a:cubicBezTo>
                  <a:pt x="46532" y="3147696"/>
                  <a:pt x="15132" y="2795332"/>
                  <a:pt x="61356" y="2636322"/>
                </a:cubicBezTo>
                <a:cubicBezTo>
                  <a:pt x="142772" y="2356251"/>
                  <a:pt x="334488" y="1805049"/>
                  <a:pt x="334488" y="1805049"/>
                </a:cubicBezTo>
                <a:cubicBezTo>
                  <a:pt x="342405" y="1706088"/>
                  <a:pt x="360185" y="1607424"/>
                  <a:pt x="358239" y="1508166"/>
                </a:cubicBezTo>
                <a:cubicBezTo>
                  <a:pt x="354922" y="1339006"/>
                  <a:pt x="322665" y="1171082"/>
                  <a:pt x="275112" y="1009402"/>
                </a:cubicBezTo>
                <a:cubicBezTo>
                  <a:pt x="260598" y="960055"/>
                  <a:pt x="228926" y="790695"/>
                  <a:pt x="156358" y="736270"/>
                </a:cubicBezTo>
                <a:cubicBezTo>
                  <a:pt x="131564" y="717675"/>
                  <a:pt x="27708" y="795647"/>
                  <a:pt x="13854" y="736270"/>
                </a:cubicBezTo>
                <a:close/>
              </a:path>
            </a:pathLst>
          </a:cu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4" name="Group 45"/>
          <p:cNvGrpSpPr/>
          <p:nvPr/>
        </p:nvGrpSpPr>
        <p:grpSpPr>
          <a:xfrm>
            <a:off x="2987824" y="2690830"/>
            <a:ext cx="1738536" cy="827972"/>
            <a:chOff x="3779912" y="2420888"/>
            <a:chExt cx="1738536" cy="827972"/>
          </a:xfrm>
        </p:grpSpPr>
        <p:sp>
          <p:nvSpPr>
            <p:cNvPr id="20" name="Oval 19"/>
            <p:cNvSpPr/>
            <p:nvPr/>
          </p:nvSpPr>
          <p:spPr>
            <a:xfrm>
              <a:off x="3779912" y="2420888"/>
              <a:ext cx="288032" cy="288032"/>
            </a:xfrm>
            <a:prstGeom prst="ellipse">
              <a:avLst/>
            </a:prstGeom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23" name="Straight Arrow Connector 22"/>
            <p:cNvCxnSpPr>
              <a:stCxn id="20" idx="6"/>
              <a:endCxn id="9" idx="1"/>
            </p:cNvCxnSpPr>
            <p:nvPr/>
          </p:nvCxnSpPr>
          <p:spPr>
            <a:xfrm>
              <a:off x="4067944" y="2564904"/>
              <a:ext cx="1060637" cy="186197"/>
            </a:xfrm>
            <a:prstGeom prst="straightConnector1">
              <a:avLst/>
            </a:prstGeom>
            <a:ln w="19050">
              <a:solidFill>
                <a:srgbClr val="00B05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4097771" y="2558607"/>
              <a:ext cx="1410333" cy="690253"/>
            </a:xfrm>
            <a:prstGeom prst="straightConnector1">
              <a:avLst/>
            </a:prstGeom>
            <a:ln w="19050">
              <a:solidFill>
                <a:srgbClr val="00B05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20" idx="6"/>
              <a:endCxn id="10" idx="2"/>
            </p:cNvCxnSpPr>
            <p:nvPr/>
          </p:nvCxnSpPr>
          <p:spPr>
            <a:xfrm>
              <a:off x="4067944" y="2564904"/>
              <a:ext cx="1450504" cy="72008"/>
            </a:xfrm>
            <a:prstGeom prst="straightConnector1">
              <a:avLst/>
            </a:prstGeom>
            <a:ln w="19050">
              <a:solidFill>
                <a:srgbClr val="00B050"/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46"/>
          <p:cNvGrpSpPr/>
          <p:nvPr/>
        </p:nvGrpSpPr>
        <p:grpSpPr>
          <a:xfrm>
            <a:off x="2987824" y="4419022"/>
            <a:ext cx="1378496" cy="1296144"/>
            <a:chOff x="3779912" y="4149080"/>
            <a:chExt cx="1378496" cy="1296144"/>
          </a:xfrm>
        </p:grpSpPr>
        <p:sp>
          <p:nvSpPr>
            <p:cNvPr id="21" name="Oval 20"/>
            <p:cNvSpPr/>
            <p:nvPr/>
          </p:nvSpPr>
          <p:spPr>
            <a:xfrm>
              <a:off x="3779912" y="4149080"/>
              <a:ext cx="288032" cy="288032"/>
            </a:xfrm>
            <a:prstGeom prst="ellipse">
              <a:avLst/>
            </a:prstGeom>
            <a:solidFill>
              <a:srgbClr val="FF0000"/>
            </a:solidFill>
            <a:ln w="5715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cxnSp>
          <p:nvCxnSpPr>
            <p:cNvPr id="37" name="Straight Arrow Connector 36"/>
            <p:cNvCxnSpPr>
              <a:stCxn id="21" idx="6"/>
              <a:endCxn id="13" idx="2"/>
            </p:cNvCxnSpPr>
            <p:nvPr/>
          </p:nvCxnSpPr>
          <p:spPr>
            <a:xfrm flipV="1">
              <a:off x="4067944" y="4149080"/>
              <a:ext cx="1090464" cy="144016"/>
            </a:xfrm>
            <a:prstGeom prst="straightConnector1">
              <a:avLst/>
            </a:prstGeom>
            <a:ln w="19050">
              <a:solidFill>
                <a:schemeClr val="accent3">
                  <a:lumMod val="50000"/>
                </a:schemeClr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>
              <a:stCxn id="21" idx="6"/>
              <a:endCxn id="12" idx="2"/>
            </p:cNvCxnSpPr>
            <p:nvPr/>
          </p:nvCxnSpPr>
          <p:spPr>
            <a:xfrm>
              <a:off x="4067944" y="4293096"/>
              <a:ext cx="730424" cy="144016"/>
            </a:xfrm>
            <a:prstGeom prst="straightConnector1">
              <a:avLst/>
            </a:prstGeom>
            <a:ln w="19050">
              <a:solidFill>
                <a:schemeClr val="accent3">
                  <a:lumMod val="50000"/>
                </a:schemeClr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Arrow Connector 40"/>
            <p:cNvCxnSpPr>
              <a:stCxn id="21" idx="6"/>
              <a:endCxn id="14" idx="1"/>
            </p:cNvCxnSpPr>
            <p:nvPr/>
          </p:nvCxnSpPr>
          <p:spPr>
            <a:xfrm>
              <a:off x="4067944" y="4293096"/>
              <a:ext cx="988629" cy="474229"/>
            </a:xfrm>
            <a:prstGeom prst="straightConnector1">
              <a:avLst/>
            </a:prstGeom>
            <a:ln w="19050">
              <a:solidFill>
                <a:schemeClr val="accent3">
                  <a:lumMod val="50000"/>
                </a:schemeClr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/>
            <p:cNvCxnSpPr>
              <a:stCxn id="21" idx="6"/>
              <a:endCxn id="15" idx="2"/>
            </p:cNvCxnSpPr>
            <p:nvPr/>
          </p:nvCxnSpPr>
          <p:spPr>
            <a:xfrm>
              <a:off x="4067944" y="4293096"/>
              <a:ext cx="1018456" cy="1152128"/>
            </a:xfrm>
            <a:prstGeom prst="straightConnector1">
              <a:avLst/>
            </a:prstGeom>
            <a:ln w="19050">
              <a:solidFill>
                <a:schemeClr val="accent3">
                  <a:lumMod val="50000"/>
                </a:schemeClr>
              </a:solidFill>
              <a:headEnd type="arrow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49"/>
          <p:cNvGrpSpPr/>
          <p:nvPr/>
        </p:nvGrpSpPr>
        <p:grpSpPr>
          <a:xfrm>
            <a:off x="4602471" y="3302462"/>
            <a:ext cx="3749441" cy="2016224"/>
            <a:chOff x="5394559" y="3032520"/>
            <a:chExt cx="3749441" cy="2016224"/>
          </a:xfrm>
        </p:grpSpPr>
        <p:sp>
          <p:nvSpPr>
            <p:cNvPr id="48" name="Left-Up Arrow 47"/>
            <p:cNvSpPr/>
            <p:nvPr/>
          </p:nvSpPr>
          <p:spPr>
            <a:xfrm rot="18502688">
              <a:off x="5142531" y="3284548"/>
              <a:ext cx="2016224" cy="1512168"/>
            </a:xfrm>
            <a:prstGeom prst="leftUpArrow">
              <a:avLst>
                <a:gd name="adj1" fmla="val 10864"/>
                <a:gd name="adj2" fmla="val 25000"/>
                <a:gd name="adj3" fmla="val 25000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6848179" y="3645024"/>
              <a:ext cx="229582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it-IT" sz="2400" b="1" dirty="0" err="1" smtClean="0">
                  <a:solidFill>
                    <a:srgbClr val="00B050"/>
                  </a:solidFill>
                </a:rPr>
                <a:t>Volumes</a:t>
              </a:r>
              <a:endParaRPr lang="it-IT" sz="2400" b="1" dirty="0" smtClean="0">
                <a:solidFill>
                  <a:srgbClr val="00B050"/>
                </a:solidFill>
              </a:endParaRPr>
            </a:p>
            <a:p>
              <a:pPr algn="ctr"/>
              <a:r>
                <a:rPr lang="it-IT" sz="2400" b="1" dirty="0" smtClean="0">
                  <a:solidFill>
                    <a:srgbClr val="00B050"/>
                  </a:solidFill>
                </a:rPr>
                <a:t>of </a:t>
              </a:r>
              <a:r>
                <a:rPr lang="it-IT" sz="2400" b="1" dirty="0" err="1" smtClean="0">
                  <a:solidFill>
                    <a:srgbClr val="00B050"/>
                  </a:solidFill>
                </a:rPr>
                <a:t>random</a:t>
              </a:r>
              <a:r>
                <a:rPr lang="it-IT" sz="2400" b="1" dirty="0" smtClean="0">
                  <a:solidFill>
                    <a:srgbClr val="00B050"/>
                  </a:solidFill>
                </a:rPr>
                <a:t> </a:t>
              </a:r>
              <a:r>
                <a:rPr lang="it-IT" sz="2400" b="1" dirty="0" err="1" smtClean="0">
                  <a:solidFill>
                    <a:srgbClr val="00B050"/>
                  </a:solidFill>
                </a:rPr>
                <a:t>paths</a:t>
              </a:r>
              <a:endParaRPr lang="it-IT" sz="2400" b="1" dirty="0">
                <a:solidFill>
                  <a:srgbClr val="00B050"/>
                </a:solidFill>
              </a:endParaRP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5652120" y="2402798"/>
            <a:ext cx="24818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 err="1" smtClean="0">
                <a:solidFill>
                  <a:schemeClr val="accent6">
                    <a:lumMod val="50000"/>
                  </a:schemeClr>
                </a:solidFill>
              </a:rPr>
              <a:t>Graph-KB</a:t>
            </a:r>
            <a:r>
              <a:rPr lang="it-IT" sz="2000" b="1" dirty="0" smtClean="0">
                <a:solidFill>
                  <a:schemeClr val="accent6">
                    <a:lumMod val="50000"/>
                  </a:schemeClr>
                </a:solidFill>
              </a:rPr>
              <a:t> of </a:t>
            </a:r>
            <a:r>
              <a:rPr lang="it-IT" sz="2000" b="1" dirty="0" err="1" smtClean="0">
                <a:solidFill>
                  <a:schemeClr val="accent6">
                    <a:lumMod val="50000"/>
                  </a:schemeClr>
                </a:solidFill>
              </a:rPr>
              <a:t>concepts</a:t>
            </a:r>
            <a:endParaRPr lang="it-IT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2319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5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CasellaDiTesto 3"/>
          <p:cNvSpPr txBox="1">
            <a:spLocks noChangeArrowheads="1"/>
          </p:cNvSpPr>
          <p:nvPr/>
        </p:nvSpPr>
        <p:spPr bwMode="auto">
          <a:xfrm>
            <a:off x="107950" y="3286125"/>
            <a:ext cx="87153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200">
                <a:latin typeface="Calibri" pitchFamily="34" charset="0"/>
              </a:rPr>
              <a:t>He is using Microsoft</a:t>
            </a:r>
            <a:r>
              <a:rPr lang="it-IT" altLang="it-IT" sz="3200">
                <a:latin typeface="Calibri" pitchFamily="34" charset="0"/>
              </a:rPr>
              <a:t>’</a:t>
            </a:r>
            <a:r>
              <a:rPr lang="it-IT" sz="3200">
                <a:latin typeface="Calibri" pitchFamily="34" charset="0"/>
              </a:rPr>
              <a:t>s browser</a:t>
            </a:r>
          </a:p>
        </p:txBody>
      </p:sp>
      <p:sp>
        <p:nvSpPr>
          <p:cNvPr id="43011" name="CasellaDiTesto 4"/>
          <p:cNvSpPr txBox="1">
            <a:spLocks noChangeArrowheads="1"/>
          </p:cNvSpPr>
          <p:nvPr/>
        </p:nvSpPr>
        <p:spPr bwMode="auto">
          <a:xfrm>
            <a:off x="214313" y="4059238"/>
            <a:ext cx="87153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it-IT" sz="3200">
                <a:latin typeface="Calibri" pitchFamily="34" charset="0"/>
              </a:rPr>
              <a:t>He is a fan of Internet Explorer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3851275" y="3789363"/>
            <a:ext cx="3168650" cy="792162"/>
            <a:chOff x="3851920" y="3789040"/>
            <a:chExt cx="3168352" cy="792088"/>
          </a:xfrm>
        </p:grpSpPr>
        <p:cxnSp>
          <p:nvCxnSpPr>
            <p:cNvPr id="18" name="Straight Connector 17"/>
            <p:cNvCxnSpPr/>
            <p:nvPr/>
          </p:nvCxnSpPr>
          <p:spPr>
            <a:xfrm>
              <a:off x="3851920" y="3789040"/>
              <a:ext cx="3168352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4283679" y="4581128"/>
              <a:ext cx="2736593" cy="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013" name="Titolo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Another issue: synonymy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3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75355"/>
            <a:ext cx="7920880" cy="5223122"/>
          </a:xfrm>
          <a:prstGeom prst="rect">
            <a:avLst/>
          </a:prstGeom>
        </p:spPr>
      </p:pic>
      <p:sp>
        <p:nvSpPr>
          <p:cNvPr id="4" name="TextBox 3">
            <a:hlinkClick r:id="rId4"/>
          </p:cNvPr>
          <p:cNvSpPr txBox="1"/>
          <p:nvPr/>
        </p:nvSpPr>
        <p:spPr bwMode="auto">
          <a:xfrm>
            <a:off x="179512" y="6550223"/>
            <a:ext cx="659962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eaLnBrk="0" hangingPunct="0"/>
            <a:r>
              <a:rPr lang="en-US" sz="1400" dirty="0" smtClean="0">
                <a:hlinkClick r:id="rId4"/>
              </a:rPr>
              <a:t>http://richard.cyganiak.de/2007/10/lod/lod-datasets_2011-09-19_colored.png</a:t>
            </a:r>
            <a:endParaRPr lang="en-US" sz="1400" dirty="0"/>
          </a:p>
        </p:txBody>
      </p:sp>
      <p:sp>
        <p:nvSpPr>
          <p:cNvPr id="7170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92150"/>
          </a:xfrm>
        </p:spPr>
        <p:txBody>
          <a:bodyPr/>
          <a:lstStyle/>
          <a:p>
            <a:pPr defTabSz="893763" eaLnBrk="1" hangingPunct="1"/>
            <a:r>
              <a:rPr lang="en-GB" dirty="0" smtClean="0"/>
              <a:t>Web of Data: RDF, Tables, </a:t>
            </a:r>
            <a:r>
              <a:rPr lang="en-GB" dirty="0" err="1" smtClean="0"/>
              <a:t>Microdata</a:t>
            </a:r>
            <a:endParaRPr lang="en-GB" sz="2000" dirty="0" smtClean="0"/>
          </a:p>
        </p:txBody>
      </p:sp>
      <p:sp>
        <p:nvSpPr>
          <p:cNvPr id="75" name="Ellipse 39"/>
          <p:cNvSpPr>
            <a:spLocks noChangeArrowheads="1"/>
          </p:cNvSpPr>
          <p:nvPr/>
        </p:nvSpPr>
        <p:spPr bwMode="auto">
          <a:xfrm>
            <a:off x="2555776" y="2975555"/>
            <a:ext cx="3311525" cy="1871662"/>
          </a:xfrm>
          <a:prstGeom prst="ellipse">
            <a:avLst/>
          </a:prstGeom>
          <a:solidFill>
            <a:srgbClr val="FFFFCC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uppieren 72"/>
          <p:cNvGrpSpPr/>
          <p:nvPr/>
        </p:nvGrpSpPr>
        <p:grpSpPr>
          <a:xfrm>
            <a:off x="1476375" y="1319371"/>
            <a:ext cx="7667625" cy="3992066"/>
            <a:chOff x="1476375" y="1319371"/>
            <a:chExt cx="7667625" cy="3992066"/>
          </a:xfrm>
        </p:grpSpPr>
        <p:pic>
          <p:nvPicPr>
            <p:cNvPr id="77" name="Picture 110" descr="freebase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283968" y="4149080"/>
              <a:ext cx="1211262" cy="312737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78" name="Picture 113" descr="dbpedia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354413" y="3191455"/>
              <a:ext cx="1011238" cy="509587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179"/>
            <p:cNvGrpSpPr>
              <a:grpSpLocks/>
            </p:cNvGrpSpPr>
            <p:nvPr/>
          </p:nvGrpSpPr>
          <p:grpSpPr bwMode="auto">
            <a:xfrm>
              <a:off x="1476375" y="3047588"/>
              <a:ext cx="792163" cy="1079500"/>
              <a:chOff x="1249219" y="5328665"/>
              <a:chExt cx="714375" cy="983795"/>
            </a:xfrm>
          </p:grpSpPr>
          <p:pic>
            <p:nvPicPr>
              <p:cNvPr id="103" name="Picture 8" descr="Cycorp logo"/>
              <p:cNvPicPr>
                <a:picLocks noChangeAspect="1" noChangeArrowheads="1"/>
              </p:cNvPicPr>
              <p:nvPr/>
            </p:nvPicPr>
            <p:blipFill>
              <a:blip r:embed="rId7" cstate="print"/>
              <a:srcRect/>
              <a:stretch>
                <a:fillRect/>
              </a:stretch>
            </p:blipFill>
            <p:spPr bwMode="auto">
              <a:xfrm>
                <a:off x="1249219" y="5328665"/>
                <a:ext cx="714375" cy="67627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4" name="TextBox 171"/>
              <p:cNvSpPr txBox="1">
                <a:spLocks noChangeArrowheads="1"/>
              </p:cNvSpPr>
              <p:nvPr/>
            </p:nvSpPr>
            <p:spPr bwMode="auto">
              <a:xfrm>
                <a:off x="1320657" y="5971607"/>
                <a:ext cx="500579" cy="34085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de-DE" sz="2000"/>
                  <a:t>Cyc</a:t>
                </a:r>
                <a:endParaRPr lang="en-US" sz="2000"/>
              </a:p>
            </p:txBody>
          </p:sp>
        </p:grpSp>
        <p:pic>
          <p:nvPicPr>
            <p:cNvPr id="84" name="Picture 2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3131840" y="5063787"/>
              <a:ext cx="1403350" cy="247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5" name="Picture 37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4427538" y="2039526"/>
              <a:ext cx="936625" cy="61595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86" name="Picture 38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011714" y="4344923"/>
              <a:ext cx="1104900" cy="503237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87" name="Picture 39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2987675" y="1607726"/>
              <a:ext cx="1655763" cy="288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9" name="Grafik 832" descr="pubmed.png"/>
            <p:cNvPicPr>
              <a:picLocks noChangeAspect="1"/>
            </p:cNvPicPr>
            <p:nvPr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6156176" y="3695635"/>
              <a:ext cx="1012825" cy="36036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pic>
          <p:nvPicPr>
            <p:cNvPr id="90" name="Picture 40"/>
            <p:cNvPicPr>
              <a:picLocks noChangeAspect="1" noChangeArrowheads="1"/>
            </p:cNvPicPr>
            <p:nvPr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6227763" y="2831688"/>
              <a:ext cx="1081087" cy="38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3" name="Picture 13"/>
            <p:cNvPicPr>
              <a:picLocks noChangeAspect="1" noChangeArrowheads="1"/>
            </p:cNvPicPr>
            <p:nvPr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6659563" y="1319371"/>
              <a:ext cx="2484437" cy="314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9" name="Picture 17" descr="Carnegie Mellon University">
              <a:hlinkClick r:id="rId15"/>
            </p:cNvPr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7857987" y="3192051"/>
              <a:ext cx="1071704" cy="3059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6" name="Picture 41"/>
            <p:cNvPicPr>
              <a:picLocks noChangeAspect="1" noChangeArrowheads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2654253" y="2655476"/>
              <a:ext cx="1584325" cy="269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8" name="Picture 37" descr="Europeana Think Culture"/>
            <p:cNvPicPr>
              <a:picLocks noChangeAspect="1" noChangeArrowheads="1"/>
            </p:cNvPicPr>
            <p:nvPr/>
          </p:nvPicPr>
          <p:blipFill>
            <a:blip r:embed="rId18" cstate="print"/>
            <a:srcRect/>
            <a:stretch>
              <a:fillRect/>
            </a:stretch>
          </p:blipFill>
          <p:spPr bwMode="auto">
            <a:xfrm>
              <a:off x="5580063" y="1607726"/>
              <a:ext cx="912812" cy="54451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5" name="Picture 2" descr="http://www.mpi-inf.mpg.de/yago-naga/yago/img/yago_logo_mainpage.png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2915816" y="3789040"/>
            <a:ext cx="1075961" cy="532601"/>
          </a:xfrm>
          <a:prstGeom prst="rect">
            <a:avLst/>
          </a:prstGeom>
          <a:noFill/>
        </p:spPr>
      </p:pic>
      <p:sp>
        <p:nvSpPr>
          <p:cNvPr id="41" name="Slide Number Placeholder 6"/>
          <p:cNvSpPr txBox="1">
            <a:spLocks/>
          </p:cNvSpPr>
          <p:nvPr/>
        </p:nvSpPr>
        <p:spPr bwMode="auto">
          <a:xfrm>
            <a:off x="8604448" y="6453188"/>
            <a:ext cx="504825" cy="365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13ED3CC-D13C-47ED-A7F5-136C255462B9}" type="slidenum">
              <a:rPr lang="en-US" sz="1600" smtClean="0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6</a:t>
            </a:fld>
            <a:endParaRPr lang="en-US" sz="1600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300192" y="6525344"/>
            <a:ext cx="2847767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1400" dirty="0" err="1" smtClean="0">
                <a:solidFill>
                  <a:schemeClr val="accent2">
                    <a:lumMod val="75000"/>
                  </a:schemeClr>
                </a:solidFill>
              </a:rPr>
              <a:t>Thanks</a:t>
            </a:r>
            <a:r>
              <a:rPr lang="it-IT" sz="1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sz="1400" dirty="0" err="1" smtClean="0">
                <a:solidFill>
                  <a:schemeClr val="accent2">
                    <a:lumMod val="75000"/>
                  </a:schemeClr>
                </a:solidFill>
              </a:rPr>
              <a:t>to</a:t>
            </a:r>
            <a:r>
              <a:rPr lang="it-IT" sz="1400" dirty="0" smtClean="0">
                <a:solidFill>
                  <a:schemeClr val="accent2">
                    <a:lumMod val="75000"/>
                  </a:schemeClr>
                </a:solidFill>
              </a:rPr>
              <a:t> G. Weikum, SIGMOD 2013</a:t>
            </a:r>
            <a:endParaRPr lang="it-IT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391398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95883"/>
            <a:ext cx="7920880" cy="5223122"/>
          </a:xfrm>
          <a:prstGeom prst="rect">
            <a:avLst/>
          </a:prstGeom>
        </p:spPr>
      </p:pic>
      <p:sp>
        <p:nvSpPr>
          <p:cNvPr id="4" name="TextBox 3">
            <a:hlinkClick r:id="rId4"/>
          </p:cNvPr>
          <p:cNvSpPr txBox="1"/>
          <p:nvPr/>
        </p:nvSpPr>
        <p:spPr bwMode="auto">
          <a:xfrm>
            <a:off x="107504" y="6550223"/>
            <a:ext cx="659962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rtlCol="0">
            <a:spAutoFit/>
          </a:bodyPr>
          <a:lstStyle/>
          <a:p>
            <a:pPr eaLnBrk="0" hangingPunct="0"/>
            <a:r>
              <a:rPr lang="en-US" sz="1400" dirty="0" smtClean="0">
                <a:hlinkClick r:id="rId4"/>
              </a:rPr>
              <a:t>http://richard.cyganiak.de/2007/10/lod/lod-datasets_2011-09-19_colored.png</a:t>
            </a:r>
            <a:endParaRPr lang="en-US" sz="1400" dirty="0"/>
          </a:p>
        </p:txBody>
      </p:sp>
      <p:sp>
        <p:nvSpPr>
          <p:cNvPr id="7170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92150"/>
          </a:xfrm>
        </p:spPr>
        <p:txBody>
          <a:bodyPr/>
          <a:lstStyle/>
          <a:p>
            <a:pPr defTabSz="893763" eaLnBrk="1" hangingPunct="1"/>
            <a:r>
              <a:rPr lang="en-GB" dirty="0" smtClean="0"/>
              <a:t>Web of Data: RDF, Tables, </a:t>
            </a:r>
            <a:r>
              <a:rPr lang="en-GB" dirty="0" err="1" smtClean="0"/>
              <a:t>Microdata</a:t>
            </a:r>
            <a:endParaRPr lang="en-GB" sz="2000" dirty="0" smtClean="0"/>
          </a:p>
        </p:txBody>
      </p:sp>
      <p:sp>
        <p:nvSpPr>
          <p:cNvPr id="40" name="Ellipse 39"/>
          <p:cNvSpPr>
            <a:spLocks noChangeArrowheads="1"/>
          </p:cNvSpPr>
          <p:nvPr/>
        </p:nvSpPr>
        <p:spPr bwMode="auto">
          <a:xfrm>
            <a:off x="2555776" y="2975555"/>
            <a:ext cx="3311525" cy="1871662"/>
          </a:xfrm>
          <a:prstGeom prst="ellipse">
            <a:avLst/>
          </a:prstGeom>
          <a:solidFill>
            <a:srgbClr val="FFFFCC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41" name="Picture 110" descr="freebas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4149080"/>
            <a:ext cx="1211262" cy="312737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</p:pic>
      <p:pic>
        <p:nvPicPr>
          <p:cNvPr id="42" name="Picture 113" descr="dbpedia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354413" y="3191455"/>
            <a:ext cx="1011238" cy="509587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</p:spPr>
      </p:pic>
      <p:sp>
        <p:nvSpPr>
          <p:cNvPr id="82" name="Textfeld 81"/>
          <p:cNvSpPr txBox="1"/>
          <p:nvPr/>
        </p:nvSpPr>
        <p:spPr>
          <a:xfrm>
            <a:off x="755576" y="2636912"/>
            <a:ext cx="2108269" cy="1938992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2000" dirty="0" smtClean="0"/>
              <a:t> 10M </a:t>
            </a:r>
            <a:r>
              <a:rPr lang="de-DE" sz="2000" dirty="0" err="1" smtClean="0"/>
              <a:t>entities</a:t>
            </a:r>
            <a:r>
              <a:rPr lang="de-DE" sz="2000" dirty="0" smtClean="0"/>
              <a:t> in</a:t>
            </a:r>
          </a:p>
          <a:p>
            <a:r>
              <a:rPr lang="de-DE" sz="2000" dirty="0" smtClean="0"/>
              <a:t>  350K </a:t>
            </a:r>
            <a:r>
              <a:rPr lang="de-DE" sz="2000" dirty="0" err="1" smtClean="0"/>
              <a:t>classes</a:t>
            </a:r>
            <a:endParaRPr lang="de-DE" sz="2000" dirty="0" smtClean="0"/>
          </a:p>
          <a:p>
            <a:pPr>
              <a:buFont typeface="Arial" pitchFamily="34" charset="0"/>
              <a:buChar char="•"/>
            </a:pPr>
            <a:r>
              <a:rPr lang="de-DE" sz="2000" dirty="0" smtClean="0"/>
              <a:t> 120M </a:t>
            </a:r>
            <a:r>
              <a:rPr lang="de-DE" sz="2000" dirty="0" err="1" smtClean="0"/>
              <a:t>facts</a:t>
            </a:r>
            <a:r>
              <a:rPr lang="de-DE" sz="2000" dirty="0" smtClean="0"/>
              <a:t> </a:t>
            </a:r>
            <a:r>
              <a:rPr lang="de-DE" sz="2000" dirty="0" err="1" smtClean="0"/>
              <a:t>for</a:t>
            </a:r>
            <a:endParaRPr lang="de-DE" sz="2000" dirty="0" smtClean="0"/>
          </a:p>
          <a:p>
            <a:r>
              <a:rPr lang="de-DE" sz="2000" dirty="0" smtClean="0"/>
              <a:t>  100 </a:t>
            </a:r>
            <a:r>
              <a:rPr lang="de-DE" sz="2000" dirty="0" err="1" smtClean="0"/>
              <a:t>relations</a:t>
            </a:r>
            <a:endParaRPr lang="de-DE" sz="2000" dirty="0" smtClean="0"/>
          </a:p>
          <a:p>
            <a:pPr>
              <a:buFont typeface="Arial" pitchFamily="34" charset="0"/>
              <a:buChar char="•"/>
            </a:pPr>
            <a:r>
              <a:rPr lang="de-DE" sz="2000" dirty="0" smtClean="0"/>
              <a:t> 100 </a:t>
            </a:r>
            <a:r>
              <a:rPr lang="de-DE" sz="2000" dirty="0" err="1" smtClean="0"/>
              <a:t>languages</a:t>
            </a:r>
            <a:endParaRPr lang="de-DE" sz="2000" dirty="0" smtClean="0"/>
          </a:p>
          <a:p>
            <a:pPr>
              <a:buFont typeface="Arial" pitchFamily="34" charset="0"/>
              <a:buChar char="•"/>
            </a:pPr>
            <a:r>
              <a:rPr lang="de-DE" sz="2000" dirty="0" smtClean="0"/>
              <a:t> 95% </a:t>
            </a:r>
            <a:r>
              <a:rPr lang="de-DE" sz="2000" dirty="0" err="1" smtClean="0"/>
              <a:t>accuracy</a:t>
            </a:r>
            <a:endParaRPr lang="de-DE" sz="2000" dirty="0"/>
          </a:p>
        </p:txBody>
      </p:sp>
      <p:sp>
        <p:nvSpPr>
          <p:cNvPr id="83" name="Textfeld 82"/>
          <p:cNvSpPr txBox="1"/>
          <p:nvPr/>
        </p:nvSpPr>
        <p:spPr>
          <a:xfrm>
            <a:off x="4355976" y="1484784"/>
            <a:ext cx="2220480" cy="1631216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2000" dirty="0" smtClean="0"/>
              <a:t> 4M </a:t>
            </a:r>
            <a:r>
              <a:rPr lang="de-DE" sz="2000" dirty="0" err="1" smtClean="0"/>
              <a:t>entities</a:t>
            </a:r>
            <a:r>
              <a:rPr lang="de-DE" sz="2000" dirty="0" smtClean="0"/>
              <a:t> in</a:t>
            </a:r>
          </a:p>
          <a:p>
            <a:r>
              <a:rPr lang="de-DE" sz="2000" dirty="0" smtClean="0"/>
              <a:t>  250 </a:t>
            </a:r>
            <a:r>
              <a:rPr lang="de-DE" sz="2000" dirty="0" err="1" smtClean="0"/>
              <a:t>classes</a:t>
            </a:r>
            <a:endParaRPr lang="de-DE" sz="2000" dirty="0" smtClean="0"/>
          </a:p>
          <a:p>
            <a:pPr>
              <a:buFont typeface="Arial" pitchFamily="34" charset="0"/>
              <a:buChar char="•"/>
            </a:pPr>
            <a:r>
              <a:rPr lang="de-DE" sz="2000" dirty="0" smtClean="0"/>
              <a:t> 500M </a:t>
            </a:r>
            <a:r>
              <a:rPr lang="de-DE" sz="2000" dirty="0" err="1" smtClean="0"/>
              <a:t>facts</a:t>
            </a:r>
            <a:r>
              <a:rPr lang="de-DE" sz="2000" dirty="0" smtClean="0"/>
              <a:t> </a:t>
            </a:r>
            <a:r>
              <a:rPr lang="de-DE" sz="2000" dirty="0" err="1" smtClean="0"/>
              <a:t>for</a:t>
            </a:r>
            <a:endParaRPr lang="de-DE" sz="2000" dirty="0" smtClean="0"/>
          </a:p>
          <a:p>
            <a:r>
              <a:rPr lang="de-DE" sz="2000" dirty="0" smtClean="0"/>
              <a:t>  6000 </a:t>
            </a:r>
            <a:r>
              <a:rPr lang="de-DE" sz="2000" dirty="0" err="1" smtClean="0"/>
              <a:t>properties</a:t>
            </a:r>
            <a:endParaRPr lang="de-DE" sz="2000" dirty="0" smtClean="0"/>
          </a:p>
          <a:p>
            <a:pPr>
              <a:buFont typeface="Arial" pitchFamily="34" charset="0"/>
              <a:buChar char="•"/>
            </a:pPr>
            <a:r>
              <a:rPr lang="de-DE" sz="2000" dirty="0" smtClean="0"/>
              <a:t> live </a:t>
            </a:r>
            <a:r>
              <a:rPr lang="de-DE" sz="2000" dirty="0" err="1" smtClean="0"/>
              <a:t>updates</a:t>
            </a:r>
            <a:endParaRPr lang="de-DE" sz="2000" dirty="0" smtClean="0"/>
          </a:p>
        </p:txBody>
      </p:sp>
      <p:sp>
        <p:nvSpPr>
          <p:cNvPr id="84" name="Textfeld 83"/>
          <p:cNvSpPr txBox="1"/>
          <p:nvPr/>
        </p:nvSpPr>
        <p:spPr>
          <a:xfrm>
            <a:off x="5508104" y="4077072"/>
            <a:ext cx="2136226" cy="1938992"/>
          </a:xfrm>
          <a:prstGeom prst="rect">
            <a:avLst/>
          </a:prstGeom>
          <a:solidFill>
            <a:srgbClr val="FFFFCC"/>
          </a:solidFill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DE" sz="2000" dirty="0" smtClean="0">
                <a:solidFill>
                  <a:srgbClr val="3333CC"/>
                </a:solidFill>
              </a:rPr>
              <a:t> </a:t>
            </a:r>
            <a:r>
              <a:rPr lang="de-DE" sz="2000" dirty="0" smtClean="0"/>
              <a:t>25M </a:t>
            </a:r>
            <a:r>
              <a:rPr lang="de-DE" sz="2000" dirty="0" err="1" smtClean="0"/>
              <a:t>entities</a:t>
            </a:r>
            <a:r>
              <a:rPr lang="de-DE" sz="2000" dirty="0" smtClean="0"/>
              <a:t> in</a:t>
            </a:r>
          </a:p>
          <a:p>
            <a:r>
              <a:rPr lang="de-DE" sz="2000" dirty="0" smtClean="0"/>
              <a:t>  2000 </a:t>
            </a:r>
            <a:r>
              <a:rPr lang="de-DE" sz="2000" dirty="0" err="1" smtClean="0"/>
              <a:t>topics</a:t>
            </a:r>
            <a:endParaRPr lang="de-DE" sz="2000" dirty="0" smtClean="0"/>
          </a:p>
          <a:p>
            <a:pPr>
              <a:buFont typeface="Arial" pitchFamily="34" charset="0"/>
              <a:buChar char="•"/>
            </a:pPr>
            <a:r>
              <a:rPr lang="de-DE" sz="2000" dirty="0" smtClean="0"/>
              <a:t> 100M </a:t>
            </a:r>
            <a:r>
              <a:rPr lang="de-DE" sz="2000" dirty="0" err="1" smtClean="0"/>
              <a:t>facts</a:t>
            </a:r>
            <a:r>
              <a:rPr lang="de-DE" sz="2000" dirty="0" smtClean="0"/>
              <a:t> </a:t>
            </a:r>
            <a:r>
              <a:rPr lang="de-DE" sz="2000" dirty="0" err="1" smtClean="0"/>
              <a:t>for</a:t>
            </a:r>
            <a:endParaRPr lang="de-DE" sz="2000" dirty="0" smtClean="0"/>
          </a:p>
          <a:p>
            <a:r>
              <a:rPr lang="de-DE" sz="2000" dirty="0" smtClean="0"/>
              <a:t>  4000 </a:t>
            </a:r>
            <a:r>
              <a:rPr lang="de-DE" sz="2000" dirty="0" err="1" smtClean="0"/>
              <a:t>properties</a:t>
            </a:r>
            <a:endParaRPr lang="de-DE" sz="2000" dirty="0" smtClean="0"/>
          </a:p>
          <a:p>
            <a:pPr>
              <a:buFont typeface="Arial" pitchFamily="34" charset="0"/>
              <a:buChar char="•"/>
            </a:pPr>
            <a:r>
              <a:rPr lang="de-DE" sz="2000" dirty="0" smtClean="0"/>
              <a:t> </a:t>
            </a:r>
            <a:r>
              <a:rPr lang="de-DE" sz="2000" dirty="0" err="1" smtClean="0"/>
              <a:t>powers</a:t>
            </a:r>
            <a:r>
              <a:rPr lang="de-DE" sz="2000" dirty="0" smtClean="0"/>
              <a:t> </a:t>
            </a:r>
            <a:r>
              <a:rPr lang="de-DE" sz="2000" b="1" dirty="0" smtClean="0"/>
              <a:t>Google</a:t>
            </a:r>
          </a:p>
          <a:p>
            <a:r>
              <a:rPr lang="de-DE" sz="2000" b="1" dirty="0" smtClean="0"/>
              <a:t>  </a:t>
            </a:r>
            <a:r>
              <a:rPr lang="de-DE" sz="2000" b="1" dirty="0" err="1" smtClean="0"/>
              <a:t>knowledge</a:t>
            </a:r>
            <a:r>
              <a:rPr lang="de-DE" sz="2000" b="1" dirty="0" smtClean="0"/>
              <a:t> </a:t>
            </a:r>
            <a:r>
              <a:rPr lang="de-DE" sz="2000" b="1" dirty="0" err="1" smtClean="0"/>
              <a:t>graph</a:t>
            </a:r>
            <a:endParaRPr lang="de-DE" sz="2000" b="1" dirty="0" smtClean="0"/>
          </a:p>
        </p:txBody>
      </p:sp>
      <p:pic>
        <p:nvPicPr>
          <p:cNvPr id="16" name="Picture 2" descr="http://www.mpi-inf.mpg.de/yago-naga/yago/img/yago_logo_mainpage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15816" y="3789040"/>
            <a:ext cx="1075961" cy="532601"/>
          </a:xfrm>
          <a:prstGeom prst="rect">
            <a:avLst/>
          </a:prstGeom>
          <a:noFill/>
        </p:spPr>
      </p:pic>
      <p:sp>
        <p:nvSpPr>
          <p:cNvPr id="14" name="Slide Number Placeholder 6"/>
          <p:cNvSpPr txBox="1">
            <a:spLocks/>
          </p:cNvSpPr>
          <p:nvPr/>
        </p:nvSpPr>
        <p:spPr bwMode="auto">
          <a:xfrm>
            <a:off x="8604448" y="6453188"/>
            <a:ext cx="504825" cy="3651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de-DE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000" b="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2200" b="1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B13ED3CC-D13C-47ED-A7F5-136C255462B9}" type="slidenum">
              <a:rPr lang="en-US" sz="1600" smtClean="0">
                <a:solidFill>
                  <a:prstClr val="white">
                    <a:lumMod val="65000"/>
                  </a:prstClr>
                </a:solidFill>
              </a:rPr>
              <a:pPr>
                <a:defRPr/>
              </a:pPr>
              <a:t>7</a:t>
            </a:fld>
            <a:endParaRPr lang="en-US" sz="1600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300192" y="6577607"/>
            <a:ext cx="2847767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it-IT" sz="1400" dirty="0" err="1" smtClean="0">
                <a:solidFill>
                  <a:schemeClr val="accent2">
                    <a:lumMod val="75000"/>
                  </a:schemeClr>
                </a:solidFill>
              </a:rPr>
              <a:t>Thanks</a:t>
            </a:r>
            <a:r>
              <a:rPr lang="it-IT" sz="14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it-IT" sz="1400" dirty="0" err="1" smtClean="0">
                <a:solidFill>
                  <a:schemeClr val="accent2">
                    <a:lumMod val="75000"/>
                  </a:schemeClr>
                </a:solidFill>
              </a:rPr>
              <a:t>to</a:t>
            </a:r>
            <a:r>
              <a:rPr lang="it-IT" sz="1400" dirty="0" smtClean="0">
                <a:solidFill>
                  <a:schemeClr val="accent2">
                    <a:lumMod val="75000"/>
                  </a:schemeClr>
                </a:solidFill>
              </a:rPr>
              <a:t> G. Weikum, SIGMOD 2013</a:t>
            </a:r>
            <a:endParaRPr lang="it-IT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7" name="Picture 5" descr="C:\Users\ferragin\Desktop\download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444875" y="1100378"/>
            <a:ext cx="1268982" cy="1556792"/>
          </a:xfrm>
          <a:prstGeom prst="rect">
            <a:avLst/>
          </a:prstGeom>
          <a:noFill/>
          <a:ln w="76200">
            <a:solidFill>
              <a:schemeClr val="tx2">
                <a:lumMod val="7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94907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87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00808"/>
            <a:ext cx="9307513" cy="416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9698" name="Rectangle 3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4704"/>
          </a:xfrm>
        </p:spPr>
        <p:txBody>
          <a:bodyPr/>
          <a:lstStyle/>
          <a:p>
            <a:pPr defTabSz="893763" eaLnBrk="1" hangingPunct="1"/>
            <a:r>
              <a:rPr lang="en-GB" dirty="0" smtClean="0"/>
              <a:t>Wikipedia is a rich source of instances</a:t>
            </a:r>
          </a:p>
        </p:txBody>
      </p:sp>
      <p:pic>
        <p:nvPicPr>
          <p:cNvPr id="29699" name="Picture 2" descr="Wikipedi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250"/>
            <a:ext cx="1008063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>
          <a:xfrm>
            <a:off x="4355976" y="2780928"/>
            <a:ext cx="720080" cy="28803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ctangle 7"/>
          <p:cNvSpPr/>
          <p:nvPr/>
        </p:nvSpPr>
        <p:spPr>
          <a:xfrm>
            <a:off x="6588224" y="2348880"/>
            <a:ext cx="2555776" cy="3744416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0" name="Rectangle 9"/>
          <p:cNvSpPr/>
          <p:nvPr/>
        </p:nvSpPr>
        <p:spPr>
          <a:xfrm>
            <a:off x="4283968" y="3717032"/>
            <a:ext cx="792088" cy="216024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14" name="Group 13"/>
          <p:cNvGrpSpPr/>
          <p:nvPr/>
        </p:nvGrpSpPr>
        <p:grpSpPr>
          <a:xfrm>
            <a:off x="2699792" y="3933056"/>
            <a:ext cx="3371850" cy="2924944"/>
            <a:chOff x="2699792" y="3933056"/>
            <a:chExt cx="3371850" cy="2924944"/>
          </a:xfrm>
        </p:grpSpPr>
        <p:pic>
          <p:nvPicPr>
            <p:cNvPr id="158722" name="Picture 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699792" y="5962650"/>
              <a:ext cx="3371850" cy="895350"/>
            </a:xfrm>
            <a:prstGeom prst="rect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/>
            </a:ln>
            <a:effectLst/>
          </p:spPr>
        </p:pic>
        <p:cxnSp>
          <p:nvCxnSpPr>
            <p:cNvPr id="13" name="Straight Arrow Connector 12"/>
            <p:cNvCxnSpPr>
              <a:stCxn id="10" idx="2"/>
              <a:endCxn id="158721" idx="2"/>
            </p:cNvCxnSpPr>
            <p:nvPr/>
          </p:nvCxnSpPr>
          <p:spPr>
            <a:xfrm flipH="1">
              <a:off x="4653757" y="3933056"/>
              <a:ext cx="26255" cy="1930177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065835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type="title"/>
          </p:nvPr>
        </p:nvSpPr>
        <p:spPr>
          <a:xfrm>
            <a:off x="1" y="0"/>
            <a:ext cx="9144000" cy="979488"/>
          </a:xfrm>
        </p:spPr>
        <p:txBody>
          <a:bodyPr/>
          <a:lstStyle/>
          <a:p>
            <a:pPr defTabSz="893763" eaLnBrk="1" hangingPunct="1"/>
            <a:r>
              <a:rPr lang="en-GB" dirty="0" smtClean="0"/>
              <a:t>Wikipedia's categories contain classes</a:t>
            </a:r>
          </a:p>
        </p:txBody>
      </p:sp>
      <p:pic>
        <p:nvPicPr>
          <p:cNvPr id="3277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368425"/>
            <a:ext cx="9144000" cy="285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9" name="Abgerundetes Rechteck 24"/>
          <p:cNvSpPr>
            <a:spLocks noChangeArrowheads="1"/>
          </p:cNvSpPr>
          <p:nvPr/>
        </p:nvSpPr>
        <p:spPr bwMode="auto">
          <a:xfrm>
            <a:off x="6300192" y="1412776"/>
            <a:ext cx="1944687" cy="288925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0" name="Abgerundetes Rechteck 24"/>
          <p:cNvSpPr>
            <a:spLocks noChangeArrowheads="1"/>
          </p:cNvSpPr>
          <p:nvPr/>
        </p:nvSpPr>
        <p:spPr bwMode="auto">
          <a:xfrm>
            <a:off x="2555875" y="1728787"/>
            <a:ext cx="3168650" cy="287338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1" name="Abgerundetes Rechteck 24"/>
          <p:cNvSpPr>
            <a:spLocks noChangeArrowheads="1"/>
          </p:cNvSpPr>
          <p:nvPr/>
        </p:nvSpPr>
        <p:spPr bwMode="auto">
          <a:xfrm>
            <a:off x="6804248" y="2376487"/>
            <a:ext cx="2195512" cy="287338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2" name="Abgerundetes Rechteck 24"/>
          <p:cNvSpPr>
            <a:spLocks noChangeArrowheads="1"/>
          </p:cNvSpPr>
          <p:nvPr/>
        </p:nvSpPr>
        <p:spPr bwMode="auto">
          <a:xfrm>
            <a:off x="6156176" y="2952750"/>
            <a:ext cx="2843212" cy="287337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3" name="Abgerundetes Rechteck 24"/>
          <p:cNvSpPr>
            <a:spLocks noChangeArrowheads="1"/>
          </p:cNvSpPr>
          <p:nvPr/>
        </p:nvSpPr>
        <p:spPr bwMode="auto">
          <a:xfrm>
            <a:off x="1476375" y="3240087"/>
            <a:ext cx="1582738" cy="288925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4" name="Abgerundetes Rechteck 24"/>
          <p:cNvSpPr>
            <a:spLocks noChangeArrowheads="1"/>
          </p:cNvSpPr>
          <p:nvPr/>
        </p:nvSpPr>
        <p:spPr bwMode="auto">
          <a:xfrm>
            <a:off x="0" y="2016125"/>
            <a:ext cx="1835150" cy="288925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5" name="Abgerundetes Rechteck 24"/>
          <p:cNvSpPr>
            <a:spLocks noChangeArrowheads="1"/>
          </p:cNvSpPr>
          <p:nvPr/>
        </p:nvSpPr>
        <p:spPr bwMode="auto">
          <a:xfrm>
            <a:off x="0" y="2663825"/>
            <a:ext cx="1042988" cy="288925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32786" name="Abgerundetes Rechteck 24"/>
          <p:cNvSpPr>
            <a:spLocks noChangeArrowheads="1"/>
          </p:cNvSpPr>
          <p:nvPr/>
        </p:nvSpPr>
        <p:spPr bwMode="auto">
          <a:xfrm>
            <a:off x="6516216" y="3284537"/>
            <a:ext cx="792162" cy="215900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>
              <a:solidFill>
                <a:srgbClr val="FF0000"/>
              </a:solidFill>
            </a:endParaRPr>
          </a:p>
        </p:txBody>
      </p:sp>
      <p:sp>
        <p:nvSpPr>
          <p:cNvPr id="32787" name="Abgerundetes Rechteck 24"/>
          <p:cNvSpPr>
            <a:spLocks noChangeArrowheads="1"/>
          </p:cNvSpPr>
          <p:nvPr/>
        </p:nvSpPr>
        <p:spPr bwMode="auto">
          <a:xfrm>
            <a:off x="0" y="3600450"/>
            <a:ext cx="2555875" cy="287337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00B05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2788" name="Abgerundetes Rechteck 24"/>
          <p:cNvSpPr>
            <a:spLocks noChangeArrowheads="1"/>
          </p:cNvSpPr>
          <p:nvPr/>
        </p:nvSpPr>
        <p:spPr bwMode="auto">
          <a:xfrm>
            <a:off x="3203848" y="2348880"/>
            <a:ext cx="3598863" cy="287338"/>
          </a:xfrm>
          <a:prstGeom prst="roundRect">
            <a:avLst>
              <a:gd name="adj" fmla="val 16667"/>
            </a:avLst>
          </a:prstGeom>
          <a:noFill/>
          <a:ln w="38100" algn="ctr">
            <a:solidFill>
              <a:srgbClr val="00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67544" y="4819218"/>
            <a:ext cx="83529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Calibri" pitchFamily="34" charset="0"/>
              </a:rPr>
              <a:t>C</a:t>
            </a:r>
            <a:r>
              <a:rPr lang="en-US" sz="3000" dirty="0" smtClean="0">
                <a:latin typeface="Calibri" pitchFamily="34" charset="0"/>
              </a:rPr>
              <a:t>ategories form a taxonomic DAG (not really…)</a:t>
            </a:r>
            <a:endParaRPr lang="en-US" sz="3000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628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19050">
          <a:solidFill>
            <a:schemeClr val="accent3">
              <a:lumMod val="50000"/>
            </a:schemeClr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4882</TotalTime>
  <Words>1369</Words>
  <Application>Microsoft Office PowerPoint</Application>
  <PresentationFormat>Presentazione su schermo (4:3)</PresentationFormat>
  <Paragraphs>452</Paragraphs>
  <Slides>44</Slides>
  <Notes>44</Notes>
  <HiddenSlides>1</HiddenSlides>
  <MMClips>0</MMClips>
  <ScaleCrop>false</ScaleCrop>
  <HeadingPairs>
    <vt:vector size="8" baseType="variant">
      <vt:variant>
        <vt:lpstr>Caratteri utilizzati</vt:lpstr>
      </vt:variant>
      <vt:variant>
        <vt:i4>18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44</vt:i4>
      </vt:variant>
    </vt:vector>
  </HeadingPairs>
  <TitlesOfParts>
    <vt:vector size="64" baseType="lpstr">
      <vt:lpstr>ＭＳ Ｐゴシック</vt:lpstr>
      <vt:lpstr>ＭＳ Ｐゴシック</vt:lpstr>
      <vt:lpstr>新細明體</vt:lpstr>
      <vt:lpstr>Arial</vt:lpstr>
      <vt:lpstr>Calibri</vt:lpstr>
      <vt:lpstr>Calibri Bold</vt:lpstr>
      <vt:lpstr>Calibri Italic</vt:lpstr>
      <vt:lpstr>Calibri Light</vt:lpstr>
      <vt:lpstr>Century Gothic</vt:lpstr>
      <vt:lpstr>Courier New</vt:lpstr>
      <vt:lpstr>Gill Sans</vt:lpstr>
      <vt:lpstr>Lucida Sans</vt:lpstr>
      <vt:lpstr>Symbol</vt:lpstr>
      <vt:lpstr>Times New Roman</vt:lpstr>
      <vt:lpstr>Wingdings</vt:lpstr>
      <vt:lpstr>Wingdings 2</vt:lpstr>
      <vt:lpstr>Wingdings 3</vt:lpstr>
      <vt:lpstr>ヒラギノ角ゴ ProN W3</vt:lpstr>
      <vt:lpstr>Tema di Office</vt:lpstr>
      <vt:lpstr>Equation</vt:lpstr>
      <vt:lpstr>A new era: Topic-based Annotators</vt:lpstr>
      <vt:lpstr>Classical approach</vt:lpstr>
      <vt:lpstr>Presentazione standard di PowerPoint</vt:lpstr>
      <vt:lpstr>A typical issue: polysemy</vt:lpstr>
      <vt:lpstr>Another issue: synonymy</vt:lpstr>
      <vt:lpstr>Web of Data: RDF, Tables, Microdata</vt:lpstr>
      <vt:lpstr>Web of Data: RDF, Tables, Microdata</vt:lpstr>
      <vt:lpstr>Wikipedia is a rich source of instances</vt:lpstr>
      <vt:lpstr>Wikipedia's categories contain classes</vt:lpstr>
      <vt:lpstr>DAG of categories: http://toolserver.org/~dapete/catgraph/</vt:lpstr>
      <vt:lpstr>A new approach: Topic-based annotation</vt:lpstr>
      <vt:lpstr>Polysemy</vt:lpstr>
      <vt:lpstr>Why is it a difficult problem?</vt:lpstr>
      <vt:lpstr>Features used by annotators</vt:lpstr>
      <vt:lpstr>The literature</vt:lpstr>
      <vt:lpstr>Presentazione standard di PowerPoint</vt:lpstr>
      <vt:lpstr>How TAGME works</vt:lpstr>
      <vt:lpstr>Relatedness between pages</vt:lpstr>
      <vt:lpstr>Disambiguation: The voting scheme</vt:lpstr>
      <vt:lpstr>Disambiguation: all steps</vt:lpstr>
      <vt:lpstr>Pruning</vt:lpstr>
      <vt:lpstr>Presentazione standard di PowerPoint</vt:lpstr>
      <vt:lpstr>Presentazione standard di PowerPoint</vt:lpstr>
      <vt:lpstr>Tagging  Json</vt:lpstr>
      <vt:lpstr>Presentazione standard di PowerPoint</vt:lpstr>
      <vt:lpstr>Relating topics</vt:lpstr>
      <vt:lpstr>Presentazione standard di PowerPoint</vt:lpstr>
      <vt:lpstr>On comparing annotators     </vt:lpstr>
      <vt:lpstr>A word of caution !</vt:lpstr>
      <vt:lpstr>Presentazione standard di PowerPoint</vt:lpstr>
      <vt:lpstr>Presentazione standard di PowerPoint</vt:lpstr>
      <vt:lpstr>Presentazione standard di PowerPoint</vt:lpstr>
      <vt:lpstr>Other approaches to topic-based annotation</vt:lpstr>
      <vt:lpstr>Goal</vt:lpstr>
      <vt:lpstr>Probability Factor Graph</vt:lpstr>
      <vt:lpstr>Dense Subgraph</vt:lpstr>
      <vt:lpstr>Coherence Graph Algorithm</vt:lpstr>
      <vt:lpstr>Random Walks</vt:lpstr>
      <vt:lpstr>Is it just a matter of “annotation” ?</vt:lpstr>
      <vt:lpstr>BOW-representation</vt:lpstr>
      <vt:lpstr>New representation: #1</vt:lpstr>
      <vt:lpstr>New representation: #2</vt:lpstr>
      <vt:lpstr>Text as a sub-graph of topics</vt:lpstr>
      <vt:lpstr>New representation: #3</vt:lpstr>
    </vt:vector>
  </TitlesOfParts>
  <Company>SST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new era: Topic-based Annotators</dc:title>
  <cp:lastModifiedBy>Paolo Ferragina</cp:lastModifiedBy>
  <cp:revision>251</cp:revision>
  <dcterms:created xsi:type="dcterms:W3CDTF">2011-06-16T07:48:44Z</dcterms:created>
  <dcterms:modified xsi:type="dcterms:W3CDTF">2014-12-08T17:18:38Z</dcterms:modified>
</cp:coreProperties>
</file>