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1"/>
  </p:notesMasterIdLst>
  <p:sldIdLst>
    <p:sldId id="256" r:id="rId2"/>
    <p:sldId id="351" r:id="rId3"/>
    <p:sldId id="388" r:id="rId4"/>
    <p:sldId id="355" r:id="rId5"/>
    <p:sldId id="389" r:id="rId6"/>
    <p:sldId id="390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6" r:id="rId16"/>
    <p:sldId id="468" r:id="rId17"/>
    <p:sldId id="408" r:id="rId18"/>
    <p:sldId id="409" r:id="rId19"/>
    <p:sldId id="410" r:id="rId20"/>
    <p:sldId id="411" r:id="rId21"/>
    <p:sldId id="467" r:id="rId22"/>
    <p:sldId id="413" r:id="rId23"/>
    <p:sldId id="412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05" r:id="rId41"/>
    <p:sldId id="432" r:id="rId42"/>
    <p:sldId id="433" r:id="rId43"/>
    <p:sldId id="434" r:id="rId44"/>
    <p:sldId id="435" r:id="rId45"/>
    <p:sldId id="436" r:id="rId46"/>
    <p:sldId id="437" r:id="rId47"/>
    <p:sldId id="448" r:id="rId48"/>
    <p:sldId id="449" r:id="rId49"/>
    <p:sldId id="363" r:id="rId50"/>
    <p:sldId id="364" r:id="rId51"/>
    <p:sldId id="396" r:id="rId52"/>
    <p:sldId id="362" r:id="rId53"/>
    <p:sldId id="365" r:id="rId54"/>
    <p:sldId id="391" r:id="rId55"/>
    <p:sldId id="348" r:id="rId56"/>
    <p:sldId id="366" r:id="rId57"/>
    <p:sldId id="386" r:id="rId58"/>
    <p:sldId id="367" r:id="rId59"/>
    <p:sldId id="385" r:id="rId60"/>
    <p:sldId id="384" r:id="rId61"/>
    <p:sldId id="368" r:id="rId62"/>
    <p:sldId id="354" r:id="rId63"/>
    <p:sldId id="456" r:id="rId64"/>
    <p:sldId id="457" r:id="rId65"/>
    <p:sldId id="458" r:id="rId66"/>
    <p:sldId id="451" r:id="rId67"/>
    <p:sldId id="452" r:id="rId68"/>
    <p:sldId id="453" r:id="rId69"/>
    <p:sldId id="454" r:id="rId70"/>
    <p:sldId id="455" r:id="rId71"/>
    <p:sldId id="356" r:id="rId72"/>
    <p:sldId id="357" r:id="rId73"/>
    <p:sldId id="358" r:id="rId74"/>
    <p:sldId id="359" r:id="rId75"/>
    <p:sldId id="360" r:id="rId76"/>
    <p:sldId id="361" r:id="rId77"/>
    <p:sldId id="369" r:id="rId78"/>
    <p:sldId id="370" r:id="rId79"/>
    <p:sldId id="371" r:id="rId80"/>
    <p:sldId id="372" r:id="rId81"/>
    <p:sldId id="373" r:id="rId82"/>
    <p:sldId id="374" r:id="rId83"/>
    <p:sldId id="394" r:id="rId84"/>
    <p:sldId id="383" r:id="rId85"/>
    <p:sldId id="392" r:id="rId86"/>
    <p:sldId id="450" r:id="rId87"/>
    <p:sldId id="375" r:id="rId88"/>
    <p:sldId id="393" r:id="rId89"/>
    <p:sldId id="376" r:id="rId90"/>
    <p:sldId id="377" r:id="rId91"/>
    <p:sldId id="459" r:id="rId92"/>
    <p:sldId id="460" r:id="rId93"/>
    <p:sldId id="461" r:id="rId94"/>
    <p:sldId id="462" r:id="rId95"/>
    <p:sldId id="463" r:id="rId96"/>
    <p:sldId id="464" r:id="rId97"/>
    <p:sldId id="465" r:id="rId98"/>
    <p:sldId id="466" r:id="rId99"/>
    <p:sldId id="378" r:id="rId100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C1FF"/>
    <a:srgbClr val="CCCCFF"/>
    <a:srgbClr val="FF99FF"/>
    <a:srgbClr val="CC99FF"/>
    <a:srgbClr val="F95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746" autoAdjust="0"/>
    <p:restoredTop sz="94660"/>
  </p:normalViewPr>
  <p:slideViewPr>
    <p:cSldViewPr snapToObjects="1">
      <p:cViewPr varScale="1">
        <p:scale>
          <a:sx n="91" d="100"/>
          <a:sy n="91" d="100"/>
        </p:scale>
        <p:origin x="-1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notesMaster" Target="notesMasters/notesMaster1.xml"/><Relationship Id="rId102" Type="http://schemas.openxmlformats.org/officeDocument/2006/relationships/printerSettings" Target="printerSettings/printerSettings1.bin"/><Relationship Id="rId103" Type="http://schemas.openxmlformats.org/officeDocument/2006/relationships/presProps" Target="presProps.xml"/><Relationship Id="rId104" Type="http://schemas.openxmlformats.org/officeDocument/2006/relationships/viewProps" Target="viewProps.xml"/><Relationship Id="rId105" Type="http://schemas.openxmlformats.org/officeDocument/2006/relationships/theme" Target="theme/theme1.xml"/><Relationship Id="rId10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FF2A39-6733-47D3-A3EE-1F06D768281A}" type="datetimeFigureOut">
              <a:rPr lang="en-US"/>
              <a:pPr>
                <a:defRPr/>
              </a:pPr>
              <a:t>18/12/15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F8F654-EDC4-4020-82A2-D2B387B61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92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Analogy</a:t>
            </a:r>
            <a:r>
              <a:rPr lang="en-US" baseline="0" dirty="0" smtClean="0"/>
              <a:t> – nodes as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5F16-2075-488D-B78E-F73734E531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1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5F16-2075-488D-B78E-F73734E5312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42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if I need</a:t>
            </a:r>
            <a:r>
              <a:rPr lang="en-US" baseline="0" dirty="0" smtClean="0"/>
              <a:t> to cover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5F16-2075-488D-B78E-F73734E5312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8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</a:t>
            </a:r>
            <a:r>
              <a:rPr lang="en-US" baseline="0" dirty="0" smtClean="0"/>
              <a:t> FF </a:t>
            </a:r>
            <a:r>
              <a:rPr lang="en-US" baseline="0" dirty="0" err="1" smtClean="0"/>
              <a:t>Nnet</a:t>
            </a:r>
            <a:r>
              <a:rPr lang="en-US" baseline="0" dirty="0" smtClean="0"/>
              <a:t> – back propagation sends weight updates from the output layer back through to the hidden layer(s)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5F16-2075-488D-B78E-F73734E5312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1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5F16-2075-488D-B78E-F73734E5312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21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5F16-2075-488D-B78E-F73734E5312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6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</a:t>
            </a:r>
            <a:r>
              <a:rPr lang="en-US" baseline="0" dirty="0" smtClean="0"/>
              <a:t> “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Unified Architecture for Natural Language Processing: Deep Neural Networks with Multitask Learning” –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Collobert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Weston, 2008, p6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5F16-2075-488D-B78E-F73734E5312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7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4478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47800"/>
            <a:ext cx="9142413" cy="1752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w Cen MT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7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2492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98625"/>
            <a:ext cx="77724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5805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2492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98625"/>
            <a:ext cx="381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8625"/>
            <a:ext cx="381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9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26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98625"/>
            <a:ext cx="3810000" cy="4835525"/>
          </a:xfrm>
        </p:spPr>
        <p:txBody>
          <a:bodyPr/>
          <a:lstStyle>
            <a:lvl1pPr>
              <a:defRPr sz="2800" b="0">
                <a:latin typeface="Tw Cen MT" pitchFamily="34" charset="0"/>
              </a:defRPr>
            </a:lvl1pPr>
            <a:lvl2pPr>
              <a:defRPr sz="2400" b="0">
                <a:latin typeface="Tw Cen MT" pitchFamily="34" charset="0"/>
              </a:defRPr>
            </a:lvl2pPr>
            <a:lvl3pPr>
              <a:defRPr sz="2000" b="0">
                <a:latin typeface="Tw Cen MT" pitchFamily="34" charset="0"/>
              </a:defRPr>
            </a:lvl3pPr>
            <a:lvl4pPr>
              <a:defRPr sz="1800"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8625"/>
            <a:ext cx="3810000" cy="4835525"/>
          </a:xfrm>
        </p:spPr>
        <p:txBody>
          <a:bodyPr/>
          <a:lstStyle>
            <a:lvl1pPr>
              <a:defRPr sz="2800" b="0">
                <a:latin typeface="Tw Cen MT" pitchFamily="34" charset="0"/>
              </a:defRPr>
            </a:lvl1pPr>
            <a:lvl2pPr>
              <a:defRPr sz="2400" b="0">
                <a:latin typeface="Tw Cen MT" pitchFamily="34" charset="0"/>
              </a:defRPr>
            </a:lvl2pPr>
            <a:lvl3pPr>
              <a:defRPr sz="2000" b="0">
                <a:latin typeface="Tw Cen MT" pitchFamily="34" charset="0"/>
              </a:defRPr>
            </a:lvl3pPr>
            <a:lvl4pPr>
              <a:defRPr sz="1800"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4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2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4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3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0">
                <a:latin typeface="Tw Cen MT" pitchFamily="34" charset="0"/>
              </a:defRPr>
            </a:lvl1pPr>
            <a:lvl2pPr>
              <a:defRPr sz="2800" b="0">
                <a:latin typeface="Tw Cen MT" pitchFamily="34" charset="0"/>
              </a:defRPr>
            </a:lvl2pPr>
            <a:lvl3pPr>
              <a:defRPr sz="2400" b="0">
                <a:latin typeface="Tw Cen MT" pitchFamily="34" charset="0"/>
              </a:defRPr>
            </a:lvl3pPr>
            <a:lvl4pPr>
              <a:defRPr sz="2000" b="0">
                <a:latin typeface="Tw Cen MT" pitchFamily="34" charset="0"/>
              </a:defRPr>
            </a:lvl4pPr>
            <a:lvl5pPr>
              <a:defRPr sz="2000" b="0">
                <a:latin typeface="Tw Cen M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36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39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72344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63137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5800" y="0"/>
            <a:ext cx="8469312" cy="7647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7384"/>
            <a:ext cx="84693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761"/>
            <a:ext cx="7772400" cy="526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22" r:id="rId8"/>
    <p:sldLayoutId id="2147483718" r:id="rId9"/>
    <p:sldLayoutId id="2147483719" r:id="rId10"/>
    <p:sldLayoutId id="21474837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image" Target="../media/image7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0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machinelearning.wustl.edu/mlpapers/paper_files/AISTATS2010_GlorotB1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pam.ucla.edu/publications/gss2012/gss2012_10596.p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deeplearning.net/software/theano/" TargetMode="External"/><Relationship Id="rId4" Type="http://schemas.openxmlformats.org/officeDocument/2006/relationships/hyperlink" Target="https://github.com/nitishsrivastava/deep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eplearning.net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onan.collobert.com/senna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anl.di.unipi.it/embeddings/" TargetMode="External"/><Relationship Id="rId3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tanl.di.unipi.it/embeddings" TargetMode="External"/><Relationship Id="rId4" Type="http://schemas.openxmlformats.org/officeDocument/2006/relationships/hyperlink" Target="http://lebret.ch/word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tes.google.com/site/rmyeid/projects/polyglot%23TOC-Online-Demo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vdmaaten.github.io/tsne/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wnload.wikimedia.org/itwiki/latest/itwiki-latest-pages-articles.xml.bz2" TargetMode="External"/><Relationship Id="rId3" Type="http://schemas.openxmlformats.org/officeDocument/2006/relationships/hyperlink" Target="http://medialab.di.unipi.it/wiki/Wikipedia_Extractor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ord2vec.googlecode.com/svn/trunk/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tanl.di.unipi.it/en/" TargetMode="External"/><Relationship Id="rId3" Type="http://schemas.openxmlformats.org/officeDocument/2006/relationships/image" Target="../media/image3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edialab.di.unipi.it/Project/QA/Parser/DgAnnotator/" TargetMode="External"/><Relationship Id="rId3" Type="http://schemas.openxmlformats.org/officeDocument/2006/relationships/hyperlink" Target="http://brat.nlplab.org/" TargetMode="Externa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attardi/deepnl" TargetMode="Externa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506.07285v3" TargetMode="External"/><Relationship Id="rId4" Type="http://schemas.openxmlformats.org/officeDocument/2006/relationships/hyperlink" Target="http://arxiv.org/abs/1505.0561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Toward%20Neural%20Network-based%20Reasoning" TargetMode="Externa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pdf/1301.378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>
          <a:xfrm>
            <a:off x="685800" y="1676400"/>
            <a:ext cx="8458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dirty="0" smtClean="0"/>
              <a:t>Deep Learning </a:t>
            </a:r>
            <a:r>
              <a:rPr lang="en-US" altLang="en-US" sz="6600" dirty="0" smtClean="0"/>
              <a:t>for NL</a:t>
            </a:r>
            <a:endParaRPr lang="it-IT" altLang="it-IT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>
                <a:latin typeface="Arial" charset="0"/>
                <a:cs typeface="Arial" charset="0"/>
              </a:rPr>
              <a:t>Giuseppe Attardi</a:t>
            </a:r>
            <a:br>
              <a:rPr lang="it-IT" altLang="it-IT" dirty="0">
                <a:latin typeface="Arial" charset="0"/>
                <a:cs typeface="Arial" charset="0"/>
              </a:rPr>
            </a:br>
            <a:r>
              <a:rPr lang="it-IT" altLang="it-IT" dirty="0">
                <a:latin typeface="Arial" charset="0"/>
                <a:cs typeface="Arial" charset="0"/>
              </a:rPr>
              <a:t>Dipartimento di Informatica</a:t>
            </a:r>
            <a:br>
              <a:rPr lang="it-IT" altLang="it-IT" dirty="0">
                <a:latin typeface="Arial" charset="0"/>
                <a:cs typeface="Arial" charset="0"/>
              </a:rPr>
            </a:br>
            <a:r>
              <a:rPr lang="it-IT" altLang="it-IT" dirty="0">
                <a:latin typeface="Arial" charset="0"/>
                <a:cs typeface="Arial" charset="0"/>
              </a:rPr>
              <a:t>Università di Pisa</a:t>
            </a:r>
            <a:endParaRPr lang="en-US" dirty="0"/>
          </a:p>
        </p:txBody>
      </p:sp>
      <p:pic>
        <p:nvPicPr>
          <p:cNvPr id="4100" name="Picture 5" descr="cherubino_pant_blu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217488"/>
            <a:ext cx="8905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173788"/>
            <a:ext cx="9144000" cy="3683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tabLst>
                <a:tab pos="1524000" algn="l"/>
                <a:tab pos="8697913" algn="r"/>
              </a:tabLst>
              <a:defRPr/>
            </a:pPr>
            <a:r>
              <a:rPr lang="en-US" dirty="0">
                <a:latin typeface="Tw Cen MT" panose="020B0602020104020603" pitchFamily="34" charset="0"/>
              </a:rPr>
              <a:t>		</a:t>
            </a:r>
          </a:p>
        </p:txBody>
      </p:sp>
      <p:sp>
        <p:nvSpPr>
          <p:cNvPr id="3" name="AutoShape 4" descr="Image result for parseme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parseme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Traditional Supervised Machine Learning Approach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new problem:</a:t>
            </a:r>
          </a:p>
          <a:p>
            <a:pPr lvl="1"/>
            <a:r>
              <a:rPr lang="en-US" dirty="0" smtClean="0"/>
              <a:t>Gather as much </a:t>
            </a:r>
            <a:r>
              <a:rPr lang="en-US" b="1" dirty="0" smtClean="0"/>
              <a:t>LABELED</a:t>
            </a:r>
            <a:r>
              <a:rPr lang="en-US" dirty="0" smtClean="0"/>
              <a:t> data as you can get \ handle</a:t>
            </a:r>
          </a:p>
          <a:p>
            <a:pPr lvl="1"/>
            <a:r>
              <a:rPr lang="en-US" dirty="0" smtClean="0"/>
              <a:t>Throw a bunch of algorithms at it (after trying RF \ SVM </a:t>
            </a:r>
            <a:r>
              <a:rPr lang="en-US" dirty="0" smtClean="0"/>
              <a:t>... </a:t>
            </a:r>
            <a:r>
              <a:rPr lang="en-US" dirty="0" smtClean="0"/>
              <a:t>insert favorite </a:t>
            </a:r>
            <a:r>
              <a:rPr lang="en-US" dirty="0" err="1" smtClean="0"/>
              <a:t>algo</a:t>
            </a:r>
            <a:r>
              <a:rPr lang="en-US" dirty="0" smtClean="0"/>
              <a:t> here)</a:t>
            </a:r>
          </a:p>
          <a:p>
            <a:pPr lvl="1"/>
            <a:r>
              <a:rPr lang="en-US" dirty="0" smtClean="0"/>
              <a:t>Pick the best</a:t>
            </a:r>
          </a:p>
          <a:p>
            <a:pPr lvl="1"/>
            <a:r>
              <a:rPr lang="en-US" dirty="0" smtClean="0"/>
              <a:t>Spend hours hand engineering some features \ doing feature selection \ dimensionality reduction (PCA, SVD, etc)</a:t>
            </a:r>
          </a:p>
          <a:p>
            <a:pPr lvl="1"/>
            <a:r>
              <a:rPr lang="en-US" b="1" dirty="0" smtClean="0"/>
              <a:t>RINSE AND REPEAT…..</a:t>
            </a:r>
          </a:p>
        </p:txBody>
      </p:sp>
    </p:spTree>
    <p:extLst>
      <p:ext uri="{BB962C8B-B14F-4D97-AF65-F5344CB8AC3E}">
        <p14:creationId xmlns:p14="http://schemas.microsoft.com/office/powerpoint/2010/main" val="232824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8001000" cy="54726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is </a:t>
            </a:r>
            <a:r>
              <a:rPr lang="en-US" b="1" dirty="0" smtClean="0"/>
              <a:t>NOT </a:t>
            </a:r>
            <a:r>
              <a:rPr lang="en-US" dirty="0" smtClean="0"/>
              <a:t>how humans learn</a:t>
            </a:r>
          </a:p>
          <a:p>
            <a:r>
              <a:rPr lang="en-US" dirty="0" smtClean="0"/>
              <a:t>Humans learn facts and skills and apply them to different problem areas</a:t>
            </a:r>
          </a:p>
          <a:p>
            <a:pPr lvl="1"/>
            <a:r>
              <a:rPr lang="en-US" dirty="0" smtClean="0"/>
              <a:t>-&gt; Transfer Learning </a:t>
            </a:r>
          </a:p>
          <a:p>
            <a:r>
              <a:rPr lang="en-US" dirty="0" smtClean="0"/>
              <a:t>Humans first learn simple concepts, and then </a:t>
            </a:r>
            <a:r>
              <a:rPr lang="en-US" dirty="0" err="1" smtClean="0"/>
              <a:t>learne</a:t>
            </a:r>
            <a:r>
              <a:rPr lang="en-US" dirty="0" smtClean="0"/>
              <a:t> </a:t>
            </a:r>
            <a:r>
              <a:rPr lang="en-US" dirty="0" smtClean="0"/>
              <a:t>more complex ideas by combining simpler concepts</a:t>
            </a:r>
          </a:p>
          <a:p>
            <a:r>
              <a:rPr lang="en-US" dirty="0" smtClean="0"/>
              <a:t>There is evidence that the cortex has a single learning algorithm:</a:t>
            </a:r>
          </a:p>
          <a:p>
            <a:pPr lvl="1"/>
            <a:r>
              <a:rPr lang="en-US" dirty="0" smtClean="0"/>
              <a:t>Inputs from optic nerves of ferrets was rerouted to into their audio cortex </a:t>
            </a:r>
          </a:p>
          <a:p>
            <a:pPr lvl="1"/>
            <a:r>
              <a:rPr lang="en-US" dirty="0" smtClean="0"/>
              <a:t>They were able to learn to see with their audio cortex instead</a:t>
            </a:r>
          </a:p>
          <a:p>
            <a:r>
              <a:rPr lang="en-US" dirty="0" smtClean="0"/>
              <a:t>If we want a general learning algorithm, it needs to be able to:</a:t>
            </a:r>
          </a:p>
          <a:p>
            <a:pPr lvl="1"/>
            <a:r>
              <a:rPr lang="en-US" dirty="0" smtClean="0"/>
              <a:t>Work  with any type of data</a:t>
            </a:r>
          </a:p>
          <a:p>
            <a:pPr lvl="1"/>
            <a:r>
              <a:rPr lang="en-US" dirty="0" smtClean="0"/>
              <a:t>Extract it’s own features</a:t>
            </a:r>
          </a:p>
          <a:p>
            <a:pPr lvl="1"/>
            <a:r>
              <a:rPr lang="en-US" dirty="0" smtClean="0"/>
              <a:t>Transfer what it’s learned to new domains</a:t>
            </a:r>
          </a:p>
          <a:p>
            <a:pPr lvl="1"/>
            <a:r>
              <a:rPr lang="en-US" dirty="0" smtClean="0"/>
              <a:t>Perform multi-modal learning – simultaneously learn from multiple different inputs (vision, language, etc)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0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Far more un-labeled data in the world (i.e. online) than labeled data:</a:t>
            </a:r>
          </a:p>
          <a:p>
            <a:pPr lvl="1"/>
            <a:r>
              <a:rPr lang="en-US" dirty="0" smtClean="0"/>
              <a:t>Websites</a:t>
            </a:r>
          </a:p>
          <a:p>
            <a:pPr lvl="1"/>
            <a:r>
              <a:rPr lang="en-US" dirty="0" smtClean="0"/>
              <a:t>Books</a:t>
            </a:r>
          </a:p>
          <a:p>
            <a:pPr lvl="1"/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Pictures</a:t>
            </a:r>
          </a:p>
          <a:p>
            <a:r>
              <a:rPr lang="en-US" dirty="0" smtClean="0"/>
              <a:t>Deep networks take advantage of unlabelled data by learning </a:t>
            </a:r>
            <a:r>
              <a:rPr lang="en-US" b="1" dirty="0" smtClean="0"/>
              <a:t>good representations </a:t>
            </a:r>
            <a:r>
              <a:rPr lang="en-US" dirty="0" smtClean="0"/>
              <a:t>of the data </a:t>
            </a:r>
            <a:r>
              <a:rPr lang="en-US" b="1" dirty="0" smtClean="0"/>
              <a:t>through unsupervised learning</a:t>
            </a:r>
          </a:p>
          <a:p>
            <a:r>
              <a:rPr lang="en-US" dirty="0" smtClean="0"/>
              <a:t>Humans learn initially from unlabelled examples</a:t>
            </a:r>
          </a:p>
          <a:p>
            <a:r>
              <a:rPr lang="en-US" dirty="0" smtClean="0"/>
              <a:t>Babies learn to talk without labeled data</a:t>
            </a:r>
          </a:p>
        </p:txBody>
      </p:sp>
    </p:spTree>
    <p:extLst>
      <p:ext uri="{BB962C8B-B14F-4D97-AF65-F5344CB8AC3E}">
        <p14:creationId xmlns:p14="http://schemas.microsoft.com/office/powerpoint/2010/main" val="360112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Feature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5112568"/>
          </a:xfrm>
        </p:spPr>
        <p:txBody>
          <a:bodyPr>
            <a:normAutofit/>
          </a:bodyPr>
          <a:lstStyle/>
          <a:p>
            <a:r>
              <a:rPr lang="en-US" dirty="0" smtClean="0"/>
              <a:t>Learning features that represent the data allows them to be used to train a supervised classifier</a:t>
            </a:r>
          </a:p>
          <a:p>
            <a:r>
              <a:rPr lang="en-US" dirty="0" smtClean="0"/>
              <a:t>As the features are learned in an unsupervised way from a different and larger dataset, </a:t>
            </a:r>
            <a:r>
              <a:rPr lang="en-US" b="1" dirty="0" smtClean="0"/>
              <a:t>less risk of over-fitting</a:t>
            </a:r>
          </a:p>
          <a:p>
            <a:r>
              <a:rPr lang="en-US" b="1" dirty="0" smtClean="0"/>
              <a:t>No need for manual feature engineering </a:t>
            </a:r>
          </a:p>
          <a:p>
            <a:pPr lvl="1"/>
            <a:r>
              <a:rPr lang="en-US" dirty="0" smtClean="0"/>
              <a:t>(e.g. </a:t>
            </a:r>
            <a:r>
              <a:rPr lang="en-US" dirty="0" err="1" smtClean="0"/>
              <a:t>Kaggle</a:t>
            </a:r>
            <a:r>
              <a:rPr lang="en-US" dirty="0" smtClean="0"/>
              <a:t> Salary Prediction contest)</a:t>
            </a:r>
          </a:p>
          <a:p>
            <a:r>
              <a:rPr lang="en-US" dirty="0" smtClean="0"/>
              <a:t>Latent features are learned that attempt to explain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6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522"/>
            <a:ext cx="8460432" cy="710182"/>
          </a:xfrm>
        </p:spPr>
        <p:txBody>
          <a:bodyPr/>
          <a:lstStyle/>
          <a:p>
            <a:r>
              <a:rPr lang="en-US" sz="2800" dirty="0" smtClean="0"/>
              <a:t>Unsupervised Learning - Distributed Representations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4845840"/>
          </a:xfrm>
        </p:spPr>
        <p:txBody>
          <a:bodyPr>
            <a:normAutofit/>
          </a:bodyPr>
          <a:lstStyle/>
          <a:p>
            <a:r>
              <a:rPr lang="en-US" dirty="0" smtClean="0"/>
              <a:t>Approaches to unsupervised learning of features fall into two categories:</a:t>
            </a:r>
          </a:p>
          <a:p>
            <a:pPr lvl="1"/>
            <a:r>
              <a:rPr lang="en-US" dirty="0" smtClean="0"/>
              <a:t>Local Representations (hard clustering)</a:t>
            </a:r>
          </a:p>
          <a:p>
            <a:pPr lvl="1"/>
            <a:r>
              <a:rPr lang="en-US" dirty="0" smtClean="0"/>
              <a:t>Distributed Representations (soft \ fuzzy clustering)</a:t>
            </a:r>
          </a:p>
          <a:p>
            <a:r>
              <a:rPr lang="en-US" dirty="0" smtClean="0"/>
              <a:t>Hard clustering approaches (e.g. k-means, DBSCAN) - learn to map a set of data points to individual clusters</a:t>
            </a:r>
          </a:p>
        </p:txBody>
      </p:sp>
    </p:spTree>
    <p:extLst>
      <p:ext uri="{BB962C8B-B14F-4D97-AF65-F5344CB8AC3E}">
        <p14:creationId xmlns:p14="http://schemas.microsoft.com/office/powerpoint/2010/main" val="131284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2876"/>
            <a:ext cx="7772400" cy="731828"/>
          </a:xfrm>
        </p:spPr>
        <p:txBody>
          <a:bodyPr/>
          <a:lstStyle/>
          <a:p>
            <a:r>
              <a:rPr lang="en-US" dirty="0" smtClean="0"/>
              <a:t>Hierarchical Representations</a:t>
            </a:r>
            <a:endParaRPr lang="en-US" dirty="0"/>
          </a:p>
        </p:txBody>
      </p:sp>
      <p:pic>
        <p:nvPicPr>
          <p:cNvPr id="4" name="Content Placeholder 3" descr="SOA_P3_Fig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101626"/>
            <a:ext cx="6480032" cy="5756374"/>
          </a:xfrm>
        </p:spPr>
      </p:pic>
    </p:spTree>
    <p:extLst>
      <p:ext uri="{BB962C8B-B14F-4D97-AF65-F5344CB8AC3E}">
        <p14:creationId xmlns:p14="http://schemas.microsoft.com/office/powerpoint/2010/main" val="59384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Neural Network</a:t>
            </a:r>
            <a:endParaRPr lang="en-US" dirty="0"/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866965"/>
              </p:ext>
            </p:extLst>
          </p:nvPr>
        </p:nvGraphicFramePr>
        <p:xfrm>
          <a:off x="4620648" y="4215874"/>
          <a:ext cx="1752600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Acrobat Document" r:id="rId3" imgW="5728680" imgH="3856320" progId="AcroExch.Document.7">
                  <p:embed/>
                </p:oleObj>
              </mc:Choice>
              <mc:Fallback>
                <p:oleObj name="Acrobat Document" r:id="rId3" imgW="5728680" imgH="38563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0648" y="4215874"/>
                        <a:ext cx="1752600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23" y="5760511"/>
            <a:ext cx="9667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6073210" y="6076424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sz="2000">
                <a:solidFill>
                  <a:srgbClr val="002060"/>
                </a:solidFill>
              </a:rPr>
              <a:t>pixels</a:t>
            </a: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6552635" y="4619099"/>
            <a:ext cx="884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sz="2000">
                <a:solidFill>
                  <a:srgbClr val="002060"/>
                </a:solidFill>
              </a:rPr>
              <a:t>edges</a:t>
            </a: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 rot="5400000">
            <a:off x="5319674" y="5146196"/>
            <a:ext cx="232309" cy="728568"/>
          </a:xfrm>
          <a:prstGeom prst="leftArrow">
            <a:avLst>
              <a:gd name="adj1" fmla="val 50000"/>
              <a:gd name="adj2" fmla="val 43847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spAutoFit/>
          </a:bodyPr>
          <a:lstStyle/>
          <a:p>
            <a:pPr eaLnBrk="0" hangingPunct="0"/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4485710" y="2425174"/>
            <a:ext cx="2103438" cy="1373187"/>
            <a:chOff x="2275196" y="1976652"/>
            <a:chExt cx="2103120" cy="1372950"/>
          </a:xfrm>
        </p:grpSpPr>
        <p:graphicFrame>
          <p:nvGraphicFramePr>
            <p:cNvPr id="32" name="Object 91"/>
            <p:cNvGraphicFramePr>
              <a:graphicFrameLocks noChangeAspect="1"/>
            </p:cNvGraphicFramePr>
            <p:nvPr/>
          </p:nvGraphicFramePr>
          <p:xfrm>
            <a:off x="2330119" y="1990702"/>
            <a:ext cx="196215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Acrobat Document" r:id="rId6" imgW="5728680" imgH="3843720" progId="AcroExch.Document.7">
                    <p:embed/>
                  </p:oleObj>
                </mc:Choice>
                <mc:Fallback>
                  <p:oleObj name="Acrobat Document" r:id="rId6" imgW="5728680" imgH="38437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0119" y="1990702"/>
                          <a:ext cx="196215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 useBgFill="1"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2275196" y="1976652"/>
              <a:ext cx="2103120" cy="338137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algn="ctr"/>
              <a:endParaRPr lang="en-US" sz="16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34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944348"/>
              </p:ext>
            </p:extLst>
          </p:nvPr>
        </p:nvGraphicFramePr>
        <p:xfrm>
          <a:off x="4499992" y="836712"/>
          <a:ext cx="1961840" cy="1437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Acrobat Document" r:id="rId8" imgW="5728680" imgH="4071960" progId="AcroExch.Document.7">
                  <p:embed/>
                </p:oleObj>
              </mc:Choice>
              <mc:Fallback>
                <p:oleObj name="Acrobat Document" r:id="rId8" imgW="5728680" imgH="407196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836712"/>
                        <a:ext cx="1961840" cy="1437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AutoShape 4"/>
          <p:cNvSpPr>
            <a:spLocks noChangeArrowheads="1"/>
          </p:cNvSpPr>
          <p:nvPr/>
        </p:nvSpPr>
        <p:spPr bwMode="auto">
          <a:xfrm rot="5400000">
            <a:off x="5357774" y="3592828"/>
            <a:ext cx="232309" cy="728568"/>
          </a:xfrm>
          <a:prstGeom prst="leftArrow">
            <a:avLst>
              <a:gd name="adj1" fmla="val 50000"/>
              <a:gd name="adj2" fmla="val 43657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spAutoFit/>
          </a:bodyPr>
          <a:lstStyle/>
          <a:p>
            <a:pPr eaLnBrk="0" hangingPunct="0"/>
            <a:endParaRPr lang="en-US">
              <a:solidFill>
                <a:srgbClr val="002060"/>
              </a:solidFill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 rot="5400000">
            <a:off x="5297449" y="2121215"/>
            <a:ext cx="232309" cy="728568"/>
          </a:xfrm>
          <a:prstGeom prst="leftArrow">
            <a:avLst>
              <a:gd name="adj1" fmla="val 50000"/>
              <a:gd name="adj2" fmla="val 43657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spAutoFit/>
          </a:bodyPr>
          <a:lstStyle/>
          <a:p>
            <a:pPr eaLnBrk="0" hangingPunct="0"/>
            <a:endParaRPr lang="en-US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692335" y="2791886"/>
            <a:ext cx="1722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object parts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(combination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of edges)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679635" y="1388536"/>
            <a:ext cx="1766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object models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88309" y="6525344"/>
            <a:ext cx="235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/>
                <a:cs typeface="Tw Cen MT"/>
              </a:rPr>
              <a:t>slide from </a:t>
            </a:r>
            <a:r>
              <a:rPr lang="en-US" dirty="0" err="1" smtClean="0">
                <a:latin typeface="Tw Cen MT"/>
                <a:cs typeface="Tw Cen MT"/>
              </a:rPr>
              <a:t>Honglak</a:t>
            </a:r>
            <a:r>
              <a:rPr lang="en-US" dirty="0" smtClean="0">
                <a:latin typeface="Tw Cen MT"/>
                <a:cs typeface="Tw Cen MT"/>
              </a:rPr>
              <a:t> Lee</a:t>
            </a:r>
            <a:endParaRPr lang="en-US" dirty="0">
              <a:latin typeface="Tw Cen MT"/>
              <a:cs typeface="Tw Cen MT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616" y="1388536"/>
            <a:ext cx="1955800" cy="2159000"/>
          </a:xfrm>
          <a:prstGeom prst="rect">
            <a:avLst/>
          </a:prstGeom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115616" y="3798361"/>
            <a:ext cx="2879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rgbClr val="002060"/>
                </a:solidFill>
              </a:rPr>
              <a:t>Training set: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aligned images of faces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Discriminative </a:t>
            </a:r>
            <a:r>
              <a:rPr lang="en-US" sz="4000" dirty="0" err="1" smtClean="0"/>
              <a:t>vs</a:t>
            </a:r>
            <a:r>
              <a:rPr lang="en-US" sz="4000" dirty="0" smtClean="0"/>
              <a:t> </a:t>
            </a:r>
            <a:r>
              <a:rPr lang="en-US" sz="4000" dirty="0" smtClean="0"/>
              <a:t>Generative Models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types of classification algorithms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Generative </a:t>
            </a:r>
            <a:r>
              <a:rPr lang="en-US" dirty="0" smtClean="0"/>
              <a:t>– Model Joint Distribution </a:t>
            </a:r>
          </a:p>
          <a:p>
            <a:pPr lvl="1"/>
            <a:r>
              <a:rPr lang="en-US" i="1" dirty="0" smtClean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Class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Data</a:t>
            </a:r>
            <a:r>
              <a:rPr lang="en-US" dirty="0" smtClean="0">
                <a:latin typeface="+mj-lt"/>
              </a:rPr>
              <a:t>)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/>
              <a:t>Na</a:t>
            </a:r>
            <a:r>
              <a:rPr lang="en-US" dirty="0" smtClean="0"/>
              <a:t>ïve </a:t>
            </a:r>
            <a:r>
              <a:rPr lang="en-US" dirty="0" smtClean="0"/>
              <a:t>Bayes, </a:t>
            </a:r>
            <a:r>
              <a:rPr lang="en-US" dirty="0" smtClean="0"/>
              <a:t>HMM, </a:t>
            </a:r>
            <a:r>
              <a:rPr lang="en-US" dirty="0" smtClean="0"/>
              <a:t>RBM, </a:t>
            </a:r>
            <a:r>
              <a:rPr lang="en-US" dirty="0" smtClean="0"/>
              <a:t>LDA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Discriminative </a:t>
            </a:r>
            <a:r>
              <a:rPr lang="en-US" dirty="0" smtClean="0"/>
              <a:t>– Conditional Distribution</a:t>
            </a:r>
          </a:p>
          <a:p>
            <a:pPr lvl="1"/>
            <a:r>
              <a:rPr lang="en-US" i="1" dirty="0" smtClean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err="1" smtClean="0">
                <a:latin typeface="+mj-lt"/>
              </a:rPr>
              <a:t>Class</a:t>
            </a:r>
            <a:r>
              <a:rPr lang="en-US" dirty="0" err="1">
                <a:latin typeface="+mj-lt"/>
              </a:rPr>
              <a:t>|</a:t>
            </a:r>
            <a:r>
              <a:rPr lang="en-US" i="1" dirty="0" err="1" smtClean="0">
                <a:latin typeface="+mj-lt"/>
              </a:rPr>
              <a:t>Data</a:t>
            </a:r>
            <a:r>
              <a:rPr lang="en-US" dirty="0" smtClean="0">
                <a:latin typeface="+mj-lt"/>
              </a:rPr>
              <a:t>)</a:t>
            </a:r>
          </a:p>
          <a:p>
            <a:pPr lvl="1"/>
            <a:r>
              <a:rPr lang="en-US" dirty="0" smtClean="0"/>
              <a:t>E.g. Decision Trees, SVMs, </a:t>
            </a:r>
            <a:r>
              <a:rPr lang="en-US" dirty="0" err="1" smtClean="0"/>
              <a:t>Nnets</a:t>
            </a:r>
            <a:r>
              <a:rPr lang="en-US" dirty="0" smtClean="0"/>
              <a:t>, Linear Regression,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355622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Discriminative Vs Generative Models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1"/>
            <a:ext cx="8134672" cy="526539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Discriminative models tend to give better classification accuracy</a:t>
            </a:r>
          </a:p>
          <a:p>
            <a:r>
              <a:rPr lang="en-US" b="1" dirty="0" smtClean="0"/>
              <a:t>BUT</a:t>
            </a:r>
            <a:r>
              <a:rPr lang="en-US" dirty="0" smtClean="0"/>
              <a:t> are more prone to </a:t>
            </a:r>
            <a:r>
              <a:rPr lang="en-US" b="1" dirty="0" smtClean="0"/>
              <a:t>over-</a:t>
            </a:r>
            <a:r>
              <a:rPr lang="en-US" b="1" dirty="0" smtClean="0"/>
              <a:t>fitting</a:t>
            </a:r>
            <a:endParaRPr lang="en-US" dirty="0" smtClean="0"/>
          </a:p>
          <a:p>
            <a:r>
              <a:rPr lang="en-US" dirty="0" smtClean="0"/>
              <a:t>Generative models can be used to generate conditional models:</a:t>
            </a:r>
          </a:p>
          <a:p>
            <a:pPr lvl="1"/>
            <a:endParaRPr lang="en-US" sz="3900" dirty="0" smtClean="0"/>
          </a:p>
          <a:p>
            <a:pPr marL="457200" lvl="1" indent="0">
              <a:buNone/>
            </a:pPr>
            <a:r>
              <a:rPr lang="en-US" sz="3900" b="1" i="1" dirty="0" smtClean="0">
                <a:latin typeface="+mj-lt"/>
              </a:rPr>
              <a:t>p</a:t>
            </a:r>
            <a:r>
              <a:rPr lang="en-US" sz="3900" b="1" dirty="0" smtClean="0">
                <a:latin typeface="+mj-lt"/>
              </a:rPr>
              <a:t>(</a:t>
            </a:r>
            <a:r>
              <a:rPr lang="en-US" sz="3900" b="1" dirty="0" smtClean="0">
                <a:latin typeface="+mj-lt"/>
              </a:rPr>
              <a:t>A|B</a:t>
            </a:r>
            <a:r>
              <a:rPr lang="en-US" sz="3900" b="1" dirty="0" smtClean="0">
                <a:latin typeface="+mj-lt"/>
              </a:rPr>
              <a:t>) = </a:t>
            </a:r>
            <a:r>
              <a:rPr lang="en-US" sz="3900" b="1" i="1" dirty="0" smtClean="0">
                <a:latin typeface="+mj-lt"/>
              </a:rPr>
              <a:t>p</a:t>
            </a:r>
            <a:r>
              <a:rPr lang="en-US" sz="3900" b="1" dirty="0" smtClean="0">
                <a:latin typeface="+mj-lt"/>
              </a:rPr>
              <a:t>(A </a:t>
            </a:r>
            <a:r>
              <a:rPr lang="en-US" sz="3900" b="1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3900" b="1" dirty="0" smtClean="0">
                <a:latin typeface="+mj-lt"/>
              </a:rPr>
              <a:t> </a:t>
            </a:r>
            <a:r>
              <a:rPr lang="en-US" sz="3900" b="1" dirty="0" smtClean="0">
                <a:latin typeface="+mj-lt"/>
              </a:rPr>
              <a:t>B)/</a:t>
            </a:r>
            <a:r>
              <a:rPr lang="en-US" sz="3900" b="1" i="1" dirty="0" smtClean="0">
                <a:latin typeface="+mj-lt"/>
              </a:rPr>
              <a:t>p</a:t>
            </a:r>
            <a:r>
              <a:rPr lang="en-US" sz="3900" b="1" dirty="0" smtClean="0">
                <a:latin typeface="+mj-lt"/>
              </a:rPr>
              <a:t>(B</a:t>
            </a:r>
            <a:r>
              <a:rPr lang="en-US" sz="3900" b="1" dirty="0" smtClean="0"/>
              <a:t>)</a:t>
            </a:r>
          </a:p>
          <a:p>
            <a:pPr lvl="1"/>
            <a:endParaRPr lang="en-US" sz="3900" b="1" dirty="0" smtClean="0"/>
          </a:p>
          <a:p>
            <a:r>
              <a:rPr lang="en-US" dirty="0" smtClean="0"/>
              <a:t>Generative models can also </a:t>
            </a:r>
            <a:r>
              <a:rPr lang="en-US" b="1" dirty="0" smtClean="0"/>
              <a:t>generate </a:t>
            </a:r>
            <a:r>
              <a:rPr lang="en-US" dirty="0" smtClean="0"/>
              <a:t>samples of data according to the distribution of the training data (hence the name) i.e. they learn to model the data distribution not Class\Data</a:t>
            </a:r>
          </a:p>
        </p:txBody>
      </p:sp>
    </p:spTree>
    <p:extLst>
      <p:ext uri="{BB962C8B-B14F-4D97-AF65-F5344CB8AC3E}">
        <p14:creationId xmlns:p14="http://schemas.microsoft.com/office/powerpoint/2010/main" val="1985123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6024"/>
            <a:ext cx="8469312" cy="1412776"/>
          </a:xfrm>
        </p:spPr>
        <p:txBody>
          <a:bodyPr/>
          <a:lstStyle/>
          <a:p>
            <a:r>
              <a:rPr lang="en-US" sz="4000" dirty="0" smtClean="0"/>
              <a:t>Discriminative + Generative </a:t>
            </a:r>
            <a:r>
              <a:rPr lang="en-US" sz="4000" dirty="0" smtClean="0"/>
              <a:t>Model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–</a:t>
            </a:r>
            <a:r>
              <a:rPr lang="en-US" sz="4000" dirty="0" smtClean="0"/>
              <a:t>&gt; </a:t>
            </a:r>
            <a:r>
              <a:rPr lang="en-US" sz="4000" dirty="0" smtClean="0"/>
              <a:t>Semi</a:t>
            </a:r>
            <a:r>
              <a:rPr lang="en-US" sz="4000" dirty="0" smtClean="0"/>
              <a:t>-Supervised Learning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8001000" cy="45107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deep learning, a generative model (RBM, Auto-Encoder) is learned from the data</a:t>
            </a:r>
          </a:p>
          <a:p>
            <a:r>
              <a:rPr lang="en-US" dirty="0" smtClean="0"/>
              <a:t>Generative model </a:t>
            </a:r>
            <a:r>
              <a:rPr lang="en-US" b="1" dirty="0" smtClean="0"/>
              <a:t>maximizes </a:t>
            </a:r>
            <a:r>
              <a:rPr lang="en-US" dirty="0" smtClean="0"/>
              <a:t>prior: </a:t>
            </a:r>
            <a:r>
              <a:rPr lang="en-US" i="1" dirty="0" smtClean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Data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 smtClean="0"/>
              <a:t>Then a </a:t>
            </a:r>
            <a:r>
              <a:rPr lang="en-US" b="1" dirty="0" smtClean="0"/>
              <a:t>discriminative classifier </a:t>
            </a:r>
            <a:r>
              <a:rPr lang="en-US" dirty="0" smtClean="0"/>
              <a:t>is trained using the </a:t>
            </a:r>
            <a:r>
              <a:rPr lang="en-US" b="1" dirty="0" smtClean="0"/>
              <a:t>features </a:t>
            </a:r>
            <a:r>
              <a:rPr lang="en-US" dirty="0" smtClean="0"/>
              <a:t>learned from the </a:t>
            </a:r>
            <a:r>
              <a:rPr lang="en-US" b="1" dirty="0" smtClean="0"/>
              <a:t>generative model</a:t>
            </a:r>
          </a:p>
          <a:p>
            <a:r>
              <a:rPr lang="en-US" dirty="0" smtClean="0"/>
              <a:t>This maximizes </a:t>
            </a:r>
            <a:r>
              <a:rPr lang="en-US" dirty="0" smtClean="0"/>
              <a:t>posterior: </a:t>
            </a:r>
            <a:r>
              <a:rPr lang="en-US" i="1" dirty="0" smtClean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err="1" smtClean="0">
                <a:latin typeface="+mj-lt"/>
              </a:rPr>
              <a:t>Class</a:t>
            </a:r>
            <a:r>
              <a:rPr lang="en-US" i="1" dirty="0" err="1">
                <a:latin typeface="+mj-lt"/>
              </a:rPr>
              <a:t>|</a:t>
            </a:r>
            <a:r>
              <a:rPr lang="en-US" i="1" dirty="0" err="1" smtClean="0">
                <a:latin typeface="+mj-lt"/>
              </a:rPr>
              <a:t>Data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 smtClean="0"/>
              <a:t>Popular discriminative classifiers used:</a:t>
            </a:r>
          </a:p>
          <a:p>
            <a:pPr lvl="1"/>
            <a:r>
              <a:rPr lang="en-US" dirty="0" err="1" smtClean="0"/>
              <a:t>NNet</a:t>
            </a:r>
            <a:r>
              <a:rPr lang="en-US" dirty="0" smtClean="0"/>
              <a:t> soft max layer</a:t>
            </a:r>
          </a:p>
          <a:p>
            <a:pPr lvl="1"/>
            <a:r>
              <a:rPr lang="en-US" dirty="0" smtClean="0"/>
              <a:t>SVM</a:t>
            </a:r>
          </a:p>
          <a:p>
            <a:pPr lvl="1"/>
            <a:r>
              <a:rPr lang="en-US" dirty="0" smtClean="0"/>
              <a:t>Logistic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2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800" dirty="0" smtClean="0"/>
              <a:t>Statistical Machine Learning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619523"/>
            <a:ext cx="7772400" cy="50498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/>
              <a:t>Training on large document collections</a:t>
            </a:r>
          </a:p>
          <a:p>
            <a:pPr eaLnBrk="1" hangingPunct="1">
              <a:defRPr/>
            </a:pPr>
            <a:r>
              <a:rPr lang="en-US" altLang="en-US" sz="3600" dirty="0" smtClean="0"/>
              <a:t>Requires ability to process Big Data</a:t>
            </a:r>
          </a:p>
          <a:p>
            <a:pPr lvl="1" eaLnBrk="1" hangingPunct="1">
              <a:defRPr/>
            </a:pPr>
            <a:r>
              <a:rPr lang="en-US" altLang="en-US" sz="3200" dirty="0" smtClean="0"/>
              <a:t>If we used same algorithms 10 years ago they would still be running</a:t>
            </a:r>
          </a:p>
          <a:p>
            <a:pPr>
              <a:defRPr/>
            </a:pPr>
            <a:r>
              <a:rPr lang="en-US" sz="3600" dirty="0"/>
              <a:t>The Unreasonable Effectiveness of Big </a:t>
            </a:r>
            <a:r>
              <a:rPr lang="en-US" sz="3600" dirty="0" smtClean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79481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Neural Networks – Very Brief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sz="quarter" idx="1"/>
          </p:nvPr>
        </p:nvSpPr>
        <p:spPr>
          <a:xfrm>
            <a:off x="1763688" y="3933056"/>
            <a:ext cx="6694512" cy="2520280"/>
          </a:xfrm>
        </p:spPr>
        <p:txBody>
          <a:bodyPr/>
          <a:lstStyle/>
          <a:p>
            <a:pPr marL="582930" indent="-514350" algn="l">
              <a:buFont typeface="+mj-lt"/>
              <a:buAutoNum type="arabicPeriod"/>
            </a:pPr>
            <a:r>
              <a:rPr lang="en-US" sz="3600" dirty="0" smtClean="0"/>
              <a:t>Activation Function</a:t>
            </a:r>
          </a:p>
          <a:p>
            <a:pPr marL="582930" indent="-514350" algn="l">
              <a:buFont typeface="+mj-lt"/>
              <a:buAutoNum type="arabicPeriod"/>
            </a:pPr>
            <a:r>
              <a:rPr lang="en-US" sz="3600" dirty="0" smtClean="0"/>
              <a:t>Back Propagation</a:t>
            </a:r>
          </a:p>
          <a:p>
            <a:pPr marL="582930" indent="-514350" algn="l">
              <a:buFont typeface="+mj-lt"/>
              <a:buAutoNum type="arabicPeriod"/>
            </a:pPr>
            <a:r>
              <a:rPr lang="en-US" sz="3600" dirty="0" smtClean="0"/>
              <a:t>Gradient Descent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5253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/>
                <a:cs typeface="Tw Cen MT"/>
              </a:rPr>
              <a:t>slides by Simon</a:t>
            </a:r>
            <a:endParaRPr lang="en-US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82187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Network</a:t>
            </a:r>
            <a:endParaRPr lang="en-US" dirty="0"/>
          </a:p>
        </p:txBody>
      </p:sp>
      <p:grpSp>
        <p:nvGrpSpPr>
          <p:cNvPr id="4" name="Group 33"/>
          <p:cNvGrpSpPr>
            <a:grpSpLocks noChangeAspect="1"/>
          </p:cNvGrpSpPr>
          <p:nvPr/>
        </p:nvGrpSpPr>
        <p:grpSpPr bwMode="auto">
          <a:xfrm>
            <a:off x="1388309" y="1268760"/>
            <a:ext cx="6964029" cy="4041811"/>
            <a:chOff x="2828" y="4314"/>
            <a:chExt cx="7826" cy="4643"/>
          </a:xfrm>
        </p:grpSpPr>
        <p:sp>
          <p:nvSpPr>
            <p:cNvPr id="5" name="AutoShape 34"/>
            <p:cNvSpPr>
              <a:spLocks noChangeAspect="1" noChangeArrowheads="1"/>
            </p:cNvSpPr>
            <p:nvPr/>
          </p:nvSpPr>
          <p:spPr bwMode="auto">
            <a:xfrm>
              <a:off x="2828" y="4314"/>
              <a:ext cx="7826" cy="46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35"/>
            <p:cNvSpPr>
              <a:spLocks noChangeArrowheads="1"/>
            </p:cNvSpPr>
            <p:nvPr/>
          </p:nvSpPr>
          <p:spPr bwMode="auto">
            <a:xfrm>
              <a:off x="3924" y="5020"/>
              <a:ext cx="245" cy="25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36"/>
            <p:cNvSpPr>
              <a:spLocks noChangeArrowheads="1"/>
            </p:cNvSpPr>
            <p:nvPr/>
          </p:nvSpPr>
          <p:spPr bwMode="auto">
            <a:xfrm>
              <a:off x="3924" y="5550"/>
              <a:ext cx="245" cy="25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7"/>
            <p:cNvSpPr>
              <a:spLocks noChangeArrowheads="1"/>
            </p:cNvSpPr>
            <p:nvPr/>
          </p:nvSpPr>
          <p:spPr bwMode="auto">
            <a:xfrm>
              <a:off x="3924" y="6079"/>
              <a:ext cx="245" cy="25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38"/>
            <p:cNvSpPr>
              <a:spLocks noChangeArrowheads="1"/>
            </p:cNvSpPr>
            <p:nvPr/>
          </p:nvSpPr>
          <p:spPr bwMode="auto">
            <a:xfrm>
              <a:off x="3924" y="6611"/>
              <a:ext cx="245" cy="2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39"/>
            <p:cNvSpPr>
              <a:spLocks noChangeArrowheads="1"/>
            </p:cNvSpPr>
            <p:nvPr/>
          </p:nvSpPr>
          <p:spPr bwMode="auto">
            <a:xfrm>
              <a:off x="5564" y="4520"/>
              <a:ext cx="246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40"/>
            <p:cNvSpPr>
              <a:spLocks noChangeArrowheads="1"/>
            </p:cNvSpPr>
            <p:nvPr/>
          </p:nvSpPr>
          <p:spPr bwMode="auto">
            <a:xfrm>
              <a:off x="5564" y="5050"/>
              <a:ext cx="246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41"/>
            <p:cNvSpPr>
              <a:spLocks noChangeArrowheads="1"/>
            </p:cNvSpPr>
            <p:nvPr/>
          </p:nvSpPr>
          <p:spPr bwMode="auto">
            <a:xfrm>
              <a:off x="5564" y="5580"/>
              <a:ext cx="246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42"/>
            <p:cNvSpPr>
              <a:spLocks noChangeArrowheads="1"/>
            </p:cNvSpPr>
            <p:nvPr/>
          </p:nvSpPr>
          <p:spPr bwMode="auto">
            <a:xfrm>
              <a:off x="5564" y="6111"/>
              <a:ext cx="246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43"/>
            <p:cNvSpPr>
              <a:spLocks noChangeArrowheads="1"/>
            </p:cNvSpPr>
            <p:nvPr/>
          </p:nvSpPr>
          <p:spPr bwMode="auto">
            <a:xfrm>
              <a:off x="5575" y="6597"/>
              <a:ext cx="245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44"/>
            <p:cNvSpPr>
              <a:spLocks noChangeArrowheads="1"/>
            </p:cNvSpPr>
            <p:nvPr/>
          </p:nvSpPr>
          <p:spPr bwMode="auto">
            <a:xfrm>
              <a:off x="5575" y="7128"/>
              <a:ext cx="245" cy="25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45"/>
            <p:cNvSpPr>
              <a:spLocks noChangeArrowheads="1"/>
            </p:cNvSpPr>
            <p:nvPr/>
          </p:nvSpPr>
          <p:spPr bwMode="auto">
            <a:xfrm>
              <a:off x="7998" y="5064"/>
              <a:ext cx="245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46"/>
            <p:cNvSpPr>
              <a:spLocks noChangeArrowheads="1"/>
            </p:cNvSpPr>
            <p:nvPr/>
          </p:nvSpPr>
          <p:spPr bwMode="auto">
            <a:xfrm>
              <a:off x="7998" y="5594"/>
              <a:ext cx="245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47"/>
            <p:cNvSpPr>
              <a:spLocks noChangeArrowheads="1"/>
            </p:cNvSpPr>
            <p:nvPr/>
          </p:nvSpPr>
          <p:spPr bwMode="auto">
            <a:xfrm>
              <a:off x="7998" y="6124"/>
              <a:ext cx="245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48"/>
            <p:cNvSpPr>
              <a:spLocks noChangeArrowheads="1"/>
            </p:cNvSpPr>
            <p:nvPr/>
          </p:nvSpPr>
          <p:spPr bwMode="auto">
            <a:xfrm>
              <a:off x="7998" y="6656"/>
              <a:ext cx="245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49"/>
            <p:cNvSpPr>
              <a:spLocks noChangeArrowheads="1"/>
            </p:cNvSpPr>
            <p:nvPr/>
          </p:nvSpPr>
          <p:spPr bwMode="auto">
            <a:xfrm>
              <a:off x="9101" y="5324"/>
              <a:ext cx="245" cy="25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50"/>
            <p:cNvSpPr>
              <a:spLocks noChangeArrowheads="1"/>
            </p:cNvSpPr>
            <p:nvPr/>
          </p:nvSpPr>
          <p:spPr bwMode="auto">
            <a:xfrm>
              <a:off x="9101" y="5854"/>
              <a:ext cx="245" cy="250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9101" y="6383"/>
              <a:ext cx="245" cy="25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52"/>
            <p:cNvSpPr>
              <a:spLocks noChangeShapeType="1"/>
            </p:cNvSpPr>
            <p:nvPr/>
          </p:nvSpPr>
          <p:spPr bwMode="auto">
            <a:xfrm flipV="1">
              <a:off x="4160" y="4693"/>
              <a:ext cx="1392" cy="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53"/>
            <p:cNvSpPr>
              <a:spLocks noChangeShapeType="1"/>
            </p:cNvSpPr>
            <p:nvPr/>
          </p:nvSpPr>
          <p:spPr bwMode="auto">
            <a:xfrm>
              <a:off x="4160" y="5167"/>
              <a:ext cx="1392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54"/>
            <p:cNvSpPr>
              <a:spLocks noChangeShapeType="1"/>
            </p:cNvSpPr>
            <p:nvPr/>
          </p:nvSpPr>
          <p:spPr bwMode="auto">
            <a:xfrm>
              <a:off x="4179" y="5167"/>
              <a:ext cx="1401" cy="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55"/>
            <p:cNvSpPr>
              <a:spLocks noChangeShapeType="1"/>
            </p:cNvSpPr>
            <p:nvPr/>
          </p:nvSpPr>
          <p:spPr bwMode="auto">
            <a:xfrm>
              <a:off x="4167" y="5173"/>
              <a:ext cx="1385" cy="10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56"/>
            <p:cNvSpPr>
              <a:spLocks noChangeShapeType="1"/>
            </p:cNvSpPr>
            <p:nvPr/>
          </p:nvSpPr>
          <p:spPr bwMode="auto">
            <a:xfrm>
              <a:off x="4188" y="5187"/>
              <a:ext cx="1383" cy="1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57"/>
            <p:cNvSpPr>
              <a:spLocks noChangeShapeType="1"/>
            </p:cNvSpPr>
            <p:nvPr/>
          </p:nvSpPr>
          <p:spPr bwMode="auto">
            <a:xfrm>
              <a:off x="4167" y="5157"/>
              <a:ext cx="1413" cy="2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58"/>
            <p:cNvSpPr>
              <a:spLocks noChangeShapeType="1"/>
            </p:cNvSpPr>
            <p:nvPr/>
          </p:nvSpPr>
          <p:spPr bwMode="auto">
            <a:xfrm flipV="1">
              <a:off x="4179" y="4684"/>
              <a:ext cx="1373" cy="9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59"/>
            <p:cNvSpPr>
              <a:spLocks noChangeShapeType="1"/>
            </p:cNvSpPr>
            <p:nvPr/>
          </p:nvSpPr>
          <p:spPr bwMode="auto">
            <a:xfrm flipV="1">
              <a:off x="4188" y="5176"/>
              <a:ext cx="1338" cy="4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60"/>
            <p:cNvSpPr>
              <a:spLocks noChangeShapeType="1"/>
            </p:cNvSpPr>
            <p:nvPr/>
          </p:nvSpPr>
          <p:spPr bwMode="auto">
            <a:xfrm>
              <a:off x="4171" y="5676"/>
              <a:ext cx="1381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61"/>
            <p:cNvSpPr>
              <a:spLocks noChangeShapeType="1"/>
            </p:cNvSpPr>
            <p:nvPr/>
          </p:nvSpPr>
          <p:spPr bwMode="auto">
            <a:xfrm>
              <a:off x="4216" y="5690"/>
              <a:ext cx="1348" cy="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62"/>
            <p:cNvSpPr>
              <a:spLocks noChangeShapeType="1"/>
            </p:cNvSpPr>
            <p:nvPr/>
          </p:nvSpPr>
          <p:spPr bwMode="auto">
            <a:xfrm>
              <a:off x="4167" y="5669"/>
              <a:ext cx="1413" cy="10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63"/>
            <p:cNvSpPr>
              <a:spLocks noChangeShapeType="1"/>
            </p:cNvSpPr>
            <p:nvPr/>
          </p:nvSpPr>
          <p:spPr bwMode="auto">
            <a:xfrm>
              <a:off x="4171" y="6177"/>
              <a:ext cx="1381" cy="5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64"/>
            <p:cNvSpPr>
              <a:spLocks noChangeShapeType="1"/>
            </p:cNvSpPr>
            <p:nvPr/>
          </p:nvSpPr>
          <p:spPr bwMode="auto">
            <a:xfrm>
              <a:off x="4216" y="5671"/>
              <a:ext cx="1364" cy="15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65"/>
            <p:cNvSpPr>
              <a:spLocks noChangeShapeType="1"/>
            </p:cNvSpPr>
            <p:nvPr/>
          </p:nvSpPr>
          <p:spPr bwMode="auto">
            <a:xfrm flipV="1">
              <a:off x="4167" y="4684"/>
              <a:ext cx="1385" cy="15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66"/>
            <p:cNvSpPr>
              <a:spLocks noChangeShapeType="1"/>
            </p:cNvSpPr>
            <p:nvPr/>
          </p:nvSpPr>
          <p:spPr bwMode="auto">
            <a:xfrm flipV="1">
              <a:off x="4179" y="5178"/>
              <a:ext cx="1373" cy="1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67"/>
            <p:cNvSpPr>
              <a:spLocks noChangeShapeType="1"/>
            </p:cNvSpPr>
            <p:nvPr/>
          </p:nvSpPr>
          <p:spPr bwMode="auto">
            <a:xfrm flipV="1">
              <a:off x="4204" y="5727"/>
              <a:ext cx="1376" cy="4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68"/>
            <p:cNvSpPr>
              <a:spLocks noChangeShapeType="1"/>
            </p:cNvSpPr>
            <p:nvPr/>
          </p:nvSpPr>
          <p:spPr bwMode="auto">
            <a:xfrm>
              <a:off x="4179" y="6191"/>
              <a:ext cx="1347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69"/>
            <p:cNvSpPr>
              <a:spLocks noChangeShapeType="1"/>
            </p:cNvSpPr>
            <p:nvPr/>
          </p:nvSpPr>
          <p:spPr bwMode="auto">
            <a:xfrm>
              <a:off x="4171" y="6177"/>
              <a:ext cx="1373" cy="10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70"/>
            <p:cNvSpPr>
              <a:spLocks noChangeShapeType="1"/>
            </p:cNvSpPr>
            <p:nvPr/>
          </p:nvSpPr>
          <p:spPr bwMode="auto">
            <a:xfrm flipV="1">
              <a:off x="4179" y="4684"/>
              <a:ext cx="1385" cy="20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71"/>
            <p:cNvSpPr>
              <a:spLocks noChangeShapeType="1"/>
            </p:cNvSpPr>
            <p:nvPr/>
          </p:nvSpPr>
          <p:spPr bwMode="auto">
            <a:xfrm flipV="1">
              <a:off x="4179" y="5187"/>
              <a:ext cx="1365" cy="1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72"/>
            <p:cNvSpPr>
              <a:spLocks noChangeShapeType="1"/>
            </p:cNvSpPr>
            <p:nvPr/>
          </p:nvSpPr>
          <p:spPr bwMode="auto">
            <a:xfrm flipV="1">
              <a:off x="4167" y="5727"/>
              <a:ext cx="1397" cy="10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73"/>
            <p:cNvSpPr>
              <a:spLocks noChangeShapeType="1"/>
            </p:cNvSpPr>
            <p:nvPr/>
          </p:nvSpPr>
          <p:spPr bwMode="auto">
            <a:xfrm flipV="1">
              <a:off x="4179" y="6243"/>
              <a:ext cx="1373" cy="4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74"/>
            <p:cNvSpPr>
              <a:spLocks noChangeShapeType="1"/>
            </p:cNvSpPr>
            <p:nvPr/>
          </p:nvSpPr>
          <p:spPr bwMode="auto">
            <a:xfrm>
              <a:off x="4148" y="6738"/>
              <a:ext cx="1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75"/>
            <p:cNvSpPr>
              <a:spLocks noChangeShapeType="1"/>
            </p:cNvSpPr>
            <p:nvPr/>
          </p:nvSpPr>
          <p:spPr bwMode="auto">
            <a:xfrm>
              <a:off x="4188" y="6751"/>
              <a:ext cx="1404" cy="4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76"/>
            <p:cNvSpPr>
              <a:spLocks noChangeShapeType="1"/>
            </p:cNvSpPr>
            <p:nvPr/>
          </p:nvSpPr>
          <p:spPr bwMode="auto">
            <a:xfrm>
              <a:off x="8243" y="5212"/>
              <a:ext cx="851" cy="7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77"/>
            <p:cNvSpPr>
              <a:spLocks noChangeShapeType="1"/>
            </p:cNvSpPr>
            <p:nvPr/>
          </p:nvSpPr>
          <p:spPr bwMode="auto">
            <a:xfrm>
              <a:off x="8274" y="5240"/>
              <a:ext cx="818" cy="2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78"/>
            <p:cNvSpPr>
              <a:spLocks noChangeShapeType="1"/>
            </p:cNvSpPr>
            <p:nvPr/>
          </p:nvSpPr>
          <p:spPr bwMode="auto">
            <a:xfrm>
              <a:off x="8243" y="5212"/>
              <a:ext cx="834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79"/>
            <p:cNvSpPr>
              <a:spLocks noChangeShapeType="1"/>
            </p:cNvSpPr>
            <p:nvPr/>
          </p:nvSpPr>
          <p:spPr bwMode="auto">
            <a:xfrm flipV="1">
              <a:off x="8258" y="5466"/>
              <a:ext cx="834" cy="2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80"/>
            <p:cNvSpPr>
              <a:spLocks noChangeShapeType="1"/>
            </p:cNvSpPr>
            <p:nvPr/>
          </p:nvSpPr>
          <p:spPr bwMode="auto">
            <a:xfrm>
              <a:off x="8258" y="5740"/>
              <a:ext cx="810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81"/>
            <p:cNvSpPr>
              <a:spLocks noChangeShapeType="1"/>
            </p:cNvSpPr>
            <p:nvPr/>
          </p:nvSpPr>
          <p:spPr bwMode="auto">
            <a:xfrm>
              <a:off x="8355" y="5788"/>
              <a:ext cx="836" cy="7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82"/>
            <p:cNvSpPr>
              <a:spLocks noChangeShapeType="1"/>
            </p:cNvSpPr>
            <p:nvPr/>
          </p:nvSpPr>
          <p:spPr bwMode="auto">
            <a:xfrm flipV="1">
              <a:off x="8243" y="5941"/>
              <a:ext cx="806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83"/>
            <p:cNvSpPr>
              <a:spLocks noChangeShapeType="1"/>
            </p:cNvSpPr>
            <p:nvPr/>
          </p:nvSpPr>
          <p:spPr bwMode="auto">
            <a:xfrm flipV="1">
              <a:off x="8243" y="5438"/>
              <a:ext cx="851" cy="7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84"/>
            <p:cNvSpPr>
              <a:spLocks noChangeShapeType="1"/>
            </p:cNvSpPr>
            <p:nvPr/>
          </p:nvSpPr>
          <p:spPr bwMode="auto">
            <a:xfrm>
              <a:off x="8243" y="6227"/>
              <a:ext cx="851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85"/>
            <p:cNvSpPr>
              <a:spLocks noChangeShapeType="1"/>
            </p:cNvSpPr>
            <p:nvPr/>
          </p:nvSpPr>
          <p:spPr bwMode="auto">
            <a:xfrm flipV="1">
              <a:off x="8267" y="5466"/>
              <a:ext cx="825" cy="1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86"/>
            <p:cNvSpPr>
              <a:spLocks noChangeShapeType="1"/>
            </p:cNvSpPr>
            <p:nvPr/>
          </p:nvSpPr>
          <p:spPr bwMode="auto">
            <a:xfrm flipV="1">
              <a:off x="8258" y="5941"/>
              <a:ext cx="836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87"/>
            <p:cNvSpPr>
              <a:spLocks noChangeShapeType="1"/>
            </p:cNvSpPr>
            <p:nvPr/>
          </p:nvSpPr>
          <p:spPr bwMode="auto">
            <a:xfrm flipV="1">
              <a:off x="8258" y="6499"/>
              <a:ext cx="834" cy="2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88"/>
            <p:cNvSpPr>
              <a:spLocks noChangeShapeType="1"/>
            </p:cNvSpPr>
            <p:nvPr/>
          </p:nvSpPr>
          <p:spPr bwMode="auto">
            <a:xfrm>
              <a:off x="5817" y="4638"/>
              <a:ext cx="2181" cy="5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89"/>
            <p:cNvSpPr>
              <a:spLocks noChangeShapeType="1"/>
            </p:cNvSpPr>
            <p:nvPr/>
          </p:nvSpPr>
          <p:spPr bwMode="auto">
            <a:xfrm>
              <a:off x="5829" y="5178"/>
              <a:ext cx="2158" cy="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90"/>
            <p:cNvSpPr>
              <a:spLocks noChangeShapeType="1"/>
            </p:cNvSpPr>
            <p:nvPr/>
          </p:nvSpPr>
          <p:spPr bwMode="auto">
            <a:xfrm>
              <a:off x="5829" y="5703"/>
              <a:ext cx="2158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91"/>
            <p:cNvSpPr>
              <a:spLocks noChangeShapeType="1"/>
            </p:cNvSpPr>
            <p:nvPr/>
          </p:nvSpPr>
          <p:spPr bwMode="auto">
            <a:xfrm>
              <a:off x="5832" y="6248"/>
              <a:ext cx="2159" cy="5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92"/>
            <p:cNvSpPr>
              <a:spLocks noChangeShapeType="1"/>
            </p:cNvSpPr>
            <p:nvPr/>
          </p:nvSpPr>
          <p:spPr bwMode="auto">
            <a:xfrm>
              <a:off x="5831" y="4641"/>
              <a:ext cx="2160" cy="10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93"/>
            <p:cNvSpPr>
              <a:spLocks noChangeShapeType="1"/>
            </p:cNvSpPr>
            <p:nvPr/>
          </p:nvSpPr>
          <p:spPr bwMode="auto">
            <a:xfrm>
              <a:off x="5829" y="6738"/>
              <a:ext cx="21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94"/>
            <p:cNvSpPr>
              <a:spLocks noChangeShapeType="1"/>
            </p:cNvSpPr>
            <p:nvPr/>
          </p:nvSpPr>
          <p:spPr bwMode="auto">
            <a:xfrm flipV="1">
              <a:off x="5820" y="6790"/>
              <a:ext cx="2167" cy="4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95"/>
            <p:cNvSpPr>
              <a:spLocks noChangeShapeType="1"/>
            </p:cNvSpPr>
            <p:nvPr/>
          </p:nvSpPr>
          <p:spPr bwMode="auto">
            <a:xfrm flipV="1">
              <a:off x="5841" y="6254"/>
              <a:ext cx="2157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96"/>
            <p:cNvSpPr>
              <a:spLocks noChangeShapeType="1"/>
            </p:cNvSpPr>
            <p:nvPr/>
          </p:nvSpPr>
          <p:spPr bwMode="auto">
            <a:xfrm>
              <a:off x="5829" y="5183"/>
              <a:ext cx="2179" cy="1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97"/>
            <p:cNvSpPr>
              <a:spLocks noChangeShapeType="1"/>
            </p:cNvSpPr>
            <p:nvPr/>
          </p:nvSpPr>
          <p:spPr bwMode="auto">
            <a:xfrm>
              <a:off x="5822" y="5703"/>
              <a:ext cx="2165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98"/>
            <p:cNvSpPr>
              <a:spLocks noChangeShapeType="1"/>
            </p:cNvSpPr>
            <p:nvPr/>
          </p:nvSpPr>
          <p:spPr bwMode="auto">
            <a:xfrm flipV="1">
              <a:off x="5850" y="5727"/>
              <a:ext cx="2148" cy="10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99"/>
            <p:cNvSpPr>
              <a:spLocks noChangeShapeType="1"/>
            </p:cNvSpPr>
            <p:nvPr/>
          </p:nvSpPr>
          <p:spPr bwMode="auto">
            <a:xfrm flipV="1">
              <a:off x="5853" y="5212"/>
              <a:ext cx="2125" cy="10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00"/>
            <p:cNvSpPr>
              <a:spLocks noChangeShapeType="1"/>
            </p:cNvSpPr>
            <p:nvPr/>
          </p:nvSpPr>
          <p:spPr bwMode="auto">
            <a:xfrm>
              <a:off x="5820" y="5173"/>
              <a:ext cx="2158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01"/>
            <p:cNvSpPr>
              <a:spLocks noChangeShapeType="1"/>
            </p:cNvSpPr>
            <p:nvPr/>
          </p:nvSpPr>
          <p:spPr bwMode="auto">
            <a:xfrm>
              <a:off x="5825" y="5701"/>
              <a:ext cx="2159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02"/>
            <p:cNvSpPr>
              <a:spLocks noChangeShapeType="1"/>
            </p:cNvSpPr>
            <p:nvPr/>
          </p:nvSpPr>
          <p:spPr bwMode="auto">
            <a:xfrm>
              <a:off x="5829" y="6215"/>
              <a:ext cx="2158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103"/>
            <p:cNvSpPr>
              <a:spLocks noChangeShapeType="1"/>
            </p:cNvSpPr>
            <p:nvPr/>
          </p:nvSpPr>
          <p:spPr bwMode="auto">
            <a:xfrm>
              <a:off x="5820" y="4639"/>
              <a:ext cx="2171" cy="15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04"/>
            <p:cNvSpPr>
              <a:spLocks noChangeShapeType="1"/>
            </p:cNvSpPr>
            <p:nvPr/>
          </p:nvSpPr>
          <p:spPr bwMode="auto">
            <a:xfrm>
              <a:off x="5825" y="5187"/>
              <a:ext cx="2122" cy="15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105"/>
            <p:cNvSpPr>
              <a:spLocks noChangeShapeType="1"/>
            </p:cNvSpPr>
            <p:nvPr/>
          </p:nvSpPr>
          <p:spPr bwMode="auto">
            <a:xfrm flipV="1">
              <a:off x="5838" y="5740"/>
              <a:ext cx="2149" cy="15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106"/>
            <p:cNvSpPr>
              <a:spLocks noChangeShapeType="1"/>
            </p:cNvSpPr>
            <p:nvPr/>
          </p:nvSpPr>
          <p:spPr bwMode="auto">
            <a:xfrm flipV="1">
              <a:off x="5832" y="5212"/>
              <a:ext cx="2146" cy="1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07"/>
            <p:cNvSpPr>
              <a:spLocks noChangeShapeType="1"/>
            </p:cNvSpPr>
            <p:nvPr/>
          </p:nvSpPr>
          <p:spPr bwMode="auto">
            <a:xfrm>
              <a:off x="5824" y="4648"/>
              <a:ext cx="2163" cy="2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08"/>
            <p:cNvSpPr>
              <a:spLocks noChangeShapeType="1"/>
            </p:cNvSpPr>
            <p:nvPr/>
          </p:nvSpPr>
          <p:spPr bwMode="auto">
            <a:xfrm flipV="1">
              <a:off x="5832" y="5212"/>
              <a:ext cx="2166" cy="20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109"/>
            <p:cNvSpPr>
              <a:spLocks noChangeShapeType="1"/>
            </p:cNvSpPr>
            <p:nvPr/>
          </p:nvSpPr>
          <p:spPr bwMode="auto">
            <a:xfrm flipV="1">
              <a:off x="5832" y="5212"/>
              <a:ext cx="2166" cy="4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10"/>
            <p:cNvSpPr>
              <a:spLocks noChangeShapeType="1"/>
            </p:cNvSpPr>
            <p:nvPr/>
          </p:nvSpPr>
          <p:spPr bwMode="auto">
            <a:xfrm flipV="1">
              <a:off x="5815" y="5719"/>
              <a:ext cx="2176" cy="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111"/>
            <p:cNvSpPr>
              <a:spLocks noChangeShapeType="1"/>
            </p:cNvSpPr>
            <p:nvPr/>
          </p:nvSpPr>
          <p:spPr bwMode="auto">
            <a:xfrm flipV="1">
              <a:off x="5829" y="6254"/>
              <a:ext cx="2155" cy="4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Text Box 112"/>
            <p:cNvSpPr txBox="1">
              <a:spLocks noChangeArrowheads="1"/>
            </p:cNvSpPr>
            <p:nvPr/>
          </p:nvSpPr>
          <p:spPr bwMode="auto">
            <a:xfrm>
              <a:off x="2828" y="7739"/>
              <a:ext cx="1883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602" tIns="29801" rIns="59602" bIns="298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" pitchFamily="34" charset="0"/>
                  <a:cs typeface="Cordia New" pitchFamily="34" charset="-34"/>
                </a:rPr>
                <a:t>Input nodes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 Box 113"/>
            <p:cNvSpPr txBox="1">
              <a:spLocks noChangeArrowheads="1"/>
            </p:cNvSpPr>
            <p:nvPr/>
          </p:nvSpPr>
          <p:spPr bwMode="auto">
            <a:xfrm>
              <a:off x="5592" y="8146"/>
              <a:ext cx="2176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602" tIns="29801" rIns="59602" bIns="298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" pitchFamily="34" charset="0"/>
                  <a:cs typeface="Cordia New" pitchFamily="34" charset="-34"/>
                </a:rPr>
                <a:t>Hidden nodes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114"/>
            <p:cNvSpPr txBox="1">
              <a:spLocks noChangeArrowheads="1"/>
            </p:cNvSpPr>
            <p:nvPr/>
          </p:nvSpPr>
          <p:spPr bwMode="auto">
            <a:xfrm>
              <a:off x="8538" y="7739"/>
              <a:ext cx="2116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602" tIns="29801" rIns="59602" bIns="298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" pitchFamily="34" charset="0"/>
                  <a:cs typeface="Cordia New" pitchFamily="34" charset="-34"/>
                </a:rPr>
                <a:t>Output nodes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AutoShape 115"/>
            <p:cNvSpPr>
              <a:spLocks noChangeArrowheads="1"/>
            </p:cNvSpPr>
            <p:nvPr/>
          </p:nvSpPr>
          <p:spPr bwMode="auto">
            <a:xfrm>
              <a:off x="8939" y="4901"/>
              <a:ext cx="574" cy="2136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33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AutoShape 116"/>
            <p:cNvSpPr>
              <a:spLocks noChangeArrowheads="1"/>
            </p:cNvSpPr>
            <p:nvPr/>
          </p:nvSpPr>
          <p:spPr bwMode="auto">
            <a:xfrm>
              <a:off x="7824" y="4901"/>
              <a:ext cx="574" cy="2136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33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AutoShape 117"/>
            <p:cNvSpPr>
              <a:spLocks noChangeArrowheads="1"/>
            </p:cNvSpPr>
            <p:nvPr/>
          </p:nvSpPr>
          <p:spPr bwMode="auto">
            <a:xfrm>
              <a:off x="5403" y="4314"/>
              <a:ext cx="574" cy="3311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33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AutoShape 118"/>
            <p:cNvSpPr>
              <a:spLocks noChangeArrowheads="1"/>
            </p:cNvSpPr>
            <p:nvPr/>
          </p:nvSpPr>
          <p:spPr bwMode="auto">
            <a:xfrm>
              <a:off x="3745" y="4901"/>
              <a:ext cx="573" cy="2136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33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119"/>
            <p:cNvSpPr>
              <a:spLocks noChangeShapeType="1"/>
            </p:cNvSpPr>
            <p:nvPr/>
          </p:nvSpPr>
          <p:spPr bwMode="auto">
            <a:xfrm flipV="1">
              <a:off x="3745" y="7128"/>
              <a:ext cx="179" cy="5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120"/>
            <p:cNvSpPr>
              <a:spLocks noChangeShapeType="1"/>
            </p:cNvSpPr>
            <p:nvPr/>
          </p:nvSpPr>
          <p:spPr bwMode="auto">
            <a:xfrm flipH="1" flipV="1">
              <a:off x="5810" y="7778"/>
              <a:ext cx="400" cy="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121"/>
            <p:cNvSpPr>
              <a:spLocks noChangeShapeType="1"/>
            </p:cNvSpPr>
            <p:nvPr/>
          </p:nvSpPr>
          <p:spPr bwMode="auto">
            <a:xfrm flipV="1">
              <a:off x="6210" y="7128"/>
              <a:ext cx="1798" cy="10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22"/>
            <p:cNvSpPr>
              <a:spLocks noChangeShapeType="1"/>
            </p:cNvSpPr>
            <p:nvPr/>
          </p:nvSpPr>
          <p:spPr bwMode="auto">
            <a:xfrm flipV="1">
              <a:off x="9346" y="7208"/>
              <a:ext cx="0" cy="4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23"/>
            <p:cNvSpPr>
              <a:spLocks noChangeShapeType="1"/>
            </p:cNvSpPr>
            <p:nvPr/>
          </p:nvSpPr>
          <p:spPr bwMode="auto">
            <a:xfrm flipV="1">
              <a:off x="4902" y="7037"/>
              <a:ext cx="83" cy="13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Text Box 124"/>
            <p:cNvSpPr txBox="1">
              <a:spLocks noChangeArrowheads="1"/>
            </p:cNvSpPr>
            <p:nvPr/>
          </p:nvSpPr>
          <p:spPr bwMode="auto">
            <a:xfrm>
              <a:off x="3924" y="8402"/>
              <a:ext cx="1988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602" tIns="29801" rIns="59602" bIns="298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" pitchFamily="34" charset="0"/>
                  <a:cs typeface="Cordia New" pitchFamily="34" charset="-34"/>
                </a:rPr>
                <a:t>Connections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302756"/>
              </p:ext>
            </p:extLst>
          </p:nvPr>
        </p:nvGraphicFramePr>
        <p:xfrm>
          <a:off x="2339752" y="5516562"/>
          <a:ext cx="5443220" cy="100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3288960" imgH="609480" progId="Equation.3">
                  <p:embed/>
                </p:oleObj>
              </mc:Choice>
              <mc:Fallback>
                <p:oleObj name="Equation" r:id="rId3" imgW="3288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516562"/>
                        <a:ext cx="5443220" cy="100878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1388309" y="6525344"/>
            <a:ext cx="218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/>
                <a:cs typeface="Tw Cen MT"/>
              </a:rPr>
              <a:t>slide from G. Hinton</a:t>
            </a:r>
            <a:endParaRPr lang="en-US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369483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764704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Network Layer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Content Placeholder 3" descr="c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19355"/>
            <a:ext cx="8077200" cy="5338645"/>
          </a:xfrm>
        </p:spPr>
      </p:pic>
    </p:spTree>
    <p:extLst>
      <p:ext uri="{BB962C8B-B14F-4D97-AF65-F5344CB8AC3E}">
        <p14:creationId xmlns:p14="http://schemas.microsoft.com/office/powerpoint/2010/main" val="244095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neuron, sum the inputs multiplied by their weights, and add the bias</a:t>
            </a:r>
          </a:p>
          <a:p>
            <a:r>
              <a:rPr lang="en-US" dirty="0" smtClean="0"/>
              <a:t>The result is passed through an activation function, whose output feeds the next layer</a:t>
            </a:r>
          </a:p>
          <a:p>
            <a:r>
              <a:rPr lang="en-US" dirty="0" smtClean="0"/>
              <a:t>Non</a:t>
            </a:r>
            <a:r>
              <a:rPr lang="en-US" dirty="0" smtClean="0"/>
              <a:t>-linearity needed to learn non-linear functions</a:t>
            </a:r>
          </a:p>
          <a:p>
            <a:r>
              <a:rPr lang="en-US" dirty="0" smtClean="0"/>
              <a:t>Typical functions:</a:t>
            </a:r>
          </a:p>
          <a:p>
            <a:pPr lvl="1"/>
            <a:r>
              <a:rPr lang="en-US" dirty="0" smtClean="0"/>
              <a:t>sigmoid </a:t>
            </a:r>
            <a:r>
              <a:rPr lang="en-US" dirty="0" smtClean="0"/>
              <a:t>function </a:t>
            </a:r>
            <a:r>
              <a:rPr lang="en-US" dirty="0" smtClean="0"/>
              <a:t>(</a:t>
            </a:r>
            <a:r>
              <a:rPr lang="en-US" dirty="0" smtClean="0"/>
              <a:t>as in logistic regression)</a:t>
            </a:r>
          </a:p>
          <a:p>
            <a:pPr lvl="1"/>
            <a:r>
              <a:rPr lang="en-US" dirty="0" smtClean="0"/>
              <a:t>Hyperbolic </a:t>
            </a:r>
            <a:r>
              <a:rPr lang="en-US" dirty="0" smtClean="0"/>
              <a:t>tangent (has </a:t>
            </a:r>
            <a:r>
              <a:rPr lang="en-US" dirty="0" smtClean="0"/>
              <a:t>a shallower gradient around the </a:t>
            </a:r>
            <a:r>
              <a:rPr lang="en-US" dirty="0" smtClean="0"/>
              <a:t>limits)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8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1086"/>
            <a:ext cx="8136904" cy="743618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Activation Functions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Content Placeholder 3" descr="ActivationFunc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30738"/>
            <a:ext cx="8686800" cy="5010230"/>
          </a:xfrm>
        </p:spPr>
      </p:pic>
    </p:spTree>
    <p:extLst>
      <p:ext uri="{BB962C8B-B14F-4D97-AF65-F5344CB8AC3E}">
        <p14:creationId xmlns:p14="http://schemas.microsoft.com/office/powerpoint/2010/main" val="200919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Propagation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Learn: </a:t>
            </a:r>
            <a:r>
              <a:rPr lang="en-US" i="1" dirty="0" smtClean="0">
                <a:latin typeface="+mj-lt"/>
              </a:rPr>
              <a:t>y</a:t>
            </a:r>
            <a:r>
              <a:rPr lang="en-US" dirty="0" smtClean="0">
                <a:latin typeface="+mj-lt"/>
              </a:rPr>
              <a:t> = </a:t>
            </a:r>
            <a:r>
              <a:rPr lang="en-US" i="1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x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 smtClean="0"/>
              <a:t>For each Neuron:</a:t>
            </a:r>
          </a:p>
          <a:p>
            <a:pPr lvl="1"/>
            <a:r>
              <a:rPr lang="en-US" dirty="0" smtClean="0"/>
              <a:t>Activation &lt;- Sum the inputs, add the bias, apply </a:t>
            </a:r>
            <a:r>
              <a:rPr lang="en-US" dirty="0" smtClean="0"/>
              <a:t>the </a:t>
            </a:r>
            <a:r>
              <a:rPr lang="en-US" dirty="0" smtClean="0"/>
              <a:t>activation function</a:t>
            </a:r>
          </a:p>
          <a:p>
            <a:r>
              <a:rPr lang="en-US" dirty="0" smtClean="0"/>
              <a:t>Activations </a:t>
            </a:r>
            <a:r>
              <a:rPr lang="en-US" dirty="0" smtClean="0"/>
              <a:t>propagate </a:t>
            </a:r>
            <a:r>
              <a:rPr lang="en-US" dirty="0" smtClean="0"/>
              <a:t>through the layers</a:t>
            </a:r>
          </a:p>
          <a:p>
            <a:r>
              <a:rPr lang="en-US" dirty="0" smtClean="0"/>
              <a:t>Output Layer: compute error for each neuron:</a:t>
            </a:r>
          </a:p>
          <a:p>
            <a:pPr lvl="1"/>
            <a:r>
              <a:rPr lang="en-US" dirty="0" smtClean="0">
                <a:latin typeface="+mj-lt"/>
              </a:rPr>
              <a:t>Error = </a:t>
            </a:r>
            <a:r>
              <a:rPr lang="en-US" i="1" dirty="0" smtClean="0">
                <a:latin typeface="+mj-lt"/>
              </a:rPr>
              <a:t>y</a:t>
            </a:r>
            <a:r>
              <a:rPr lang="en-US" dirty="0" smtClean="0">
                <a:latin typeface="+mj-lt"/>
              </a:rPr>
              <a:t> – </a:t>
            </a:r>
            <a:r>
              <a:rPr lang="en-US" i="1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x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 smtClean="0"/>
              <a:t>Update the weights using the derivative of the error</a:t>
            </a:r>
          </a:p>
          <a:p>
            <a:r>
              <a:rPr lang="en-US" dirty="0" smtClean="0"/>
              <a:t>Backwards – propagate the error derivatives through the hidden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8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data:image/jpeg;base64,/9j/4AAQSkZJRgABAQAAAQABAAD/2wCEAAkGBxQTEhMSExIWFBAXGRsZFRgYGBoeHRgfFxoYHBkdHiAbHCghHSAlHBsXITEtJSkuLi8uFyszODUvOCotLisBCgoKBQUFDgUFDisZExkrKysrKysrKysrKysrKysrKysrKysrKysrKysrKysrKysrKysrKysrKysrKysrKysrK//AABEIAOkA2AMBIgACEQEDEQH/xAAbAAEAAgMBAQAAAAAAAAAAAAAABQYCAwQBB//EAEQQAAICAQMCBAMGAgcGBQUBAAECAxEABBIhBTEGEyJBMlFhFCMzQnGBB1IkNHSRobK0U2Jyc4LCFUOSweE1RLHR8SX/xAAUAQEAAAAAAAAAAAAAAAAAAAAA/8QAFBEBAAAAAAAAAAAAAAAAAAAAAP/aAAwDAQACEQMRAD8A+45p0urSQEowYKzISPZkYqw/UMCD+mbsrngX8HUf23Wf6qXAseMYwGR/WOoeSu/bupZGq6vYjNXY96yQzRqtIkgp13CiP2YFW/vBIwOD/wASl3+UIk8yzf3h2gAKe/l3fqrtnul6x5gDKnBdFFn+eJJATxx8Vftm7VdKSRw5sEXe0spJIUXakEcCuO4JGZ/+Fxb1fYAy0VokKCBtDbQdu7b6bq9vF1xgc3T+oudNp5pFXc6xmTaTQ3geoWBfJWxxQvk1zo1PXysYkEe5dhk4LE7LbYRtQ0WUX6to9gTRIk4tBGsXkgHyqK7SzHg+1k3XsOePbNer6XFJ8a36dpAZlDLzSsFIDAWau6s1V4HDpesMETcu5tmmLNdWdRIYyaAoVW763XGeN14222FmAYqvEn5H2MW+7qhyfSWJA7Z3P0iElCU+AIF5avu2DR2Lptrci7qzXc5k/TIyWO023emYVzZK0fQSeSVokizzgbdDqPMQPxZu6JIBBII5AN8cggEHjN+atNp1jUIopRfuSbJJJJPJJJJJPJJzbgMYxgadVq0jALsFDMqAn3Z2CqP1LEAfrm7K546/B0/9t0f+qiyx4DGMYDGMYDGMYDGMYDGMYDK54F/B1H9t1n+qlyx5XPAv4Oo/tus/1UuBY8YxgMYxgMYxgc3UdQY4pZALKIzAfPapNf4Y6dqDJFFIRRdFYj5blBr/ABzT1/8Aquo/5Un+RsdA/qun/wCVH/kXA78YxgMYxgMYxgVzx1+Dp/7bo/8AVRZY8rnjr8HT/wBt0f8AqosseAxjGAxjGAxjGAxjGAxjGBydVjVoZFaUwqykGRW2Mlitwb2I7jPl38Fen6hZtY2o1kkgSSSOOMyHbIS26ScKT6gx7N2O5u/t9AkPmTSlhflMFS/y3Gjkj5E76+fGZzwq4phfuPmD7EHuCPYjkYEzjOLo87PChc24tWPbcUJUtXtZBNe1524DGMYDGM1pMpLKGBZeGAIJW+RY9uMCsfxO0rSdPmSPUnTz1ujIk2byveM8jcGUla+ZB9s4f4PaaVOno0+oead/UyvIW8leyR0T6PSLI72a9smOmneizkfeSqHJ9wrepUv5KDXy7muTjqR2I04H3kSlwfcqvqZL+TAV8uxrgYFhxjGAxjGAxjOLrE7JC5Q05pVPfaXIUNXvRINe9YHzr+OOjmePTvpdS6TJIgaFZStjcCkm0HujhTurgG/y59A8N6by9LChnbUMqDdKzlzI35m3Eni7rngcZoghVBSivc/Mn3JPck+5PJzCM+XNEVFeaxV6/NUbuCfmRsr584E5jIvVdSZZNiJvZpAg3NtA+6eS7Ck16a9+/wC2atN1suA/l1FujUtu9VzLEVpdvIuQA8j58+wTOMgZ+uSGJHijXey6Z6dyBWokCkWFJsD3r37cUezqOuMci9ivlsaJAFh4lWz7D1HtZ+QJoYEljIXT9e3BriIcUFFt6mL7CBuQMALjJJXs91Qs4S+IeSEjD+sRr6iDfmiJt/ppQCbFE2B7HjAncZ4l0L4PvRv/ABoXnuAxjGBD9ZjMe6ZPUx7x+8hA4Cn8rVff00OdvLCJ6L1R9YZ0jX7O8L7HL0zDcqujqo4KsrAgsfblT2yb6hA/mxvGzb2+7NruRRtZiSOCLKgWGFkrd0BlX67pW6e+m6iCxREj0+vCglTEAds20c3G5u+TsYjAz0PXZunCPTdRQfZlCpFrYx92QAQomTkxNSjkWp3dxl2jcMAykFTyCDYP6Zi6LIhBAeNhRBAIYMPcdiCMp03h3UaAtL0unhJLPoZHIQ/Gx8hqPlMWI9Pwn6YF1xkL4e8TQ6vcq7o504lglG2SM2RytmwaNEEjJKWpAyq5FHa9d+wJAPsaI5HzNUeQGR1AJZF5kUXRsDntZo1/ifpkRN0dnkO9ImDU28oCUbswQPdWqx/S1J9wMnc5+oa1IYpJpDtjjVnc/IKCT/gMCsecYNWmg06eavktK25zcQ3ALuZtxfexYi+RsNlr49OqL6waHURiJWj82MhifP2MN6hqXaUOxiOSQ18AG93gLRP5cmtmXbqdY3nMD3SOqgjP/DHV/VjmXjzpzvAupgBOs0jefAAL37QRJGR3IdCy8c2RgeydCJdEEcdxt5izugcttNxpRYMCppiQwFoCPiIWfWetivSu10BZBI7gGv3+f92aekdSTUwRaiI7o5EDqfow7H6jsR7EZ1soPcX/APHIwPcZzhthO9/SzAJY7X7E9u/Av5gd6yN8Q+JodJtVt0k78RQRDdJIbA4WxQFiySBgTEjhQWYgKOSSaA/XKTruuzdREmm6cg+zMGSXWyD7sAgBhCnBlamPJpRt7nM4fDuo15WXqlJCCGTQxuSg+Bh57UPNYMD6fhH1y4oixoAAEjUUAAAFCj2HYADArHVOoSaV9NC6ieTUSCKMoQjE7SzO6ngKqi2Kn34X2zv6C3nBJ24O0MkfugccFjfqJX5cCyOSLyE8NwHXzT9SYsEZX0+gBBAWLjdMFPIaRxd8HaoGWLQaGQOGlYej0xiMBVKlRw12xIa/fbwpoG8DtbRoWD7fWG3A2e+wpfevhYj985dJ0WNGLckWpVdzbVCJGigjdTEbLBIsX9LySxgRn/gMG1l2sA2ztJICBE2+MKQ1oFbkBaHt24zq1ehSTlwSQKBDMCOVbgqQQbVTY54zpxgRqdHRXjZeFQs3O5mZnABtmYmuxI7kqpvjnc3S4iSxUk7g1bmoFWDgqLpfUATQF+952YwGMYwGMYwND/iL669LHZ/NyvP6D/uzLU6dZEeN1DRupV1PIYMKIP0IJGYv+Inov0sN/wDLyvH7/wDbm/AqPgXUPCZemTG5NLRhYmzLp3LeS3YcoB5Z78r35y3ZVPHWgdRD1DToW1WkbdtU8yQtQnjokA+j1C+QUFcnmxdO1qTxRzRndHIodT8wwsYEN4s8MR6oLIFKaxKEWojOyWKzRO4EblUMzFCaPI7nIuHxFNoD5XU0HkE0mtiX7tizH8ZBzCxJXnlSWPIy2sAZl9R3Kjen2IZk5P1BWh/xHN0sYYFWAZSKIIsEH2IPfA9jcMAykFTyCDYP6ZUPFx+16rT9MWzHxqNbxx5KN6Iyao+ZIBY77UPtnJ1Lo8nSkk1WgkH2JA0k2jlb7uu7GFzzE3xmuVJbsOM9/hl1GKc6qZ5P/wDRmkLzROCkkMYoQR7GAOxYyp3CwS55JwL2MYxgU7w3/Q9dqOnn8CXdqtIT7bm+/iHt6XIcDvUn0y3yOFBZiAo5JJoD9co/8UuoxRJp2V76jFIs2liQFpJNoYSLtUFgjR+YCxFCvpmvpPSpOrRx6rXyD7HIFkh0UTHy65IMzijK3wmuFBXsecDon8RTdQuLpiL9n5WTWyr90KIBESHmY/GL4QEdzeSvhfwxFpS8m0yapiRJqJW3yyj01bHlV4X0igNvbJ6KMKAqgKoFAAUAB7ADtmklRMBuO90NLzREbCz8gQZAPrfvXAdOVHx1qHmMXTITUmqszMDRi06FfObseXB8sduW78ZZeo61IIpJpDtjjUux+QUWcrvgXQOwm6hqEK6rVtu2seY4VsQR0CQPR6jXJLm+RwFm0unWNEjRQsaKFRRwFCigB9AABmpNvnPyfM2JY9q3Sba+t7v7hnVmpd289vL2ivndtuv6Vt/xwNuMiNX1gpIUK2FYWR7IQgv9d7j9gc4x1xyCSvG2iNjj1eV5m4SfDX5dvf3v2wLHjK117q0qwah49qiMLGbvdukWM7lN/lEg4I5I78c9Musn82KPfGp8/a9ISGQwySbRbWCCB6verqrGBOYyG6l1KVJWVBHsUQfFutjqJXi9uFC0re98jjvmMnU5diqu0zkyDhGbd5TBSQu8bQbHLOALHJvAm8ZWejdVnlijcmMmQzP8JGxEfhOG9Rr07uPnRqjIaLqTNJHFtFmNZbu/SQBXJvdu9+1fXjAlsZwaouJ4fWdh3AoAKPpJsnuewrt79+KYHTqY72ncV2nca7EUQQR7iif3o+2bI3DAMDYIsH6HtmWc6kqdu1VhCCiCBtIuwR7Cqqvke3Fh0ZS/DYGg1snTiQullBn0INCrN6iFfY7WIcAchXPery6ZA+MujNqYAYSF1cLLLpnPFOhuiR+Vhake4bAmF3eY1geXtXafcm33g/QDZX6nN2QHhzrkeqTTz0Ullia4yb2NGyiVDwPUrmvawLrJbqGvjhR5JHCqiM7WfyoLY/t/74FY8Wn7XqdP01eYjWo1lf7KNh5cZPt5kgHHfajZK+IPDEOq2sd0Woj5iniO2SPkHg1RBoAhgRWcH8P9G5ik1067dVrWErr/ALNAKgjugfTHRP1Y53+I/FEGj2q5Mmok4hgjG6WU0apR2HB9RoD54ELB4k1GhKw9UAaI0qa6NCIj8CjzgLELFm7mlPtVYn8SajXFoelgLELV9dIhMQ+NT5INCZgy9xaj3u8J4c1GvIl6mQmnsMmhjNoKujO/eVhY4WlBUd8P4c1GgJl6YQ+nss+hkNIbqzA/eJjR4a1JY9sCa8PeGIdJudd0uofmWeU7pHNk8mgABZoKAMifDf8AQ9bP088QS7tVo67AMR58QHttkO8AcVJ7Vkt4c8UQazcqEx6iPiaCQbZYjQu1Pccj1CwfnnL486ZJJCuo063rdK3nQexauJY7+Uke5a9zXywLLml93mLQHl7W3H3BtNoH0I33/wAIzn6R1WLUxRTROGSRBIvz2t8x7c2P1GRvifrcWlWWc280EPpiBreZ3CxL2JtpItoIBrnjAi/EgGv1sfTgQ2liAn1wFG6N6eFvYbmBcg8lUHa7y6ZA+DejNpoCZiG1czNLqXHNu5ugT+VRSgewXJ7AZzaLa1yqCPMrv8he3j2B5Pz9XPyGblmK7GAW/Ue59J+Ee3ewT7VXc2N2Bqk06Nu3Ip3rtewPUvPpPzHqbj/ePzzF9JGWLlFLkbSSBZB9v0zfjAjdX0WOVw0g3KABsKpXHYXt3VfNXX95zrl0kbEFkUkMGBIFhgKDfqASL+ub8YGp9OhJJRSTtskD8h3J/wCliSPkTmEuhiag0aMASRag8nkn9z3zoxgc2n0EScJEijn4VA+Kr7D3of3ZsTTIKpFFGxQHBA23+u3j9OM24wMWQEgkAkdj8r44xmWMBnjCxR5B757jA5whTYqAFBwQSbA9iCbuuePr3FUc49QrFlVhuX4h7i7rg+xo0exrNuR+t6hGC0TiQmgTsjkag10QYwSPhNH5jg2MD5ZD4Nn6b1lNbCza2OUyGdfR5yCQElzyqEF7qq7UBnd/FPw5L1aTQxKp06o0nmPLtIAfygK2MwLGmoEiyvtYu39EZSjlW3DzZQTvLn0yMoBYkkkKqg2eKriqHXrApjcOaj2tvPPAo2eORQ+WB836T4+1Oo1svStJqEK8JDrJhub7sHzW2ooSRibKXtWk5u8+j+HPC8Ok3utyaqTmbUSHdJIeLs+y8ClHArNPROo6WOCIqIgfLXzPs8e5UIAsHyQVQXdWa4NdjliwGMYwIPxH4Xh1ex2uPVR8w6iM7ZIzzVH3Xk2p4N5858U/xC1fT54dBq3Q8/e6yGgxicOgPlFCElU7ZDRI4HFHPsWQHW+pQtDNujsosoBlhYxgqGB3Oy7FW153ECuTxgUb+HnhuTpuu1rC9Xp5VUxyR7B+YkhtzKu7n8hI/TsOfr3hTUdU6ymoJbRQ6dIxGx2+a/luWJQBmHxMfUeBxwc+hdNhjSGJIQBCqKI6/lAG3/Cs5uuyKsas8nlqJY7ffsoFwJPUSNv3ZkF2DzxzWBYGmWMIHeyaUXW5zXyUcmgSaHABPAGekMxZWAEdUOTbWOf+EDke9/T349F1CEFIo2ZgbCtUjqxALH70gqx4b812K75JYGMaBQFUAKBQA9gO2ZYxgMZCyyus0jB/R5kSbKFHeFBJPf3FVXN3d0I5+os0URMixHfpAE4HmCR4CSOxq2ZBXHoN32AWvGVKfq0gaKQMXkaFi0Q23Dvl0qtdkD0At8furWQOBv03VZmZ/VSR+TQIQl/MldGLFCV9q9B7r7cqAs2MhetasxyxsCfwpaHfkyaZRwSB+buSAL5IFnOLS9ZlqVSwb1+VE3pYh2WNl37AFJ+95AFDyu5vdgWfGVjUdZm8xlVSp8wx+ryyqqH2q9BvMO61PqAFOKPYtZY1oAEliByTVn6mgB/cMDLGMYDGM5ZAJS8bK2wVZsqGPJK8EEgCr/Kd1c0QA2GUligUj03vI9NmwB3sni//AHzkfphJU+a/wlZDwGkF2OV27SDuqhwHNVd5IgZz9R1qQRSTSttijUu5+QUWcCsdVmP2/T6PSUj7DNqjRKrEAUjFWAXaSqo7tsZ9s5fFMLpLp4tUwl6dqS2nmChoyjyD7ollckqxtCLAth3yQ8BaJ/Lk1s4I1OsbzSGq44+0EVDttSr97Y3zkx4i6Oms002ll+CVSp4uj3Vh9VYAj6jAps+k1XTxslabXdM3q5kUk6mKqreFoypv2uSnq4NhgTlv6T1SOaKKXTv9ogb84YWLqrBo8A0b9Q9wTecfgjqzz6apwBq4GaDUAG/XHxuHA4ddrj/izk6p4RKynVdPl+yaokGRauGeitiSPsDS1uSm9R5wLUrA9jf/AMd89yo9G8WKZGh1MDaXqJAuJj6ZtoW2hf4JOGqgd/pojjMOs+K0Miw6aB9V1AbtsSkhIr3bXna9ifBYDesbqABOBOdX6rHFDLLNIdNEhIMjbbIXklAbPJsDizXA5BynNotZ1N38t5tB0pjuv4NRM3AJQX91GSoPqFnexIO4bZvpfhEtKNV1CX7VqgSY1qoYLLUI4+xNNW57b0jnO7xp1ptLpWaIb9VIRFpk4t5ZOEHPFDljfspwIXw5EzT6jT6Q+X0/ShIEL7pN0ii5AhZ921BsXk1d12zp6dM6dRl0uqKyb4hLpW2lVKj0TJtJILqSDffbIR2yZ8MdFXR6aLTqS20W7Ekl3YlpHJPJLMSf3yP8edOd4E1EAvVaR/PhH8+0HzI/0dCy/qRgSC9JJYFpX2xrthIZty38Ra7DnhQCwPAPzNyHmHdRX01e6xX6Edwf7xmjpHUU1EEWojNxyorr+jC+fqO2dmB4DfI7Z7nOAI9qqp2E1xZ2k9uPZb444H6dujA8rPPLHHA47cdsyxgY+WOeBz3474CD5Cv/ANdsyxgeMoPcX7f35pbSqWRq+AkqBwASCt0PoSP3zfjAx2C7oX88yxjAYxjA0atjtKq6pIwKxk/zbSRx71RNfIHNwGaJwC8YKXW5g38pA2/4hmGdGAyn+LT9r1On6avMRqfWV/so2Hlxk+3mSACu+1Gy067VpDG8sjbY41LuT7BRZP8Adlc8AaNzFJrp126rWsJWX/ZxgVBH2B9MdE/7znAtIGe4xgU/q4+xdRi1YAGn1m3T6n6SD+rSH536ozfa1yydV6pDpommnlWKJe7MQB+g+ZPsByfbKt466tFOkvTIY/tWskWiiHiC62yyv2j2ttYfmJAoe+R/gLpX2snU9QkfUa/TSGFopABHp3jIIKIOGYgqwk5JviqwPeo6eXrVRlDpOnqQ4d1A1UtMdjxBvwUJUEMw3Gu1Xjp2nm6LcYQ6vpzEuXRQdVFbDe0oX8ZAWJLKNwvtVZfI/wAR/RR2qN/8wtjX7c/+rGo4eI7NxJK7v5AVZiT9CVVf+oYGvpXVIdTEs0EqyxN2ZSCP0PyI9weR75WtH/TepvN30uguKKuzahx983yPlpSfQs2R/jnpg0X9N0Mn2bWSyJEIgAYtU8zUA6fz9zvWmoHvnV4C6pHp0j6bOjabWoD6ZCCNQSWLyxPQEm5tzV3Hy4wLvjGMCneGv6HrZ+nniCXdqdHXYBj9/EB7bZDvAHFSe1ZccrPjzpkjwpqNOt63SN50HsWriWO/lJHuWvc18sm+kdSj1MMWoiNxSKHU/Qj3+RHY/UYHXmjSE0VLh2UkEir+a39dpX/85vznT8V/RXpUl/5uX9P7d/8AqwOjPCchNdqZ0kk2gmNKkPF2pCqVFcntK9CzaD5gHiM+pDFW+IIfzksVEV3sEe38T827vx/u4FoJ9/bPcqPifUSeROCzhzsSNFHDo4jD2KPJZnX2PAHv6u3UowmhDPIUXUCmJPO6CXuQAKLkCu1msCw4yC6oZfOfa8gUDTBQoFDzJ5ElPw8nZXewKBod816jUSBUQswG+UbiWHCNSC1BZmINhRW7aeeOQsOeA5VPD7SNDFueQOTO8o/3t+5VNj0j1WAK/u4yR0E8pkjDFvJKKSdv/mbRaX3216vhrdxu/LgTJkAIUkbj2F8nPMidaYmnRLCyBldm/NwDtVD7X2NcbWYfmxgST/iL669LDZ/Nynq/bt/1ZvzRPYaMhA3JBPuikHkfO2CA/rftkd4m8S6fQRpLqWKRvIIwwBNMVdhddh6CL/8A7gQ3jEfbNTp+lgAxNWo1l/7KJh5aV7+ZIB39kPfLjlV/h/pWaKTXyAefrWEx99kYFQR377Y6v6sc29b8WrHL9l0sR1eu940ICxA0d0z9o1o2O5PsOcCa6p1KLTxtNPIsUS/EzGgLND9yeMqa6rW9TI8rdoemmj5p/rGoX0EbF/8AJU2w3EljxwLzr6V4RZ5E1XUZF1WrXlFAPkQH0/hI35rX4zyfplswI7oPQ4NHEINNEscY9h3Y0BuY92Y0OTle6wfsXUYtXZGl1e3T6kAWqy//AG8p4sXzET25W/nlyyP6/wBJTVaeXTyWFkUix3U/lYfVWoj6jA6NPw8oL7iSGC/yAqqgfuVZv+rGq+KL7zZ6zx/tPu5PT/3/APRlQ8E+MFmkGim/+pRoVnodzCxUseK2sCjrV35nHbNvjvxhHpGGnCg6103aXdVGSRxClE9q3sW7ekGrs0DQt9t6nJNYOl0G6FB33ahwPNa742IQlV3c8+2WHr3Q4NZEYNTEskZ9j3U0RuU91YWeRmvwv0ddJpYdODuKL6393duXc/VmJP75K4FIbVa3phPm7td00WfNH9Y06+snev8A5yilG4EMOeDWWzpfUotRGs0EiyxN8LKbBo0f3B4zryp9V8Iskj6rp0i6XVty6kHyJz6vxUX81t8Y5H1wLZlO8Nf0PWz9PPp08l6nRfIBj/SIh/wyHeB8pPpnZ0Txaskv2XVRHSa72jcgrKBZ3Qv2kWhZ7Ee44zzx9oHaBdVCL1ekbz4R/PtBEkZ+YdCy8c3WBZs0L+K3rv0L6Ply/q/ft/0ZFeF/Fem16u2mcuqBN5ogAuu7bzySB39uf1qVh5eQlNtUobi3AAa/0BZh+oPzwN+MYwNH2RN/mbRv+f7VfyuuL71xm/GMBjGMBjGMBjGMCL6vqmIMUX4vB3XSpyCN1cm6+EdxwSoIOVbx34efqUEME7BYlmWV/JB30qSLS7+Dy4PzpeASeLFt2zzg92ZXX6r5aKa/RlP6bvrmx3CgkmgOST7YHyjR6XWtrhpunw6jTdE2+SJYfQSoa3mV5O7l79QslO2fXeh9Dg0kflaeJY0uzXdj/MzHlj9SScz6LGVgjDAqavae6hiSF+m0EL+2d2AxjGAzwi+D2z3GB816f4Lj0vUjrenhI49rxyxuDsJtQfK2mxRU3u4sUO9r71/wgNdr4dRr9h00QVIkjunJN/fbjYBdgAFu65IustPS1Kxqh+OP0P8AMsvBY+/q+PnuGv3x1RS0bIPjk9CfMM3AYe/p+PjsFv2wJyCFUVURQqKAqqBQAAoAD2AGbMYwGMYwI7rnQ4NXH5WoiWRLsX3U/wAysOVP1BBz5H4gj6jptYkWpjn1vQ4gVd5FDl4nCF3kMfLNGy2pIDUn+8c+25w9ajLQSBQWNXtHdgpBK/XcAV/fApngbwyenfaBpmH2eZw6CUEuoAIo7SBXar5+dHLX0XVPXlzgCYlmsMWRrJNISAfSCOCB9LAvPEcMAQbB5BHvmvbungA7qzO30Xy3UX+rMP12/TAm88JyJ1iP5vZ925PLIvaFBHmg16Qa3fF3sVdUI3y3byBJHKREIw5If4xYaq5arFsAVIbgmjQWnPN3Ne+VjTq7I5jEu8PN5hZmNgSvsCkkg9uAvwgUa+E9OjQtq/NZJAD5gjLBqA2aerHZQSJCN1c/XjAnUkBuiDRo17H5Zlle1sMlkUwjaRySFdr4QKNqEHn1kMTtG3kElSOXSrqjGsVt5ywiUlj6g7pt2MNw3evzW7gCgOOGwLXjK/0zSSF0LsxiBZl9MkYFCOrV5GY+refVX6dibBgMYxgaNVpEkFOoYe3zB+YI5U/Uc5XPBelV0meTdI6arUohkd32rFqJFTbvJohQBY545y1ZXPAv4Oo/tus/1UuBY8YxgMYxgMYxgRPiPSIYJpKIlWJyrqSrDapI9SkGr9rrHhzSIIIZKJlaJCzsSzHcoJ9TEmr9rrN/X/6rqP8AlSf5Gx0D+q6f/lR/5FwO/GMYDGMYDGMYFV8aaVUSF490bvqtMjmN3TcsuojV92wiyVJFnnnjLHpdIkYpFCj3+ZPzJPLH6nnIPx1+Dp/7bo/9VFljwGMYwPFWu3Ge4xgMxVACSAAT3Nd6Fc/PjMsYDGMYDGMYDK54F/B1H9t1n+qlyY6q0ohlMAVpwhMYe9pYDgGiDRPHf3z5h/BfxRrNVLqYngjj06SSyyNThhLPKz+WLahRL+1gKL74H1rGMYDGMYDGMYHB1/8Aquo/5Un+RsdA/qun/wCVH/kXIL+KHUtRp+nzTaeNJKFSqwY/duCrMNpFFbDEmxQP65yfwj67qdZoVmnjjjjFRwbA1ssY2sxJY36hXFfCcC74xjAYxjAYxjArnjr8HT/23R/6qLLHny3+N/iLVaNdM0cUb6UyxuWYNaywSCVVJDVtYL8r9Lc/K/eGNVPLpYZdUix6h1DOihgE3chaYkghSAb977YEpjGMBjGMBjGMBjGMBjGMBnF03pUMHm+TGE82RpZK/M71ub96GduMBjGMBjGazOoYIWXeRYWxZA7kDvWBsxnJP1OFDGrSoDKQsfI9RYMVr9QrV86rNkesja9siGiAaYGi1bQeeLsV87wM54VdWRgGRgQwPYgiiP7s1dN0EcEUcES7Yo1CIvJoKKHJ5P74XqERlMIkUzBdxSxdWwuv1Uj6Vm4Srx6hzZHI5rvgZ4zjj6nExXbIrKyuwZSCtRlA3INcFxm6XVIvxOq8heWA9Rqhz7mxx9cDdjNP2pN/l7182t2zcN1fOu9ZuwGMYwOPqvS4tSgjmQOgZXo38UbBlPH1A/XtnZjGAxjGAxjGAxjGAxjGAxjGAxjGAxjGAyKm6e5kaiNjSRy7rO5fLEY2AVyG2Hmx+IePnK4wK1oejzo8DER7YlhQ07WRHHqUZvg7/eqQPoefn5pOlStDAdqxmNE2rZ9ZEkMp3jaNh+7I/Ny5PtzZsYET0rRypIzOEpwb2sTtPmyuByovhxfbkZjJ0l7mIZSpFRKRwgYhpe4PxN8wQKFCuMmMYFYh6DLc5YqDKswFyO5uSPTKCSVAHMTmlAAsUO9bZOkztI8tqrMzehX4p49OtktEeQYm429n7+2WLGBEaTp0kci7SPKFbrayxWIR3RW1bhed54HayTkvjGAxjGAxjGAxjGAxjGAxjGAxjGAxjG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7" y="0"/>
            <a:ext cx="8231569" cy="764704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Backpropagation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8" name="Content Placeholder 17" descr="06801402090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295399"/>
            <a:ext cx="8762737" cy="4497825"/>
          </a:xfrm>
        </p:spPr>
      </p:pic>
      <p:sp>
        <p:nvSpPr>
          <p:cNvPr id="19" name="Left Arrow 18"/>
          <p:cNvSpPr/>
          <p:nvPr/>
        </p:nvSpPr>
        <p:spPr>
          <a:xfrm>
            <a:off x="945976" y="6114256"/>
            <a:ext cx="7010400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70176" y="5733256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Errors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0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3144"/>
            <a:ext cx="8469312" cy="761560"/>
          </a:xfrm>
        </p:spPr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52736"/>
            <a:ext cx="7772400" cy="4800600"/>
          </a:xfrm>
        </p:spPr>
        <p:txBody>
          <a:bodyPr/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dirty="0" smtClean="0"/>
              <a:t>Weights are updated using the partial derivative of the activation function </a:t>
            </a:r>
            <a:r>
              <a:rPr lang="en-US" dirty="0" err="1" smtClean="0"/>
              <a:t>w.r.t</a:t>
            </a:r>
            <a:r>
              <a:rPr lang="en-US" dirty="0" smtClean="0"/>
              <a:t>. the error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dirty="0" smtClean="0"/>
              <a:t>Derivative pushes learning down the gradient of steepest descent on the error curve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0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dientDEsc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066800"/>
            <a:ext cx="9220825" cy="579120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560" y="32876"/>
            <a:ext cx="7920880" cy="65982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Gradient Descent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9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 - Backpropagation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Needs labeled data (most data is not labeled)</a:t>
            </a:r>
          </a:p>
          <a:p>
            <a:r>
              <a:rPr lang="en-US" dirty="0" smtClean="0"/>
              <a:t>Scalability – does not scale well over multiple layers</a:t>
            </a:r>
          </a:p>
          <a:p>
            <a:pPr lvl="1"/>
            <a:r>
              <a:rPr lang="en-US" dirty="0" smtClean="0"/>
              <a:t>Very slow to converge</a:t>
            </a:r>
          </a:p>
          <a:p>
            <a:pPr lvl="1"/>
            <a:r>
              <a:rPr lang="en-US" dirty="0" smtClean="0"/>
              <a:t>“Vanishing gradients problem</a:t>
            </a:r>
            <a:r>
              <a:rPr lang="en-US" dirty="0" smtClean="0"/>
              <a:t>”: </a:t>
            </a:r>
            <a:r>
              <a:rPr lang="en-US" dirty="0" smtClean="0"/>
              <a:t>errors shrink exponentially with the number of layers</a:t>
            </a:r>
          </a:p>
          <a:p>
            <a:pPr lvl="1"/>
            <a:r>
              <a:rPr lang="en-US" dirty="0" smtClean="0"/>
              <a:t>Thus makes poor use of many layers</a:t>
            </a:r>
          </a:p>
          <a:p>
            <a:pPr lvl="1"/>
            <a:r>
              <a:rPr lang="en-US" dirty="0" smtClean="0"/>
              <a:t>This is the reason most feed forward neural networks have only 3 layers</a:t>
            </a:r>
          </a:p>
          <a:p>
            <a:r>
              <a:rPr lang="en-US" dirty="0" smtClean="0"/>
              <a:t>M</a:t>
            </a:r>
            <a:r>
              <a:rPr lang="en-US" dirty="0" smtClean="0"/>
              <a:t>ore info: </a:t>
            </a:r>
            <a:r>
              <a:rPr lang="en-US" dirty="0" smtClean="0"/>
              <a:t>“</a:t>
            </a:r>
            <a:r>
              <a:rPr lang="en-US" dirty="0" smtClean="0">
                <a:hlinkClick r:id="rId3"/>
              </a:rPr>
              <a:t>Understanding the Difficulty of Training Deep Feed Forward Neural Networks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4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Supervised Statistical ML Methods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Devise a set of features to represent data:</a:t>
            </a:r>
          </a:p>
          <a:p>
            <a:pPr marL="457200" lvl="1" indent="0">
              <a:buNone/>
            </a:pPr>
            <a:r>
              <a:rPr lang="en-US" dirty="0">
                <a:sym typeface="Symbol"/>
              </a:rPr>
              <a:t></a:t>
            </a:r>
            <a:r>
              <a:rPr lang="en-US" sz="2000" dirty="0">
                <a:latin typeface="+mj-lt"/>
                <a:sym typeface="Symbol"/>
              </a:rPr>
              <a:t>(</a:t>
            </a:r>
            <a:r>
              <a:rPr lang="en-US" sz="2000" i="1" dirty="0">
                <a:latin typeface="+mj-lt"/>
                <a:sym typeface="Symbol"/>
              </a:rPr>
              <a:t>x</a:t>
            </a:r>
            <a:r>
              <a:rPr lang="en-US" sz="2000" dirty="0">
                <a:latin typeface="+mj-lt"/>
                <a:sym typeface="Symbol"/>
              </a:rPr>
              <a:t>) </a:t>
            </a:r>
            <a:r>
              <a:rPr lang="en-US" dirty="0" smtClean="0">
                <a:sym typeface="Symbol"/>
              </a:rPr>
              <a:t> </a:t>
            </a:r>
            <a:r>
              <a:rPr lang="en-US" sz="2800" dirty="0" smtClean="0">
                <a:latin typeface="Colonna MT"/>
                <a:sym typeface="Symbol"/>
              </a:rPr>
              <a:t>R</a:t>
            </a:r>
            <a:r>
              <a:rPr lang="en-US" baseline="30000" dirty="0" smtClean="0">
                <a:latin typeface="Lucida Calligraphy"/>
                <a:sym typeface="Symbol"/>
              </a:rPr>
              <a:t>D</a:t>
            </a:r>
            <a:r>
              <a:rPr lang="en-US" sz="1800" dirty="0" smtClean="0">
                <a:sym typeface="Symbol"/>
              </a:rPr>
              <a:t> </a:t>
            </a:r>
            <a:r>
              <a:rPr lang="en-US" dirty="0" smtClean="0"/>
              <a:t>and weights </a:t>
            </a:r>
            <a:r>
              <a:rPr lang="en-US" i="1" dirty="0" err="1" smtClean="0">
                <a:latin typeface="+mj-lt"/>
              </a:rPr>
              <a:t>w</a:t>
            </a:r>
            <a:r>
              <a:rPr lang="en-US" i="1" baseline="-25000" dirty="0" err="1" smtClean="0">
                <a:latin typeface="+mj-lt"/>
              </a:rPr>
              <a:t>k</a:t>
            </a:r>
            <a:r>
              <a:rPr lang="en-US" sz="1800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 </a:t>
            </a:r>
            <a:r>
              <a:rPr lang="en-US" sz="2800" dirty="0">
                <a:latin typeface="Colonna MT"/>
                <a:sym typeface="Symbol"/>
              </a:rPr>
              <a:t>R</a:t>
            </a:r>
            <a:r>
              <a:rPr lang="en-US" baseline="30000" dirty="0">
                <a:latin typeface="Lucida Calligraphy"/>
                <a:sym typeface="Symbol"/>
              </a:rPr>
              <a:t>D</a:t>
            </a:r>
            <a:endParaRPr lang="en-US" dirty="0" smtClean="0"/>
          </a:p>
          <a:p>
            <a:r>
              <a:rPr lang="en-US" dirty="0" smtClean="0">
                <a:sym typeface="Symbol"/>
              </a:rPr>
              <a:t>Objective function</a:t>
            </a:r>
          </a:p>
          <a:p>
            <a:pPr marL="457200" lvl="1" indent="0">
              <a:buNone/>
            </a:pPr>
            <a:r>
              <a:rPr lang="en-US" i="1" dirty="0" smtClean="0">
                <a:latin typeface="+mj-lt"/>
                <a:sym typeface="Symbol"/>
              </a:rPr>
              <a:t>f</a:t>
            </a:r>
            <a:r>
              <a:rPr lang="en-US" dirty="0" smtClean="0">
                <a:latin typeface="+mj-lt"/>
                <a:sym typeface="Symbol"/>
              </a:rPr>
              <a:t>(</a:t>
            </a:r>
            <a:r>
              <a:rPr lang="en-US" i="1" dirty="0" smtClean="0">
                <a:latin typeface="+mj-lt"/>
                <a:sym typeface="Symbol"/>
              </a:rPr>
              <a:t>x</a:t>
            </a:r>
            <a:r>
              <a:rPr lang="en-US" dirty="0" smtClean="0">
                <a:latin typeface="+mj-lt"/>
                <a:sym typeface="Symbol"/>
              </a:rPr>
              <a:t>) = </a:t>
            </a:r>
            <a:r>
              <a:rPr lang="en-US" dirty="0" err="1" smtClean="0">
                <a:latin typeface="+mj-lt"/>
                <a:sym typeface="Symbol"/>
              </a:rPr>
              <a:t>argmax</a:t>
            </a:r>
            <a:r>
              <a:rPr lang="en-US" i="1" baseline="-25000" dirty="0" err="1" smtClean="0">
                <a:latin typeface="+mj-lt"/>
                <a:sym typeface="Symbol"/>
              </a:rPr>
              <a:t>k</a:t>
            </a:r>
            <a:r>
              <a:rPr lang="en-US" dirty="0" smtClean="0">
                <a:latin typeface="+mj-lt"/>
                <a:sym typeface="Symbol"/>
              </a:rPr>
              <a:t> </a:t>
            </a:r>
            <a:r>
              <a:rPr lang="en-US" sz="2000" i="1" dirty="0" err="1" smtClean="0"/>
              <a:t>w</a:t>
            </a:r>
            <a:r>
              <a:rPr lang="en-US" sz="2000" i="1" baseline="-25000" dirty="0" err="1" smtClean="0">
                <a:latin typeface="+mj-lt"/>
              </a:rPr>
              <a:t>k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</a:t>
            </a:r>
            <a:r>
              <a:rPr lang="en-US" dirty="0">
                <a:latin typeface="+mj-lt"/>
                <a:sym typeface="Symbol"/>
              </a:rPr>
              <a:t>(</a:t>
            </a:r>
            <a:r>
              <a:rPr lang="en-US" i="1" dirty="0">
                <a:latin typeface="+mj-lt"/>
                <a:sym typeface="Symbol"/>
              </a:rPr>
              <a:t>x</a:t>
            </a:r>
            <a:r>
              <a:rPr lang="en-US" dirty="0" smtClean="0">
                <a:latin typeface="+mj-lt"/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Minimize error </a:t>
            </a:r>
            <a:r>
              <a:rPr lang="en-US" dirty="0" err="1" smtClean="0">
                <a:sym typeface="Symbol"/>
              </a:rPr>
              <a:t>wrt</a:t>
            </a:r>
            <a:r>
              <a:rPr lang="en-US" dirty="0" smtClean="0">
                <a:sym typeface="Symbol"/>
              </a:rPr>
              <a:t> training examples</a:t>
            </a:r>
          </a:p>
          <a:p>
            <a:r>
              <a:rPr lang="en-US" dirty="0" smtClean="0">
                <a:sym typeface="Symbol"/>
              </a:rPr>
              <a:t>Freed us from devising rules or algorithms</a:t>
            </a:r>
          </a:p>
          <a:p>
            <a:r>
              <a:rPr lang="en-US" dirty="0" smtClean="0">
                <a:sym typeface="Symbol"/>
              </a:rPr>
              <a:t>Required creation of annotated training corpora</a:t>
            </a:r>
          </a:p>
          <a:p>
            <a:r>
              <a:rPr lang="en-US" dirty="0" smtClean="0">
                <a:sym typeface="Symbol"/>
              </a:rPr>
              <a:t>Imposed the tyranny of feature engineering</a:t>
            </a:r>
          </a:p>
          <a:p>
            <a:pPr lvl="1"/>
            <a:endParaRPr lang="en-US" baseline="300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8552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204"/>
            <a:ext cx="8003232" cy="667544"/>
          </a:xfrm>
        </p:spPr>
        <p:txBody>
          <a:bodyPr/>
          <a:lstStyle/>
          <a:p>
            <a:r>
              <a:rPr lang="en-US" dirty="0" smtClean="0"/>
              <a:t>Brief History of 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68760"/>
            <a:ext cx="7924800" cy="5360640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See: </a:t>
            </a:r>
            <a:r>
              <a:rPr lang="en-US" sz="1800" dirty="0" smtClean="0">
                <a:hlinkClick r:id="rId2"/>
              </a:rPr>
              <a:t>http://www.ipam.ucla.edu/publications/gss2012/gss2012_10596.pdf</a:t>
            </a:r>
            <a:endParaRPr lang="en-US" sz="1800" dirty="0" smtClean="0"/>
          </a:p>
          <a:p>
            <a:r>
              <a:rPr lang="en-US" dirty="0" smtClean="0"/>
              <a:t>1960’s – Perceptron invented (single neuron)</a:t>
            </a:r>
          </a:p>
          <a:p>
            <a:r>
              <a:rPr lang="en-US" dirty="0" smtClean="0"/>
              <a:t>1960’s – </a:t>
            </a:r>
            <a:r>
              <a:rPr lang="en-US" dirty="0" err="1" smtClean="0"/>
              <a:t>Papert</a:t>
            </a:r>
            <a:r>
              <a:rPr lang="en-US" dirty="0" smtClean="0"/>
              <a:t> and </a:t>
            </a:r>
            <a:r>
              <a:rPr lang="en-US" dirty="0" err="1" smtClean="0"/>
              <a:t>Minsky</a:t>
            </a:r>
            <a:r>
              <a:rPr lang="en-US" dirty="0" smtClean="0"/>
              <a:t> prove that perceptrons can only learn to model linearly separable functions. Interest in perceptrons rapidly declines.</a:t>
            </a:r>
          </a:p>
          <a:p>
            <a:r>
              <a:rPr lang="en-US" dirty="0" smtClean="0"/>
              <a:t>1970’s-1980’s – Back propagation (BP) invented for training multiple layers of non-linear features. Leads to a resurgence in interest in neural networks</a:t>
            </a:r>
          </a:p>
          <a:p>
            <a:pPr lvl="1"/>
            <a:r>
              <a:rPr lang="en-US" dirty="0" smtClean="0"/>
              <a:t>BP takes errors from the output layer and propagates them back through the hidden layer(s)</a:t>
            </a:r>
          </a:p>
          <a:p>
            <a:r>
              <a:rPr lang="en-US" dirty="0" smtClean="0"/>
              <a:t>1990’s - Many researchers gave up on BP as it could not make effective use of multiple hidden layers</a:t>
            </a:r>
          </a:p>
          <a:p>
            <a:r>
              <a:rPr lang="en-US" dirty="0" smtClean="0"/>
              <a:t>1990’s – present: Simple, faster models, such as SVM’s came to dominate the field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1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6991350" cy="762000"/>
          </a:xfrm>
        </p:spPr>
        <p:txBody>
          <a:bodyPr/>
          <a:lstStyle/>
          <a:p>
            <a:r>
              <a:rPr lang="en-US" sz="4000" dirty="0" smtClean="0"/>
              <a:t>Brief History of Deep Learning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Mid 2000’s – </a:t>
            </a:r>
            <a:r>
              <a:rPr lang="en-US" b="1" dirty="0" smtClean="0"/>
              <a:t>Geoffrey Hinton</a:t>
            </a:r>
            <a:r>
              <a:rPr lang="en-US" dirty="0" smtClean="0"/>
              <a:t> makes a breakthrough, trains deep belief networks by </a:t>
            </a:r>
          </a:p>
          <a:p>
            <a:pPr lvl="1"/>
            <a:r>
              <a:rPr lang="en-US" dirty="0" smtClean="0"/>
              <a:t>Stacking RBM’s on top of one another – deep belief network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Training layer by layer on un-labeled data</a:t>
            </a:r>
          </a:p>
          <a:p>
            <a:pPr lvl="1"/>
            <a:r>
              <a:rPr lang="en-US" dirty="0" smtClean="0"/>
              <a:t>Using back prop to fine tune weights on labeled data</a:t>
            </a:r>
          </a:p>
          <a:p>
            <a:r>
              <a:rPr lang="en-US" dirty="0" err="1" smtClean="0"/>
              <a:t>Bengio</a:t>
            </a:r>
            <a:r>
              <a:rPr lang="en-US" dirty="0" smtClean="0"/>
              <a:t> et al, 2006 – examined deep auto-encoders as an alternative to Deep Boltzmann Machines</a:t>
            </a:r>
          </a:p>
          <a:p>
            <a:pPr lvl="1"/>
            <a:r>
              <a:rPr lang="en-US" dirty="0" smtClean="0"/>
              <a:t>Easier to train</a:t>
            </a:r>
          </a:p>
        </p:txBody>
      </p:sp>
      <p:pic>
        <p:nvPicPr>
          <p:cNvPr id="4" name="Picture 3" descr="Hin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7150" y="0"/>
            <a:ext cx="1466850" cy="19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7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5112568"/>
          </a:xfrm>
        </p:spPr>
        <p:txBody>
          <a:bodyPr>
            <a:normAutofit/>
          </a:bodyPr>
          <a:lstStyle/>
          <a:p>
            <a:r>
              <a:rPr lang="en-US" dirty="0" smtClean="0"/>
              <a:t>Training of deep networks was made computationally feasible by:</a:t>
            </a:r>
          </a:p>
          <a:p>
            <a:pPr lvl="1"/>
            <a:r>
              <a:rPr lang="en-US" dirty="0" smtClean="0"/>
              <a:t>Faster CPU’s</a:t>
            </a:r>
          </a:p>
          <a:p>
            <a:pPr lvl="1"/>
            <a:r>
              <a:rPr lang="en-US" dirty="0" smtClean="0"/>
              <a:t>The move to parallel CPU architectures</a:t>
            </a:r>
          </a:p>
          <a:p>
            <a:pPr lvl="1"/>
            <a:r>
              <a:rPr lang="en-US" dirty="0" smtClean="0"/>
              <a:t>Advent of GPU </a:t>
            </a:r>
            <a:r>
              <a:rPr lang="en-US" dirty="0" smtClean="0"/>
              <a:t>computing</a:t>
            </a:r>
            <a:endParaRPr lang="en-US" dirty="0" smtClean="0"/>
          </a:p>
          <a:p>
            <a:r>
              <a:rPr lang="en-US" dirty="0" smtClean="0"/>
              <a:t>Neural networks are often represented as a matrix of weight vectors</a:t>
            </a:r>
          </a:p>
          <a:p>
            <a:r>
              <a:rPr lang="en-US" dirty="0" smtClean="0"/>
              <a:t>GPU’s are optimized for very fast matrix multiplication</a:t>
            </a:r>
          </a:p>
          <a:p>
            <a:r>
              <a:rPr lang="en-US" dirty="0" smtClean="0"/>
              <a:t>2008 - </a:t>
            </a:r>
            <a:r>
              <a:rPr lang="en-US" dirty="0" err="1" smtClean="0"/>
              <a:t>Nvidia’s</a:t>
            </a:r>
            <a:r>
              <a:rPr lang="en-US" dirty="0" smtClean="0"/>
              <a:t> CUDA library for GPU computing is released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1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current architectures consist of learning layers of RBM’s or Auto-Encoders</a:t>
            </a:r>
          </a:p>
          <a:p>
            <a:r>
              <a:rPr lang="en-US" dirty="0" smtClean="0"/>
              <a:t>Both are 2 layer neural networks that learn to model their inputs</a:t>
            </a:r>
          </a:p>
          <a:p>
            <a:r>
              <a:rPr lang="en-US" dirty="0" smtClean="0"/>
              <a:t>Key difference:</a:t>
            </a:r>
          </a:p>
          <a:p>
            <a:pPr lvl="1"/>
            <a:r>
              <a:rPr lang="en-US" dirty="0" smtClean="0"/>
              <a:t>RBM’s model their inputs as a probability distribution</a:t>
            </a:r>
          </a:p>
          <a:p>
            <a:pPr lvl="1"/>
            <a:r>
              <a:rPr lang="en-US" dirty="0" smtClean="0"/>
              <a:t>Auto-Encoders learn to reproduce inputs as their outputs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Boltzmann Machines (RBM’s)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layer undirected (bi-directional) neural network:</a:t>
            </a:r>
          </a:p>
          <a:p>
            <a:pPr lvl="1"/>
            <a:r>
              <a:rPr lang="en-US" dirty="0" smtClean="0"/>
              <a:t>Visible Layer</a:t>
            </a:r>
          </a:p>
          <a:p>
            <a:pPr lvl="1"/>
            <a:r>
              <a:rPr lang="en-US" dirty="0" smtClean="0"/>
              <a:t>Hidden Layer</a:t>
            </a:r>
          </a:p>
          <a:p>
            <a:r>
              <a:rPr lang="en-US" dirty="0" smtClean="0"/>
              <a:t>Connections run visible to hidden</a:t>
            </a:r>
          </a:p>
          <a:p>
            <a:r>
              <a:rPr lang="en-US" dirty="0" smtClean="0"/>
              <a:t>No connections within each layer</a:t>
            </a:r>
          </a:p>
          <a:p>
            <a:r>
              <a:rPr lang="en-US" dirty="0" smtClean="0"/>
              <a:t>Trained to maximize the expected log probability of the data</a:t>
            </a:r>
          </a:p>
          <a:p>
            <a:r>
              <a:rPr lang="en-US" dirty="0" smtClean="0"/>
              <a:t>For the physicists\chemists: ‘Boltzmann’ as they minimize the energy of the data (equates to maximizing the probability)</a:t>
            </a:r>
          </a:p>
          <a:p>
            <a:r>
              <a:rPr lang="en-US" dirty="0" smtClean="0"/>
              <a:t>Inputs are binary vectors (as it learns </a:t>
            </a:r>
            <a:r>
              <a:rPr lang="en-US" dirty="0" err="1" smtClean="0"/>
              <a:t>Bernouli</a:t>
            </a:r>
            <a:r>
              <a:rPr lang="en-US" dirty="0" smtClean="0"/>
              <a:t> distributions over each input)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3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05" y="54864"/>
            <a:ext cx="8534400" cy="709840"/>
          </a:xfrm>
        </p:spPr>
        <p:txBody>
          <a:bodyPr/>
          <a:lstStyle/>
          <a:p>
            <a:r>
              <a:rPr lang="en-US" dirty="0" smtClean="0"/>
              <a:t>RBM Structure – Bipartite Graph</a:t>
            </a:r>
            <a:endParaRPr lang="en-US" dirty="0"/>
          </a:p>
        </p:txBody>
      </p:sp>
      <p:pic>
        <p:nvPicPr>
          <p:cNvPr id="4" name="Content Placeholder 3" descr="Restricted_Boltzmann_machine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2200" y="1600200"/>
            <a:ext cx="4627847" cy="4922347"/>
          </a:xfrm>
        </p:spPr>
      </p:pic>
    </p:spTree>
    <p:extLst>
      <p:ext uri="{BB962C8B-B14F-4D97-AF65-F5344CB8AC3E}">
        <p14:creationId xmlns:p14="http://schemas.microsoft.com/office/powerpoint/2010/main" val="160989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activation function is computed the same way as in a regular neural network</a:t>
            </a:r>
          </a:p>
          <a:p>
            <a:r>
              <a:rPr lang="en-US" dirty="0" smtClean="0"/>
              <a:t>Logistic function usually used (0-1)</a:t>
            </a:r>
          </a:p>
          <a:p>
            <a:r>
              <a:rPr lang="en-US" b="1" dirty="0" smtClean="0"/>
              <a:t>However</a:t>
            </a:r>
            <a:r>
              <a:rPr lang="en-US" dirty="0" smtClean="0"/>
              <a:t>, the output is treated as a probability and each neuron is activated if activation &gt; random variable(0-1)</a:t>
            </a:r>
          </a:p>
          <a:p>
            <a:r>
              <a:rPr lang="en-US" dirty="0" smtClean="0"/>
              <a:t>Hidden layer neurons take visible units as inputs</a:t>
            </a:r>
          </a:p>
          <a:p>
            <a:r>
              <a:rPr lang="en-US" dirty="0" smtClean="0"/>
              <a:t>Visible neurons take binary input vectors as initial input, then hidden layer probabilities (during Gibbs sampling – next slide)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9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Stochastic Gradient Descent</a:t>
            </a:r>
          </a:p>
          <a:p>
            <a:r>
              <a:rPr lang="en-US" dirty="0" smtClean="0"/>
              <a:t>Remarkably simple</a:t>
            </a:r>
          </a:p>
          <a:p>
            <a:r>
              <a:rPr lang="en-US" dirty="0" smtClean="0"/>
              <a:t>Can be parallelized</a:t>
            </a:r>
          </a:p>
          <a:p>
            <a:pPr lvl="1"/>
            <a:r>
              <a:rPr lang="en-US" dirty="0" smtClean="0"/>
              <a:t>Asynchronous Stochastic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36282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Contrastive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PASS 1:</a:t>
            </a:r>
            <a:r>
              <a:rPr lang="en-US" dirty="0" smtClean="0"/>
              <a:t> From inputs v, compute hidden layer probabilities h</a:t>
            </a:r>
          </a:p>
          <a:p>
            <a:r>
              <a:rPr lang="en-US" b="1" dirty="0" smtClean="0"/>
              <a:t>PASS 2: </a:t>
            </a:r>
            <a:r>
              <a:rPr lang="en-US" dirty="0" smtClean="0"/>
              <a:t>Pass those values back down to the visible layer, and back up to the hidden layer to get v’ and h’</a:t>
            </a:r>
          </a:p>
          <a:p>
            <a:r>
              <a:rPr lang="en-US" dirty="0" smtClean="0"/>
              <a:t>Update the weights using the differences in the inner products of the hidden and visible activations between the first and second passes (multiplied by some learning rate)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4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trained, the hidden layer activations of an RBM can be used as learned features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5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Deep Neural Network Model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7200404" y="4941391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200404" y="4220666"/>
            <a:ext cx="215900" cy="2174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708" name="TextBox 13"/>
          <p:cNvSpPr txBox="1">
            <a:spLocks noChangeArrowheads="1"/>
          </p:cNvSpPr>
          <p:nvPr/>
        </p:nvSpPr>
        <p:spPr bwMode="auto">
          <a:xfrm>
            <a:off x="6732092" y="4796929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09" name="TextBox 14"/>
          <p:cNvSpPr txBox="1">
            <a:spLocks noChangeArrowheads="1"/>
          </p:cNvSpPr>
          <p:nvPr/>
        </p:nvSpPr>
        <p:spPr bwMode="auto">
          <a:xfrm>
            <a:off x="6767017" y="4104779"/>
            <a:ext cx="46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6982917" y="3403104"/>
            <a:ext cx="217487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713" name="TextBox 20"/>
          <p:cNvSpPr txBox="1">
            <a:spLocks noChangeArrowheads="1"/>
          </p:cNvSpPr>
          <p:nvPr/>
        </p:nvSpPr>
        <p:spPr bwMode="auto">
          <a:xfrm>
            <a:off x="6587629" y="3285629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17" name="Oval 25"/>
          <p:cNvSpPr>
            <a:spLocks noChangeArrowheads="1"/>
          </p:cNvSpPr>
          <p:nvPr/>
        </p:nvSpPr>
        <p:spPr bwMode="auto">
          <a:xfrm>
            <a:off x="7200404" y="2682379"/>
            <a:ext cx="215900" cy="215900"/>
          </a:xfrm>
          <a:prstGeom prst="ellipse">
            <a:avLst/>
          </a:prstGeom>
          <a:solidFill>
            <a:srgbClr val="00B0F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 b="0">
              <a:latin typeface="Times New Roman" pitchFamily="18" charset="0"/>
            </a:endParaRPr>
          </a:p>
        </p:txBody>
      </p:sp>
      <p:sp>
        <p:nvSpPr>
          <p:cNvPr id="29718" name="TextBox 26"/>
          <p:cNvSpPr txBox="1">
            <a:spLocks noChangeArrowheads="1"/>
          </p:cNvSpPr>
          <p:nvPr/>
        </p:nvSpPr>
        <p:spPr bwMode="auto">
          <a:xfrm>
            <a:off x="6767017" y="2564904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19" name="TextBox 27"/>
          <p:cNvSpPr txBox="1">
            <a:spLocks noChangeArrowheads="1"/>
          </p:cNvSpPr>
          <p:nvPr/>
        </p:nvSpPr>
        <p:spPr bwMode="auto">
          <a:xfrm>
            <a:off x="1187624" y="2607766"/>
            <a:ext cx="392442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Output layer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 smtClean="0"/>
              <a:t>Prediction of target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Hidden layers</a:t>
            </a:r>
            <a:endParaRPr kumimoji="0" lang="en-US" altLang="en-US" sz="2000" b="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 smtClean="0"/>
              <a:t>Learn more abstract representations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Input layer</a:t>
            </a:r>
            <a:endParaRPr kumimoji="0" lang="en-US" alt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 smtClean="0"/>
              <a:t>Raw input</a:t>
            </a:r>
            <a:endParaRPr kumimoji="0" lang="en-US" altLang="en-US" sz="2000" b="0" dirty="0"/>
          </a:p>
        </p:txBody>
      </p:sp>
      <p:cxnSp>
        <p:nvCxnSpPr>
          <p:cNvPr id="29723" name="Straight Arrow Connector 39"/>
          <p:cNvCxnSpPr>
            <a:cxnSpLocks noChangeShapeType="1"/>
            <a:stCxn id="8" idx="0"/>
          </p:cNvCxnSpPr>
          <p:nvPr/>
        </p:nvCxnSpPr>
        <p:spPr bwMode="auto">
          <a:xfrm flipH="1" flipV="1">
            <a:off x="6874967" y="4473079"/>
            <a:ext cx="433387" cy="46831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4" name="Straight Arrow Connector 42"/>
          <p:cNvCxnSpPr>
            <a:cxnSpLocks noChangeShapeType="1"/>
            <a:stCxn id="8" idx="0"/>
            <a:endCxn id="13" idx="4"/>
          </p:cNvCxnSpPr>
          <p:nvPr/>
        </p:nvCxnSpPr>
        <p:spPr bwMode="auto">
          <a:xfrm flipV="1">
            <a:off x="7308354" y="4438154"/>
            <a:ext cx="0" cy="50323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7" name="Straight Arrow Connector 49"/>
          <p:cNvCxnSpPr>
            <a:cxnSpLocks noChangeShapeType="1"/>
            <a:endCxn id="20" idx="4"/>
          </p:cNvCxnSpPr>
          <p:nvPr/>
        </p:nvCxnSpPr>
        <p:spPr bwMode="auto">
          <a:xfrm flipH="1" flipV="1">
            <a:off x="7090867" y="3619004"/>
            <a:ext cx="217487" cy="606425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8" name="Straight Arrow Connector 52"/>
          <p:cNvCxnSpPr>
            <a:cxnSpLocks noChangeShapeType="1"/>
            <a:stCxn id="13" idx="1"/>
          </p:cNvCxnSpPr>
          <p:nvPr/>
        </p:nvCxnSpPr>
        <p:spPr bwMode="auto">
          <a:xfrm flipH="1" flipV="1">
            <a:off x="6587629" y="3619004"/>
            <a:ext cx="642938" cy="63341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5471617" y="2682379"/>
            <a:ext cx="1152525" cy="2474912"/>
            <a:chOff x="5471617" y="2682379"/>
            <a:chExt cx="1152525" cy="2474912"/>
          </a:xfrm>
        </p:grpSpPr>
        <p:sp>
          <p:nvSpPr>
            <p:cNvPr id="5" name="Oval 4"/>
            <p:cNvSpPr/>
            <p:nvPr/>
          </p:nvSpPr>
          <p:spPr bwMode="auto">
            <a:xfrm>
              <a:off x="5782767" y="4941391"/>
              <a:ext cx="217487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095504" y="4941391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408242" y="4941391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471617" y="4220666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782767" y="4220666"/>
              <a:ext cx="217487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095504" y="4220666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408242" y="4220666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724029" y="3403104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035179" y="3403104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714" name="Oval 21"/>
            <p:cNvSpPr>
              <a:spLocks noChangeArrowheads="1"/>
            </p:cNvSpPr>
            <p:nvPr/>
          </p:nvSpPr>
          <p:spPr bwMode="auto">
            <a:xfrm>
              <a:off x="5471617" y="2682379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29715" name="Oval 22"/>
            <p:cNvSpPr>
              <a:spLocks noChangeArrowheads="1"/>
            </p:cNvSpPr>
            <p:nvPr/>
          </p:nvSpPr>
          <p:spPr bwMode="auto">
            <a:xfrm>
              <a:off x="5782767" y="2682379"/>
              <a:ext cx="217487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29716" name="Oval 23"/>
            <p:cNvSpPr>
              <a:spLocks noChangeArrowheads="1"/>
            </p:cNvSpPr>
            <p:nvPr/>
          </p:nvSpPr>
          <p:spPr bwMode="auto">
            <a:xfrm>
              <a:off x="6095504" y="2682379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cxnSp>
          <p:nvCxnSpPr>
            <p:cNvPr id="29720" name="Straight Arrow Connector 29"/>
            <p:cNvCxnSpPr>
              <a:cxnSpLocks noChangeShapeType="1"/>
              <a:stCxn id="5" idx="1"/>
              <a:endCxn id="9" idx="4"/>
            </p:cNvCxnSpPr>
            <p:nvPr/>
          </p:nvCxnSpPr>
          <p:spPr bwMode="auto">
            <a:xfrm flipH="1" flipV="1">
              <a:off x="5579567" y="4438154"/>
              <a:ext cx="234950" cy="53498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1" name="Straight Arrow Connector 31"/>
            <p:cNvCxnSpPr>
              <a:cxnSpLocks noChangeShapeType="1"/>
              <a:stCxn id="5" idx="0"/>
              <a:endCxn id="10" idx="4"/>
            </p:cNvCxnSpPr>
            <p:nvPr/>
          </p:nvCxnSpPr>
          <p:spPr bwMode="auto">
            <a:xfrm flipV="1">
              <a:off x="5890717" y="4438154"/>
              <a:ext cx="0" cy="5032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2" name="Straight Arrow Connector 36"/>
            <p:cNvCxnSpPr>
              <a:cxnSpLocks noChangeShapeType="1"/>
              <a:stCxn id="5" idx="7"/>
              <a:endCxn id="12" idx="3"/>
            </p:cNvCxnSpPr>
            <p:nvPr/>
          </p:nvCxnSpPr>
          <p:spPr bwMode="auto">
            <a:xfrm flipV="1">
              <a:off x="5968504" y="4406404"/>
              <a:ext cx="471488" cy="5667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5" name="Straight Arrow Connector 45"/>
            <p:cNvCxnSpPr>
              <a:cxnSpLocks noChangeShapeType="1"/>
              <a:endCxn id="16" idx="4"/>
            </p:cNvCxnSpPr>
            <p:nvPr/>
          </p:nvCxnSpPr>
          <p:spPr bwMode="auto">
            <a:xfrm flipV="1">
              <a:off x="5579567" y="3619004"/>
              <a:ext cx="252412" cy="6064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6" name="Straight Arrow Connector 47"/>
            <p:cNvCxnSpPr>
              <a:cxnSpLocks noChangeShapeType="1"/>
              <a:stCxn id="9" idx="7"/>
              <a:endCxn id="17" idx="4"/>
            </p:cNvCxnSpPr>
            <p:nvPr/>
          </p:nvCxnSpPr>
          <p:spPr bwMode="auto">
            <a:xfrm flipV="1">
              <a:off x="5655767" y="3619004"/>
              <a:ext cx="487362" cy="633412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9" name="Straight Arrow Connector 56"/>
            <p:cNvCxnSpPr>
              <a:cxnSpLocks noChangeShapeType="1"/>
              <a:endCxn id="29714" idx="4"/>
            </p:cNvCxnSpPr>
            <p:nvPr/>
          </p:nvCxnSpPr>
          <p:spPr bwMode="auto">
            <a:xfrm flipH="1" flipV="1">
              <a:off x="5579567" y="2898279"/>
              <a:ext cx="200025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0" name="Straight Arrow Connector 58"/>
            <p:cNvCxnSpPr>
              <a:cxnSpLocks noChangeShapeType="1"/>
              <a:endCxn id="29716" idx="4"/>
            </p:cNvCxnSpPr>
            <p:nvPr/>
          </p:nvCxnSpPr>
          <p:spPr bwMode="auto">
            <a:xfrm flipV="1">
              <a:off x="5868492" y="2898279"/>
              <a:ext cx="334962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1" name="Straight Arrow Connector 60"/>
            <p:cNvCxnSpPr>
              <a:cxnSpLocks noChangeShapeType="1"/>
              <a:endCxn id="29715" idx="4"/>
            </p:cNvCxnSpPr>
            <p:nvPr/>
          </p:nvCxnSpPr>
          <p:spPr bwMode="auto">
            <a:xfrm flipH="1" flipV="1">
              <a:off x="5890717" y="2898279"/>
              <a:ext cx="252412" cy="5048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732" name="Straight Arrow Connector 62"/>
          <p:cNvCxnSpPr>
            <a:cxnSpLocks noChangeShapeType="1"/>
            <a:endCxn id="29717" idx="4"/>
          </p:cNvCxnSpPr>
          <p:nvPr/>
        </p:nvCxnSpPr>
        <p:spPr bwMode="auto">
          <a:xfrm flipV="1">
            <a:off x="7090867" y="2898279"/>
            <a:ext cx="217487" cy="52546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3" name="Straight Arrow Connector 63"/>
          <p:cNvCxnSpPr>
            <a:cxnSpLocks noChangeShapeType="1"/>
          </p:cNvCxnSpPr>
          <p:nvPr/>
        </p:nvCxnSpPr>
        <p:spPr bwMode="auto">
          <a:xfrm flipH="1" flipV="1">
            <a:off x="6624142" y="2898279"/>
            <a:ext cx="390525" cy="55403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7617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Deep Learning for NLP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10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do NLP with neural networks, words need to be represented as vectors</a:t>
            </a:r>
          </a:p>
          <a:p>
            <a:r>
              <a:rPr lang="en-US" dirty="0" smtClean="0"/>
              <a:t>Traditional approach – “one hot vector”</a:t>
            </a:r>
          </a:p>
          <a:p>
            <a:pPr lvl="1"/>
            <a:r>
              <a:rPr lang="en-US" dirty="0" smtClean="0"/>
              <a:t>Binary vector</a:t>
            </a:r>
          </a:p>
          <a:p>
            <a:pPr lvl="1"/>
            <a:r>
              <a:rPr lang="en-US" dirty="0" smtClean="0"/>
              <a:t>Length = | </a:t>
            </a:r>
            <a:r>
              <a:rPr lang="en-US" dirty="0" err="1" smtClean="0"/>
              <a:t>vocab</a:t>
            </a:r>
            <a:r>
              <a:rPr lang="en-US" dirty="0" smtClean="0"/>
              <a:t> |</a:t>
            </a:r>
          </a:p>
          <a:p>
            <a:pPr lvl="1"/>
            <a:r>
              <a:rPr lang="en-US" dirty="0" smtClean="0"/>
              <a:t>1 in the position of the word id, the rest are 0</a:t>
            </a:r>
          </a:p>
          <a:p>
            <a:r>
              <a:rPr lang="en-US" dirty="0" smtClean="0"/>
              <a:t>However, does not represent word meaning</a:t>
            </a:r>
          </a:p>
          <a:p>
            <a:r>
              <a:rPr lang="en-US" dirty="0" smtClean="0"/>
              <a:t>Similar words such as </a:t>
            </a:r>
            <a:r>
              <a:rPr lang="en-US" dirty="0" smtClean="0"/>
              <a:t>“</a:t>
            </a:r>
            <a:r>
              <a:rPr lang="en-US" dirty="0" smtClean="0"/>
              <a:t>English” </a:t>
            </a:r>
            <a:r>
              <a:rPr lang="en-US" dirty="0" smtClean="0"/>
              <a:t>and </a:t>
            </a:r>
            <a:r>
              <a:rPr lang="en-US" dirty="0" smtClean="0"/>
              <a:t>“</a:t>
            </a:r>
            <a:r>
              <a:rPr lang="en-US" dirty="0" smtClean="0"/>
              <a:t>French”, “cat” </a:t>
            </a:r>
            <a:r>
              <a:rPr lang="en-US" dirty="0" smtClean="0"/>
              <a:t>and </a:t>
            </a:r>
            <a:r>
              <a:rPr lang="en-US" dirty="0" smtClean="0"/>
              <a:t>“dog” </a:t>
            </a:r>
            <a:r>
              <a:rPr lang="en-US" dirty="0" smtClean="0"/>
              <a:t>should have similar vector representations</a:t>
            </a:r>
          </a:p>
          <a:p>
            <a:r>
              <a:rPr lang="en-US" dirty="0" smtClean="0"/>
              <a:t>However, similarity between all “one hot vectors” is the same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1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Solution: Distributional Word Vectors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8001000" cy="52565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Word is represented as a distribution over k latent variables</a:t>
            </a:r>
          </a:p>
          <a:p>
            <a:r>
              <a:rPr lang="en-US" dirty="0" smtClean="0"/>
              <a:t>Distribution chosen so that similar words have similar distributions</a:t>
            </a:r>
          </a:p>
          <a:p>
            <a:r>
              <a:rPr lang="en-US" dirty="0" smtClean="0"/>
              <a:t>Traditional approaches have used various vector space models</a:t>
            </a:r>
          </a:p>
          <a:p>
            <a:pPr lvl="1"/>
            <a:r>
              <a:rPr lang="en-US" dirty="0" smtClean="0"/>
              <a:t>Words form the rows</a:t>
            </a:r>
          </a:p>
          <a:p>
            <a:pPr lvl="1"/>
            <a:r>
              <a:rPr lang="en-US" dirty="0" smtClean="0"/>
              <a:t>Columns represent the context (other words occurring within x words, whole documents, etc)</a:t>
            </a:r>
          </a:p>
          <a:p>
            <a:pPr lvl="1"/>
            <a:r>
              <a:rPr lang="en-US" dirty="0" smtClean="0"/>
              <a:t>Cells represent co-occurrence (binary vectors) frequency, </a:t>
            </a:r>
            <a:r>
              <a:rPr lang="en-US" dirty="0" err="1" smtClean="0"/>
              <a:t>tf-idf</a:t>
            </a:r>
            <a:r>
              <a:rPr lang="en-US" dirty="0" smtClean="0"/>
              <a:t> or relative distance from the context word</a:t>
            </a:r>
          </a:p>
          <a:p>
            <a:pPr lvl="1"/>
            <a:r>
              <a:rPr lang="en-US" dirty="0" smtClean="0"/>
              <a:t>Dimensionality reduction (PCA, SVD, etc) used to reduce the vector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1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Word 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researchers (</a:t>
            </a:r>
            <a:r>
              <a:rPr lang="en-US" dirty="0" err="1" smtClean="0"/>
              <a:t>Bengio</a:t>
            </a:r>
            <a:r>
              <a:rPr lang="en-US" dirty="0" smtClean="0"/>
              <a:t>, </a:t>
            </a:r>
            <a:r>
              <a:rPr lang="en-US" dirty="0" err="1" smtClean="0"/>
              <a:t>Collobert</a:t>
            </a:r>
            <a:r>
              <a:rPr lang="en-US" dirty="0" smtClean="0"/>
              <a:t> and Weston, Hinton) have used neural language models to develop “word embeddings”</a:t>
            </a:r>
          </a:p>
          <a:p>
            <a:r>
              <a:rPr lang="en-US" dirty="0" smtClean="0"/>
              <a:t>A language model is a statistical model that assigns a probability to words given the preceding words</a:t>
            </a:r>
          </a:p>
          <a:p>
            <a:r>
              <a:rPr lang="en-US" dirty="0" smtClean="0"/>
              <a:t>Have similar properties to distributional word vectors, but claim better representations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7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Word 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Collobert</a:t>
            </a:r>
            <a:r>
              <a:rPr lang="en-US" dirty="0" smtClean="0"/>
              <a:t> and Weston, 2008  -“A Unified Architecture for Natural Language Processing”</a:t>
            </a:r>
            <a:endParaRPr lang="en-US" sz="2400" dirty="0" smtClean="0"/>
          </a:p>
          <a:p>
            <a:r>
              <a:rPr lang="en-US" sz="2400" dirty="0" smtClean="0"/>
              <a:t>They extracted all 11-length n-grams from the entire of Wikipedia</a:t>
            </a:r>
          </a:p>
          <a:p>
            <a:r>
              <a:rPr lang="en-US" sz="2400" dirty="0" smtClean="0"/>
              <a:t>Middle (6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 word is the target word</a:t>
            </a:r>
          </a:p>
          <a:p>
            <a:r>
              <a:rPr lang="en-US" sz="2400" dirty="0" smtClean="0"/>
              <a:t>Negative examples are created by replacing the middle word with a  different word chosen randomly</a:t>
            </a:r>
          </a:p>
          <a:p>
            <a:r>
              <a:rPr lang="en-US" sz="2400" dirty="0" smtClean="0"/>
              <a:t>For each word, they randomly initialized a 50 element vector</a:t>
            </a:r>
          </a:p>
          <a:p>
            <a:r>
              <a:rPr lang="en-US" sz="2400" dirty="0" smtClean="0"/>
              <a:t>The n-grams are then translated into input vectors by concatenating the corresponding vector for each word</a:t>
            </a:r>
          </a:p>
          <a:p>
            <a:r>
              <a:rPr lang="en-US" sz="2400" dirty="0" smtClean="0"/>
              <a:t>These are fed into a neural network that is trained to maximize the difference between the probability it assigns to a valid versus an invalid sentence</a:t>
            </a:r>
          </a:p>
          <a:p>
            <a:r>
              <a:rPr lang="en-US" sz="2400" dirty="0" smtClean="0"/>
              <a:t>Errors are propagated back into the 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398868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words with their 10 nearest neighbors according to the embeddings: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Embeddin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954" y="3151509"/>
            <a:ext cx="8407038" cy="34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6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Unified Architecture for NLP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a very complex, deep architecture, </a:t>
            </a:r>
            <a:r>
              <a:rPr lang="en-US" dirty="0" err="1" smtClean="0"/>
              <a:t>Collobert</a:t>
            </a:r>
            <a:r>
              <a:rPr lang="en-US" dirty="0" smtClean="0"/>
              <a:t> and Weston were able to train a </a:t>
            </a:r>
            <a:r>
              <a:rPr lang="en-US" b="1" dirty="0" smtClean="0"/>
              <a:t>single</a:t>
            </a:r>
            <a:r>
              <a:rPr lang="en-US" dirty="0" smtClean="0"/>
              <a:t> deep model to do:</a:t>
            </a:r>
          </a:p>
          <a:p>
            <a:pPr lvl="1"/>
            <a:r>
              <a:rPr lang="en-US" dirty="0" smtClean="0"/>
              <a:t>NER (Named Entity Recognition)</a:t>
            </a:r>
          </a:p>
          <a:p>
            <a:pPr lvl="1"/>
            <a:r>
              <a:rPr lang="en-US" dirty="0" smtClean="0"/>
              <a:t>POS tagging</a:t>
            </a:r>
          </a:p>
          <a:p>
            <a:pPr lvl="1"/>
            <a:r>
              <a:rPr lang="en-US" dirty="0" smtClean="0"/>
              <a:t>Chunking (shallow parsing)</a:t>
            </a:r>
          </a:p>
          <a:p>
            <a:pPr lvl="1"/>
            <a:r>
              <a:rPr lang="en-US" dirty="0" smtClean="0"/>
              <a:t>Parsing</a:t>
            </a:r>
          </a:p>
          <a:p>
            <a:pPr lvl="1"/>
            <a:r>
              <a:rPr lang="en-US" dirty="0" smtClean="0"/>
              <a:t>SRL (Semantic Role Labeling)</a:t>
            </a:r>
          </a:p>
          <a:p>
            <a:r>
              <a:rPr lang="en-US" dirty="0" smtClean="0"/>
              <a:t>Model is too complex to cover here</a:t>
            </a:r>
          </a:p>
          <a:p>
            <a:r>
              <a:rPr lang="en-US" dirty="0" smtClean="0"/>
              <a:t>No hand engineered features were used</a:t>
            </a:r>
          </a:p>
          <a:p>
            <a:r>
              <a:rPr lang="en-US" dirty="0" smtClean="0"/>
              <a:t>Achieved either near SOTA or the SOTA in each of the above domains</a:t>
            </a:r>
          </a:p>
        </p:txBody>
      </p:sp>
    </p:spTree>
    <p:extLst>
      <p:ext uri="{BB962C8B-B14F-4D97-AF65-F5344CB8AC3E}">
        <p14:creationId xmlns:p14="http://schemas.microsoft.com/office/powerpoint/2010/main" val="100264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Deep Learning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8001000" cy="558924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Deeplearning.Net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Code, tutorials, papers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http://deeplearning.net/</a:t>
            </a:r>
            <a:endParaRPr lang="en-US" dirty="0" smtClean="0"/>
          </a:p>
          <a:p>
            <a:r>
              <a:rPr lang="en-US" dirty="0" err="1" smtClean="0"/>
              <a:t>Theano</a:t>
            </a:r>
            <a:r>
              <a:rPr lang="en-US" dirty="0" smtClean="0"/>
              <a:t> (</a:t>
            </a:r>
            <a:r>
              <a:rPr lang="en-US" dirty="0" err="1" smtClean="0"/>
              <a:t>Cuda</a:t>
            </a:r>
            <a:r>
              <a:rPr lang="en-US" dirty="0" smtClean="0"/>
              <a:t> + Python also):</a:t>
            </a:r>
          </a:p>
          <a:p>
            <a:pPr lvl="1"/>
            <a:r>
              <a:rPr lang="en-US" dirty="0" smtClean="0"/>
              <a:t>Comprehensive tutorials</a:t>
            </a:r>
          </a:p>
          <a:p>
            <a:pPr lvl="1"/>
            <a:r>
              <a:rPr lang="en-US" dirty="0" smtClean="0"/>
              <a:t>Symbolic programming (like </a:t>
            </a:r>
            <a:r>
              <a:rPr lang="en-US" dirty="0" err="1" smtClean="0"/>
              <a:t>SymPy</a:t>
            </a:r>
            <a:r>
              <a:rPr lang="en-US" dirty="0" smtClean="0"/>
              <a:t>) can be a little confusing</a:t>
            </a:r>
          </a:p>
          <a:p>
            <a:pPr lvl="1"/>
            <a:r>
              <a:rPr lang="en-US" dirty="0" smtClean="0">
                <a:hlinkClick r:id="rId3"/>
              </a:rPr>
              <a:t>http://deeplearning.net/software/theano/</a:t>
            </a:r>
            <a:endParaRPr lang="en-US" dirty="0" smtClean="0"/>
          </a:p>
          <a:p>
            <a:r>
              <a:rPr lang="en-US" dirty="0" smtClean="0"/>
              <a:t>Toronto groups’ code (</a:t>
            </a:r>
            <a:r>
              <a:rPr lang="en-US" dirty="0" err="1" smtClean="0"/>
              <a:t>Cuda</a:t>
            </a:r>
            <a:r>
              <a:rPr lang="en-US" dirty="0" smtClean="0"/>
              <a:t> + Python):</a:t>
            </a:r>
          </a:p>
          <a:p>
            <a:pPr lvl="1"/>
            <a:r>
              <a:rPr lang="en-US" dirty="0" smtClean="0"/>
              <a:t>Easier to understand than </a:t>
            </a:r>
            <a:r>
              <a:rPr lang="en-US" dirty="0" err="1" smtClean="0"/>
              <a:t>Theano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https://github.com/nitishsrivastava/deepnet</a:t>
            </a:r>
            <a:endParaRPr lang="en-US" dirty="0" smtClean="0"/>
          </a:p>
          <a:p>
            <a:r>
              <a:rPr lang="en-US" dirty="0" smtClean="0"/>
              <a:t>www.socher.org</a:t>
            </a:r>
          </a:p>
          <a:p>
            <a:pPr lvl="1"/>
            <a:r>
              <a:rPr lang="en-US" dirty="0" smtClean="0"/>
              <a:t>All of Richard </a:t>
            </a:r>
            <a:r>
              <a:rPr lang="en-US" dirty="0" err="1" smtClean="0"/>
              <a:t>Socher’s</a:t>
            </a:r>
            <a:r>
              <a:rPr lang="en-US" dirty="0" smtClean="0"/>
              <a:t> research papers and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Links </a:t>
            </a:r>
            <a:r>
              <a:rPr lang="en-US" dirty="0" smtClean="0"/>
              <a:t>to his tutorials on YouTube on Deep Learning and NLP</a:t>
            </a:r>
          </a:p>
        </p:txBody>
      </p:sp>
    </p:spTree>
    <p:extLst>
      <p:ext uri="{BB962C8B-B14F-4D97-AF65-F5344CB8AC3E}">
        <p14:creationId xmlns:p14="http://schemas.microsoft.com/office/powerpoint/2010/main" val="45276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SENNA system developed by </a:t>
            </a:r>
            <a:r>
              <a:rPr lang="en-US" dirty="0" err="1"/>
              <a:t>Collobert</a:t>
            </a:r>
            <a:r>
              <a:rPr lang="en-US" dirty="0"/>
              <a:t> and Weston</a:t>
            </a:r>
          </a:p>
          <a:p>
            <a:pPr lvl="1"/>
            <a:r>
              <a:rPr lang="en-US" dirty="0">
                <a:hlinkClick r:id="rId2"/>
              </a:rPr>
              <a:t>http://ronan.collobert.com/senna/</a:t>
            </a:r>
            <a:endParaRPr lang="en-US" dirty="0"/>
          </a:p>
          <a:p>
            <a:pPr lvl="1"/>
            <a:r>
              <a:rPr lang="en-US" dirty="0"/>
              <a:t>A pretty complete NLP system (for download) that uses Deep Learning to perform NER, POS tagging, parsing, chunking and SRL</a:t>
            </a:r>
          </a:p>
          <a:p>
            <a:pPr lvl="1"/>
            <a:r>
              <a:rPr lang="en-US" dirty="0"/>
              <a:t>Contains the word embeddings file so you can use their word embeddings in your own work</a:t>
            </a:r>
          </a:p>
          <a:p>
            <a:r>
              <a:rPr lang="en-US" dirty="0" err="1" smtClean="0"/>
              <a:t>DeepNL</a:t>
            </a:r>
            <a:r>
              <a:rPr lang="en-US" dirty="0" smtClean="0"/>
              <a:t>, by Attardi</a:t>
            </a:r>
          </a:p>
          <a:p>
            <a:pPr lvl="1"/>
            <a:r>
              <a:rPr lang="en-US" dirty="0"/>
              <a:t>https://github.com/attardi/deepnl</a:t>
            </a:r>
            <a:endParaRPr lang="en-US" dirty="0" smtClean="0"/>
          </a:p>
          <a:p>
            <a:pPr lvl="1"/>
            <a:r>
              <a:rPr lang="en-US" dirty="0" smtClean="0"/>
              <a:t>All methods of SENNA (including training)</a:t>
            </a:r>
          </a:p>
          <a:p>
            <a:pPr lvl="1"/>
            <a:r>
              <a:rPr lang="en-US" dirty="0" smtClean="0"/>
              <a:t>Sentiment/Discriminative Word Embedding</a:t>
            </a:r>
          </a:p>
          <a:p>
            <a:pPr lvl="1"/>
            <a:r>
              <a:rPr lang="en-US" dirty="0" smtClean="0"/>
              <a:t>Convolutional Neural </a:t>
            </a:r>
            <a:r>
              <a:rPr lang="en-US" dirty="0" err="1" smtClean="0"/>
              <a:t>Networ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046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Representation of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discrete to distributed representation</a:t>
            </a:r>
          </a:p>
          <a:p>
            <a:r>
              <a:rPr lang="en-US" dirty="0" smtClean="0"/>
              <a:t>Word meanings are dense vectors of weights in a high dimensional space</a:t>
            </a:r>
          </a:p>
          <a:p>
            <a:r>
              <a:rPr lang="en-US" dirty="0" smtClean="0"/>
              <a:t>Algebraic properties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Philosophy: Hume, Wittgenstein</a:t>
            </a:r>
          </a:p>
          <a:p>
            <a:pPr lvl="1"/>
            <a:r>
              <a:rPr lang="en-US" dirty="0" smtClean="0"/>
              <a:t>Linguistics: Firth, Harris</a:t>
            </a:r>
          </a:p>
          <a:p>
            <a:pPr lvl="1"/>
            <a:r>
              <a:rPr lang="en-US" dirty="0" smtClean="0"/>
              <a:t>Statistics ML: Feature vectors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724128" y="4653136"/>
            <a:ext cx="3168352" cy="1728192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”You shall know a word by the company it keeps”</a:t>
            </a:r>
          </a:p>
          <a:p>
            <a:r>
              <a:rPr lang="en-US" sz="2400" dirty="0"/>
              <a:t>(Firth, 1957).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1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 Breakthrough: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Unsupervised learning of shallow features from large amounts of unannotated data</a:t>
            </a:r>
          </a:p>
          <a:p>
            <a:r>
              <a:rPr lang="en-US" dirty="0" smtClean="0"/>
              <a:t>Features are tuned to specific tasks with second stage of supervised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3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Distributional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Co-occurrence counts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High dimensional </a:t>
            </a:r>
            <a:r>
              <a:rPr lang="en-US" dirty="0" smtClean="0">
                <a:solidFill>
                  <a:srgbClr val="FF0000"/>
                </a:solidFill>
              </a:rPr>
              <a:t>sparse</a:t>
            </a:r>
            <a:r>
              <a:rPr lang="en-US" dirty="0" smtClean="0"/>
              <a:t> vectors</a:t>
            </a:r>
            <a:endParaRPr lang="en-US" dirty="0"/>
          </a:p>
          <a:p>
            <a:r>
              <a:rPr lang="en-US" dirty="0" smtClean="0"/>
              <a:t>Similarity in meaning as vector similarity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116156"/>
              </p:ext>
            </p:extLst>
          </p:nvPr>
        </p:nvGraphicFramePr>
        <p:xfrm>
          <a:off x="1426387" y="2194064"/>
          <a:ext cx="6096000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bright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dark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 flipV="1">
            <a:off x="2339752" y="4653136"/>
            <a:ext cx="72008" cy="187220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stealth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411760" y="6525344"/>
            <a:ext cx="3880048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stealth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187264" y="4918133"/>
            <a:ext cx="102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"/>
            </a:pPr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68044" y="5934090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"/>
            </a:pPr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556475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"/>
            </a:pPr>
            <a:r>
              <a:rPr lang="en-US" dirty="0" smtClean="0">
                <a:solidFill>
                  <a:srgbClr val="FF0000"/>
                </a:solidFill>
              </a:rPr>
              <a:t>stars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8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Co-occurrence Vectors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4213" y="5787033"/>
            <a:ext cx="8416925" cy="5222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neighboring words are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semantically related</a:t>
            </a:r>
            <a:endParaRPr lang="en-US" altLang="ja-JP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930432"/>
              </p:ext>
            </p:extLst>
          </p:nvPr>
        </p:nvGraphicFramePr>
        <p:xfrm>
          <a:off x="755576" y="1768186"/>
          <a:ext cx="8273550" cy="360502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78925"/>
                <a:gridCol w="1378925"/>
                <a:gridCol w="1378925"/>
                <a:gridCol w="1378925"/>
                <a:gridCol w="1378925"/>
                <a:gridCol w="1378925"/>
              </a:tblGrid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FRANCE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454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JESUS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1973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XBOX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6909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REDDISH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11724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SCRATCHED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29869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MEGABITS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87025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PERSUADE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THICKETS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DECADENT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WIDESCREEN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ODD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PPA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FAW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SAVARY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DIVO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ANTICA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ANCHIETA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UDDIN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BLACKSTOCK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SYMPATHETIC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VERUS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SHABBY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EMIGRATION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BIOLOGICALLY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GIORGI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JFK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OXIDE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AWE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MARKING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KAYAK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SHAFFEED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KHWARAZM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URBINA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THUD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HEUER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MCLARENS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RUMELLA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STATIONERY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EPOS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OCCUPANT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SAMBHAJI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GLADWIN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PLANUM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GSNUMBER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EGLINTON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REVISED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WORSHIPPERS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CENTRALLY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GOA’ULD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OPERATOR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EDGING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LEAVENED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RITSUKO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INDONESIA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COLLATION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OPERATOR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FRG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PANDIONIDAE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LIFELESS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MONEO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BACHA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W.J.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NAMSOS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SHIRT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MAHAN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NILGRIS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01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Techniques for Creating Word </a:t>
            </a:r>
            <a:r>
              <a:rPr lang="en-US" sz="3200" dirty="0" err="1" smtClean="0"/>
              <a:t>Embeddings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Collobert</a:t>
            </a:r>
            <a:r>
              <a:rPr lang="en-US" dirty="0" smtClean="0"/>
              <a:t> et al.</a:t>
            </a:r>
          </a:p>
          <a:p>
            <a:pPr lvl="1"/>
            <a:r>
              <a:rPr lang="en-US" dirty="0" smtClean="0"/>
              <a:t>SENNA</a:t>
            </a:r>
          </a:p>
          <a:p>
            <a:pPr lvl="1"/>
            <a:r>
              <a:rPr lang="en-US" dirty="0" smtClean="0"/>
              <a:t>Polyglot</a:t>
            </a:r>
          </a:p>
          <a:p>
            <a:pPr lvl="1"/>
            <a:r>
              <a:rPr lang="en-US" dirty="0" err="1" smtClean="0"/>
              <a:t>DeepNL</a:t>
            </a:r>
            <a:endParaRPr lang="en-US" dirty="0" smtClean="0"/>
          </a:p>
          <a:p>
            <a:r>
              <a:rPr lang="en-US" dirty="0" err="1" smtClean="0"/>
              <a:t>Mikolov</a:t>
            </a:r>
            <a:r>
              <a:rPr lang="en-US" dirty="0" smtClean="0"/>
              <a:t> et al.</a:t>
            </a:r>
          </a:p>
          <a:p>
            <a:pPr lvl="1"/>
            <a:r>
              <a:rPr lang="en-US" dirty="0" smtClean="0"/>
              <a:t>word2vec</a:t>
            </a:r>
          </a:p>
          <a:p>
            <a:r>
              <a:rPr lang="en-US" dirty="0" err="1" smtClean="0"/>
              <a:t>Lebret</a:t>
            </a:r>
            <a:r>
              <a:rPr lang="en-US" dirty="0" smtClean="0"/>
              <a:t> &amp; </a:t>
            </a:r>
            <a:r>
              <a:rPr lang="en-US" dirty="0" err="1" smtClean="0"/>
              <a:t>Collobert</a:t>
            </a:r>
            <a:endParaRPr lang="en-US" dirty="0" smtClean="0"/>
          </a:p>
          <a:p>
            <a:pPr lvl="1"/>
            <a:r>
              <a:rPr lang="en-US" dirty="0" err="1" smtClean="0"/>
              <a:t>DeepNL</a:t>
            </a:r>
            <a:endParaRPr lang="en-US" dirty="0" smtClean="0"/>
          </a:p>
          <a:p>
            <a:r>
              <a:rPr lang="en-US" dirty="0" err="1" smtClean="0"/>
              <a:t>Socher</a:t>
            </a:r>
            <a:r>
              <a:rPr lang="en-US" dirty="0" smtClean="0"/>
              <a:t> &amp; Manning</a:t>
            </a:r>
          </a:p>
          <a:p>
            <a:pPr lvl="1"/>
            <a:r>
              <a:rPr lang="en-US" dirty="0" err="1" smtClean="0"/>
              <a:t>GloVe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9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Language Model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78923" y="2924110"/>
            <a:ext cx="419456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71" name="Rectangle 70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868099" y="3384422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65" name="Rectangle 6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237967" y="3391984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9" name="Rectangle 5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607835" y="3402627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3" name="Rectangle 5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848886" y="2018389"/>
            <a:ext cx="419456" cy="84138"/>
            <a:chOff x="0" y="0"/>
            <a:chExt cx="651510" cy="110935"/>
          </a:xfrm>
        </p:grpSpPr>
        <p:sp>
          <p:nvSpPr>
            <p:cNvPr id="41" name="Rectangle 40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846433" y="2244077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15" name="Straight Arrow Connector 14"/>
          <p:cNvCxnSpPr>
            <a:stCxn id="53" idx="0"/>
            <a:endCxn id="35" idx="2"/>
          </p:cNvCxnSpPr>
          <p:nvPr/>
        </p:nvCxnSpPr>
        <p:spPr>
          <a:xfrm flipV="1">
            <a:off x="2817563" y="3008248"/>
            <a:ext cx="90544" cy="39616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9" idx="0"/>
          </p:cNvCxnSpPr>
          <p:nvPr/>
        </p:nvCxnSpPr>
        <p:spPr>
          <a:xfrm flipH="1" flipV="1">
            <a:off x="3327971" y="3008248"/>
            <a:ext cx="119724" cy="38551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747427" y="3008248"/>
            <a:ext cx="329174" cy="37617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55752" y="2639031"/>
            <a:ext cx="2453" cy="28705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698379" y="292411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35" name="Rectangle 3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117834" y="292411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9" name="Rectangle 2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537290" y="292411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3" name="Rectangle 2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1977703" y="3400727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78" name="Rectangle 77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Arrow Connector 83"/>
          <p:cNvCxnSpPr>
            <a:endCxn id="71" idx="2"/>
          </p:cNvCxnSpPr>
          <p:nvPr/>
        </p:nvCxnSpPr>
        <p:spPr>
          <a:xfrm flipV="1">
            <a:off x="2257340" y="3008248"/>
            <a:ext cx="231311" cy="38529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977703" y="3542819"/>
            <a:ext cx="2380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</a:t>
            </a:r>
            <a:r>
              <a:rPr lang="en-US" sz="1600" b="1" dirty="0" smtClean="0">
                <a:solidFill>
                  <a:srgbClr val="FF0000"/>
                </a:solidFill>
              </a:rPr>
              <a:t>cat</a:t>
            </a:r>
            <a:r>
              <a:rPr lang="en-US" sz="1600" dirty="0" smtClean="0"/>
              <a:t>      sits      on</a:t>
            </a:r>
            <a:endParaRPr lang="en-US" sz="1600" dirty="0"/>
          </a:p>
        </p:txBody>
      </p:sp>
      <p:cxnSp>
        <p:nvCxnSpPr>
          <p:cNvPr id="94" name="Straight Arrow Connector 93"/>
          <p:cNvCxnSpPr>
            <a:stCxn id="14" idx="0"/>
            <a:endCxn id="41" idx="2"/>
          </p:cNvCxnSpPr>
          <p:nvPr/>
        </p:nvCxnSpPr>
        <p:spPr>
          <a:xfrm flipV="1">
            <a:off x="3056161" y="2102527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ular Callout 96"/>
          <p:cNvSpPr/>
          <p:nvPr/>
        </p:nvSpPr>
        <p:spPr bwMode="auto">
          <a:xfrm>
            <a:off x="3599151" y="1642825"/>
            <a:ext cx="1908953" cy="418523"/>
          </a:xfrm>
          <a:prstGeom prst="wedgeRoundRectCallout">
            <a:avLst>
              <a:gd name="adj1" fmla="val -71175"/>
              <a:gd name="adj2" fmla="val 52138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likelihood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379358" y="618900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13" name="Rectangle 11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2749226" y="6199643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20" name="Rectangle 119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2805139" y="4596652"/>
            <a:ext cx="419456" cy="84138"/>
            <a:chOff x="0" y="0"/>
            <a:chExt cx="651510" cy="110935"/>
          </a:xfrm>
        </p:grpSpPr>
        <p:sp>
          <p:nvSpPr>
            <p:cNvPr id="127" name="Rectangle 126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132"/>
          <p:cNvSpPr/>
          <p:nvPr/>
        </p:nvSpPr>
        <p:spPr>
          <a:xfrm>
            <a:off x="2802686" y="4822340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134" name="Straight Arrow Connector 133"/>
          <p:cNvCxnSpPr>
            <a:stCxn id="120" idx="0"/>
            <a:endCxn id="172" idx="2"/>
          </p:cNvCxnSpPr>
          <p:nvPr/>
        </p:nvCxnSpPr>
        <p:spPr>
          <a:xfrm flipV="1">
            <a:off x="2958954" y="5938942"/>
            <a:ext cx="35085" cy="26248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3" idx="0"/>
          </p:cNvCxnSpPr>
          <p:nvPr/>
        </p:nvCxnSpPr>
        <p:spPr>
          <a:xfrm flipH="1" flipV="1">
            <a:off x="3140244" y="5938942"/>
            <a:ext cx="448842" cy="25184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72" idx="0"/>
          </p:cNvCxnSpPr>
          <p:nvPr/>
        </p:nvCxnSpPr>
        <p:spPr>
          <a:xfrm flipV="1">
            <a:off x="2994039" y="5217295"/>
            <a:ext cx="17967" cy="371945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789471" y="5373216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39" name="Rectangle 13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119094" y="6197743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60" name="Rectangle 159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6" name="Straight Arrow Connector 165"/>
          <p:cNvCxnSpPr/>
          <p:nvPr/>
        </p:nvCxnSpPr>
        <p:spPr>
          <a:xfrm flipV="1">
            <a:off x="2398731" y="5938942"/>
            <a:ext cx="476317" cy="25161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2119094" y="6339835"/>
            <a:ext cx="18141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sits      on</a:t>
            </a:r>
            <a:endParaRPr lang="en-US" sz="1600" dirty="0"/>
          </a:p>
        </p:txBody>
      </p:sp>
      <p:cxnSp>
        <p:nvCxnSpPr>
          <p:cNvPr id="168" name="Straight Arrow Connector 167"/>
          <p:cNvCxnSpPr>
            <a:stCxn id="133" idx="0"/>
            <a:endCxn id="127" idx="2"/>
          </p:cNvCxnSpPr>
          <p:nvPr/>
        </p:nvCxnSpPr>
        <p:spPr>
          <a:xfrm flipV="1">
            <a:off x="3012414" y="4680790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ounded Rectangular Callout 168"/>
          <p:cNvSpPr/>
          <p:nvPr/>
        </p:nvSpPr>
        <p:spPr bwMode="auto">
          <a:xfrm>
            <a:off x="3959191" y="4221088"/>
            <a:ext cx="1908953" cy="418523"/>
          </a:xfrm>
          <a:prstGeom prst="wedgeRoundRectCallout">
            <a:avLst>
              <a:gd name="adj1" fmla="val -71175"/>
              <a:gd name="adj2" fmla="val 52138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prediction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576523" y="4307238"/>
            <a:ext cx="8768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…</a:t>
            </a:r>
            <a:r>
              <a:rPr lang="en-US" sz="1600" b="1" dirty="0" smtClean="0">
                <a:solidFill>
                  <a:srgbClr val="FF0000"/>
                </a:solidFill>
              </a:rPr>
              <a:t> cat</a:t>
            </a:r>
            <a:r>
              <a:rPr lang="en-US" sz="1600" b="1" dirty="0" smtClean="0"/>
              <a:t> …</a:t>
            </a:r>
            <a:endParaRPr lang="en-US" sz="1600" dirty="0"/>
          </a:p>
        </p:txBody>
      </p:sp>
      <p:sp>
        <p:nvSpPr>
          <p:cNvPr id="172" name="TextBox 171"/>
          <p:cNvSpPr txBox="1"/>
          <p:nvPr/>
        </p:nvSpPr>
        <p:spPr>
          <a:xfrm>
            <a:off x="2778015" y="5589240"/>
            <a:ext cx="432048" cy="3497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</a:t>
            </a:r>
            <a:endParaRPr 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6156176" y="1810275"/>
            <a:ext cx="2880320" cy="923330"/>
          </a:xfrm>
          <a:prstGeom prst="rect">
            <a:avLst/>
          </a:prstGeom>
          <a:solidFill>
            <a:srgbClr val="FFC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Expensive to train:</a:t>
            </a:r>
          </a:p>
          <a:p>
            <a:pPr marL="347663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 weeks on Wikipedia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156176" y="4289900"/>
            <a:ext cx="2880320" cy="1477328"/>
          </a:xfrm>
          <a:prstGeom prst="rect">
            <a:avLst/>
          </a:prstGeom>
          <a:solidFill>
            <a:srgbClr val="FFC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to train:</a:t>
            </a:r>
          </a:p>
          <a:p>
            <a:pPr marL="44450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min.on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Wikipedia</a:t>
            </a:r>
          </a:p>
          <a:p>
            <a:pPr marL="44450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tricks:</a:t>
            </a:r>
          </a:p>
          <a:p>
            <a:pPr marL="450850" lvl="2" indent="-187325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parallelism</a:t>
            </a:r>
          </a:p>
          <a:p>
            <a:pPr marL="450850" lvl="2" indent="-187325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void synchronization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" name="Rounded Rectangular Callout 183"/>
          <p:cNvSpPr/>
          <p:nvPr/>
        </p:nvSpPr>
        <p:spPr bwMode="auto">
          <a:xfrm>
            <a:off x="830209" y="3101497"/>
            <a:ext cx="1075486" cy="281213"/>
          </a:xfrm>
          <a:prstGeom prst="wedgeRoundRectCallout">
            <a:avLst>
              <a:gd name="adj1" fmla="val 64121"/>
              <a:gd name="adj2" fmla="val 49494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Word vector</a:t>
            </a:r>
          </a:p>
        </p:txBody>
      </p:sp>
    </p:spTree>
    <p:extLst>
      <p:ext uri="{BB962C8B-B14F-4D97-AF65-F5344CB8AC3E}">
        <p14:creationId xmlns:p14="http://schemas.microsoft.com/office/powerpoint/2010/main" val="293793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Lots of Unlabeled Data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dirty="0" smtClean="0"/>
              <a:t>Language Model</a:t>
            </a:r>
          </a:p>
          <a:p>
            <a:pPr lvl="1" eaLnBrk="1" hangingPunct="1">
              <a:defRPr/>
            </a:pPr>
            <a:r>
              <a:rPr lang="en-US" altLang="ja-JP" dirty="0" smtClean="0"/>
              <a:t>Corpus: 2 B words</a:t>
            </a:r>
          </a:p>
          <a:p>
            <a:pPr lvl="1" eaLnBrk="1" hangingPunct="1">
              <a:defRPr/>
            </a:pPr>
            <a:r>
              <a:rPr lang="en-US" altLang="ja-JP" dirty="0" smtClean="0"/>
              <a:t>Dictionary: 130,000 most frequent words</a:t>
            </a:r>
          </a:p>
          <a:p>
            <a:pPr lvl="1" eaLnBrk="1" hangingPunct="1">
              <a:defRPr/>
            </a:pPr>
            <a:r>
              <a:rPr lang="en-US" altLang="ja-JP" dirty="0"/>
              <a:t>4</a:t>
            </a:r>
            <a:r>
              <a:rPr lang="en-US" altLang="ja-JP" dirty="0" smtClean="0"/>
              <a:t> weeks of training</a:t>
            </a:r>
          </a:p>
          <a:p>
            <a:pPr>
              <a:defRPr/>
            </a:pPr>
            <a:r>
              <a:rPr lang="en-US" altLang="ja-JP" dirty="0" smtClean="0"/>
              <a:t>Parallel + CUDA algorithm</a:t>
            </a:r>
          </a:p>
          <a:p>
            <a:pPr lvl="1">
              <a:defRPr/>
            </a:pPr>
            <a:r>
              <a:rPr lang="en-US" altLang="ja-JP" dirty="0" smtClean="0"/>
              <a:t>40 minutes</a:t>
            </a:r>
          </a:p>
        </p:txBody>
      </p:sp>
    </p:spTree>
    <p:extLst>
      <p:ext uri="{BB962C8B-B14F-4D97-AF65-F5344CB8AC3E}">
        <p14:creationId xmlns:p14="http://schemas.microsoft.com/office/powerpoint/2010/main" val="112815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hlinkClick r:id="rId2"/>
              </a:rPr>
              <a:t>Word Embeddings</a:t>
            </a:r>
            <a:endParaRPr lang="ja-JP" altLang="en-US" dirty="0"/>
          </a:p>
        </p:txBody>
      </p:sp>
      <p:pic>
        <p:nvPicPr>
          <p:cNvPr id="44035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625600"/>
            <a:ext cx="90551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27075" y="5475288"/>
            <a:ext cx="8416925" cy="5222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neighboring words </a:t>
            </a:r>
            <a:r>
              <a:rPr lang="en-US" sz="2800" dirty="0">
                <a:solidFill>
                  <a:srgbClr val="FF0000"/>
                </a:solidFill>
              </a:rPr>
              <a:t>are</a:t>
            </a:r>
            <a:r>
              <a:rPr lang="en-US" sz="2800" dirty="0"/>
              <a:t> semantically related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61600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Co-occurrence Counts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718640"/>
              </p:ext>
            </p:extLst>
          </p:nvPr>
        </p:nvGraphicFramePr>
        <p:xfrm>
          <a:off x="1043608" y="2636912"/>
          <a:ext cx="7632847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91780"/>
                <a:gridCol w="860853"/>
                <a:gridCol w="1333896"/>
                <a:gridCol w="815159"/>
                <a:gridCol w="666948"/>
                <a:gridCol w="659957"/>
                <a:gridCol w="720080"/>
                <a:gridCol w="936104"/>
                <a:gridCol w="64807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breeds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cover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food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0.17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cloud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0/0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5" y="4725144"/>
            <a:ext cx="7920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Wingdings" panose="05000000000000000000" pitchFamily="2" charset="2"/>
              <a:buChar char="l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matrix |V|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|V| (~ 100k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100k)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l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Dimensionality reduction: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Component Analysis,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Hellinger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PCA, SVD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l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to:100k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50, 100k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67982" y="1844824"/>
                <a:ext cx="7056784" cy="989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82" y="1844824"/>
                <a:ext cx="7056784" cy="9894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64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50985340"/>
                  </p:ext>
                </p:extLst>
              </p:nvPr>
            </p:nvGraphicFramePr>
            <p:xfrm>
              <a:off x="827584" y="3645024"/>
              <a:ext cx="8064896" cy="103632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806489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Pointwise Mutual Information</a:t>
                          </a:r>
                          <a:endParaRPr lang="en-US" sz="20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/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50985340"/>
                  </p:ext>
                </p:extLst>
              </p:nvPr>
            </p:nvGraphicFramePr>
            <p:xfrm>
              <a:off x="827584" y="3645024"/>
              <a:ext cx="8064896" cy="12492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8064896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Pointwise Mutual Information</a:t>
                          </a:r>
                          <a:endParaRPr lang="en-US" sz="20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529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378" t="-49286" r="-983" b="-928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794305" y="1772816"/>
            <a:ext cx="7920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the counts using</a:t>
            </a:r>
            <a:r>
              <a:rPr lang="en-US" sz="2400" dirty="0" smtClean="0"/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corpus-level statistics to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co-occurrence significance</a:t>
            </a:r>
          </a:p>
        </p:txBody>
      </p:sp>
    </p:spTree>
    <p:extLst>
      <p:ext uri="{BB962C8B-B14F-4D97-AF65-F5344CB8AC3E}">
        <p14:creationId xmlns:p14="http://schemas.microsoft.com/office/powerpoint/2010/main" val="212459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Polyglot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Attardi</a:t>
            </a:r>
            <a:endParaRPr lang="en-US" dirty="0" smtClean="0"/>
          </a:p>
          <a:p>
            <a:r>
              <a:rPr lang="en-US" dirty="0" err="1" smtClean="0">
                <a:hlinkClick r:id="rId4"/>
              </a:rPr>
              <a:t>Lebret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9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905351"/>
          </a:xfrm>
        </p:spPr>
        <p:txBody>
          <a:bodyPr/>
          <a:lstStyle/>
          <a:p>
            <a:r>
              <a:rPr lang="en-US" dirty="0" smtClean="0"/>
              <a:t>NER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IMDB Movie Reviews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52418"/>
              </p:ext>
            </p:extLst>
          </p:nvPr>
        </p:nvGraphicFramePr>
        <p:xfrm>
          <a:off x="2627785" y="4696544"/>
          <a:ext cx="5112567" cy="1828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84375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Model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Accuracy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Wang &amp; Manning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91.2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Brychcin</a:t>
                      </a:r>
                      <a:r>
                        <a:rPr lang="en-US" sz="2400" baseline="0" dirty="0" smtClean="0"/>
                        <a:t> &amp; </a:t>
                      </a:r>
                      <a:r>
                        <a:rPr lang="en-US" sz="2400" baseline="0" dirty="0" err="1" smtClean="0"/>
                        <a:t>Habernal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92.2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H-PCA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89.9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684282"/>
              </p:ext>
            </p:extLst>
          </p:nvPr>
        </p:nvGraphicFramePr>
        <p:xfrm>
          <a:off x="2627784" y="2060848"/>
          <a:ext cx="4680520" cy="18288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996599"/>
                <a:gridCol w="1683921"/>
              </a:tblGrid>
              <a:tr h="0">
                <a:tc>
                  <a:txBody>
                    <a:bodyPr/>
                    <a:lstStyle/>
                    <a:p>
                      <a:pPr indent="144145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Approach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F1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Ando et al. 2005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89.31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Word2Vec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88.20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</a:rPr>
                        <a:t>GloVe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</a:rPr>
                        <a:t>88.30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SENNA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89.51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99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Supervised Fine Tuning</a:t>
            </a:r>
            <a:endParaRPr lang="en-US" dirty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1" t="49139" r="16464" b="27928"/>
          <a:stretch/>
        </p:blipFill>
        <p:spPr bwMode="auto">
          <a:xfrm>
            <a:off x="1504950" y="3114087"/>
            <a:ext cx="1423686" cy="178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TextBox 31"/>
          <p:cNvSpPr txBox="1">
            <a:spLocks noChangeArrowheads="1"/>
          </p:cNvSpPr>
          <p:nvPr/>
        </p:nvSpPr>
        <p:spPr bwMode="auto">
          <a:xfrm>
            <a:off x="674688" y="6587504"/>
            <a:ext cx="229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0" dirty="0">
                <a:latin typeface="Tw Cen MT" pitchFamily="34" charset="0"/>
              </a:rPr>
              <a:t>Courtesy: G. Hinton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234888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Output: 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2411760" y="2236519"/>
            <a:ext cx="1872208" cy="1012204"/>
          </a:xfrm>
          <a:prstGeom prst="wedgeEllipseCallout">
            <a:avLst>
              <a:gd name="adj1" fmla="val -50972"/>
              <a:gd name="adj2" fmla="val 60213"/>
            </a:avLst>
          </a:prstGeom>
          <a:solidFill>
            <a:schemeClr val="accent3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Should be: 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502620" y="2964780"/>
            <a:ext cx="1152525" cy="2474912"/>
            <a:chOff x="4502620" y="2964780"/>
            <a:chExt cx="1152525" cy="2474912"/>
          </a:xfrm>
        </p:grpSpPr>
        <p:sp>
          <p:nvSpPr>
            <p:cNvPr id="8" name="Oval 7"/>
            <p:cNvSpPr/>
            <p:nvPr/>
          </p:nvSpPr>
          <p:spPr bwMode="auto">
            <a:xfrm>
              <a:off x="4813770" y="5223792"/>
              <a:ext cx="217487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126507" y="5223792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439245" y="5223792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813770" y="4503067"/>
              <a:ext cx="217487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126507" y="4503067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439245" y="4503067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4502620" y="2964780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4813770" y="2964780"/>
              <a:ext cx="217487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126507" y="2964780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cxnSp>
          <p:nvCxnSpPr>
            <p:cNvPr id="20" name="Straight Arrow Connector 29"/>
            <p:cNvCxnSpPr>
              <a:cxnSpLocks noChangeShapeType="1"/>
              <a:stCxn id="8" idx="1"/>
              <a:endCxn id="11" idx="4"/>
            </p:cNvCxnSpPr>
            <p:nvPr/>
          </p:nvCxnSpPr>
          <p:spPr bwMode="auto">
            <a:xfrm flipH="1" flipV="1">
              <a:off x="4610570" y="4720555"/>
              <a:ext cx="234950" cy="53498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31"/>
            <p:cNvCxnSpPr>
              <a:cxnSpLocks noChangeShapeType="1"/>
              <a:stCxn id="8" idx="0"/>
              <a:endCxn id="12" idx="4"/>
            </p:cNvCxnSpPr>
            <p:nvPr/>
          </p:nvCxnSpPr>
          <p:spPr bwMode="auto">
            <a:xfrm flipV="1">
              <a:off x="4921720" y="4720555"/>
              <a:ext cx="0" cy="5032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36"/>
            <p:cNvCxnSpPr>
              <a:cxnSpLocks noChangeShapeType="1"/>
              <a:stCxn id="8" idx="7"/>
              <a:endCxn id="14" idx="3"/>
            </p:cNvCxnSpPr>
            <p:nvPr/>
          </p:nvCxnSpPr>
          <p:spPr bwMode="auto">
            <a:xfrm flipV="1">
              <a:off x="4999507" y="4688805"/>
              <a:ext cx="471488" cy="5667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45"/>
            <p:cNvCxnSpPr>
              <a:cxnSpLocks noChangeShapeType="1"/>
              <a:endCxn id="15" idx="4"/>
            </p:cNvCxnSpPr>
            <p:nvPr/>
          </p:nvCxnSpPr>
          <p:spPr bwMode="auto">
            <a:xfrm flipV="1">
              <a:off x="4610570" y="3901405"/>
              <a:ext cx="252412" cy="6064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47"/>
            <p:cNvCxnSpPr>
              <a:cxnSpLocks noChangeShapeType="1"/>
              <a:stCxn id="11" idx="7"/>
              <a:endCxn id="16" idx="4"/>
            </p:cNvCxnSpPr>
            <p:nvPr/>
          </p:nvCxnSpPr>
          <p:spPr bwMode="auto">
            <a:xfrm flipV="1">
              <a:off x="4686770" y="3901405"/>
              <a:ext cx="487362" cy="633412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56"/>
            <p:cNvCxnSpPr>
              <a:cxnSpLocks noChangeShapeType="1"/>
              <a:endCxn id="17" idx="4"/>
            </p:cNvCxnSpPr>
            <p:nvPr/>
          </p:nvCxnSpPr>
          <p:spPr bwMode="auto">
            <a:xfrm flipH="1" flipV="1">
              <a:off x="4610570" y="3180680"/>
              <a:ext cx="200025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58"/>
            <p:cNvCxnSpPr>
              <a:cxnSpLocks noChangeShapeType="1"/>
              <a:endCxn id="19" idx="4"/>
            </p:cNvCxnSpPr>
            <p:nvPr/>
          </p:nvCxnSpPr>
          <p:spPr bwMode="auto">
            <a:xfrm flipV="1">
              <a:off x="4899495" y="3180680"/>
              <a:ext cx="334962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60"/>
            <p:cNvCxnSpPr>
              <a:cxnSpLocks noChangeShapeType="1"/>
              <a:endCxn id="18" idx="4"/>
            </p:cNvCxnSpPr>
            <p:nvPr/>
          </p:nvCxnSpPr>
          <p:spPr bwMode="auto">
            <a:xfrm flipH="1" flipV="1">
              <a:off x="4921720" y="3180680"/>
              <a:ext cx="252412" cy="5048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14"/>
            <p:cNvSpPr/>
            <p:nvPr/>
          </p:nvSpPr>
          <p:spPr bwMode="auto">
            <a:xfrm>
              <a:off x="4755032" y="3685505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066182" y="3685505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502620" y="4503067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79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t-SNE</a:t>
            </a:r>
            <a:r>
              <a:rPr lang="en-US" dirty="0"/>
              <a:t>: </a:t>
            </a:r>
            <a:r>
              <a:rPr lang="en-US" dirty="0" smtClean="0"/>
              <a:t>tool for visualization </a:t>
            </a:r>
            <a:r>
              <a:rPr lang="en-US" dirty="0"/>
              <a:t>of high-dimensional </a:t>
            </a:r>
            <a:r>
              <a:rPr lang="en-US" dirty="0" smtClean="0"/>
              <a:t>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2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 smtClean="0"/>
              <a:t>Deep Learning for NLP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8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 Unified Deep Learning Architecture for NLP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5"/>
            <a:ext cx="4966320" cy="4835525"/>
          </a:xfrm>
        </p:spPr>
        <p:txBody>
          <a:bodyPr/>
          <a:lstStyle/>
          <a:p>
            <a:r>
              <a:rPr lang="en-US" dirty="0" smtClean="0"/>
              <a:t>NER </a:t>
            </a:r>
            <a:r>
              <a:rPr lang="en-US" dirty="0"/>
              <a:t>(Named Entity Recognition)</a:t>
            </a:r>
          </a:p>
          <a:p>
            <a:r>
              <a:rPr lang="en-US" dirty="0"/>
              <a:t>POS tagging</a:t>
            </a:r>
          </a:p>
          <a:p>
            <a:r>
              <a:rPr lang="en-US" dirty="0" smtClean="0"/>
              <a:t>Chunking</a:t>
            </a:r>
            <a:endParaRPr lang="en-US" dirty="0"/>
          </a:p>
          <a:p>
            <a:r>
              <a:rPr lang="en-US" dirty="0"/>
              <a:t>Parsing</a:t>
            </a:r>
          </a:p>
          <a:p>
            <a:r>
              <a:rPr lang="en-US" dirty="0"/>
              <a:t>SRL (Semantic Role Labeling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Sentiment Analysis</a:t>
            </a:r>
            <a:endParaRPr lang="en-US" dirty="0"/>
          </a:p>
        </p:txBody>
      </p:sp>
      <p:pic>
        <p:nvPicPr>
          <p:cNvPr id="4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30511"/>
            <a:ext cx="3725863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7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HardTanh</a:t>
            </a:r>
            <a:r>
              <a:rPr lang="en-US" altLang="ja-JP" dirty="0" smtClean="0"/>
              <a:t> Layer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Non-linear feature</a:t>
            </a:r>
            <a:br>
              <a:rPr lang="en-US" altLang="ja-JP" dirty="0" smtClean="0"/>
            </a:br>
            <a:r>
              <a:rPr lang="en-US" altLang="ja-JP" dirty="0" smtClean="0"/>
              <a:t>representation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4163"/>
            <a:ext cx="6087628" cy="28365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43" y="1718144"/>
            <a:ext cx="3404942" cy="440801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087628" y="4822768"/>
            <a:ext cx="3002057" cy="508401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087628" y="582805"/>
            <a:ext cx="2422878" cy="523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Window approach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257658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Window</a:t>
            </a:r>
            <a:r>
              <a:rPr lang="ja-JP" altLang="en-US" dirty="0"/>
              <a:t> </a:t>
            </a:r>
            <a:r>
              <a:rPr lang="en-US" altLang="ja-JP" dirty="0" smtClean="0"/>
              <a:t>Approach Limits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2502" y="3010542"/>
            <a:ext cx="776429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It does not </a:t>
            </a:r>
            <a:r>
              <a:rPr lang="en-US" sz="2800" dirty="0" smtClean="0"/>
              <a:t>work well </a:t>
            </a:r>
            <a:r>
              <a:rPr lang="en-US" sz="2800" dirty="0"/>
              <a:t>in the SLR </a:t>
            </a:r>
            <a:r>
              <a:rPr lang="en-US" sz="2800" dirty="0" smtClean="0"/>
              <a:t>task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ecause the tag of a word depends on a verb which might fall outside the window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3833672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Convolutional</a:t>
            </a:r>
            <a:r>
              <a:rPr lang="en-US" altLang="ja-JP" dirty="0" smtClean="0"/>
              <a:t> Layer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244" y="1417638"/>
            <a:ext cx="3925756" cy="5234341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5719964" y="537196"/>
            <a:ext cx="2727124" cy="4651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Sentence approach</a:t>
            </a:r>
            <a:endParaRPr kumimoji="1" lang="ja-JP" altLang="en-US" sz="2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44" y="2591721"/>
            <a:ext cx="4991100" cy="1016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55576" y="4807204"/>
            <a:ext cx="446266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sentence the entire input vector</a:t>
            </a:r>
            <a:br>
              <a:rPr lang="en-US" sz="2400" dirty="0"/>
            </a:br>
            <a:r>
              <a:rPr lang="en-US" sz="2400" dirty="0"/>
              <a:t>→ in one input, input by shifting the time to every word</a:t>
            </a:r>
            <a:endParaRPr lang="en-US" altLang="ja-JP" sz="2400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5478607" y="3223563"/>
            <a:ext cx="3665393" cy="137065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4498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Training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359" y="2525242"/>
            <a:ext cx="4267200" cy="1117600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05538" y="1682817"/>
            <a:ext cx="6386741" cy="5220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Maximize log-likelihood</a:t>
            </a:r>
            <a:endParaRPr kumimoji="1" lang="ja-JP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0917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Training</a:t>
            </a:r>
            <a:endParaRPr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74688" y="1732817"/>
            <a:ext cx="5599711" cy="8370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Word Level Log-Likelihood</a:t>
            </a:r>
            <a:endParaRPr kumimoji="1" lang="ja-JP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567" y="2681264"/>
            <a:ext cx="3416662" cy="136061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401" y="4046597"/>
            <a:ext cx="2644510" cy="70459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27" y="5103487"/>
            <a:ext cx="7067234" cy="126255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379635" y="3095055"/>
            <a:ext cx="1802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soft max all</a:t>
            </a:r>
          </a:p>
          <a:p>
            <a:pPr algn="ctr"/>
            <a:r>
              <a:rPr lang="en-US" altLang="ja-JP" dirty="0" smtClean="0"/>
              <a:t>over tags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08869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404" y="5246836"/>
            <a:ext cx="7146470" cy="108109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Training</a:t>
            </a:r>
            <a:endParaRPr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74688" y="1340768"/>
            <a:ext cx="7139137" cy="6215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Sentence Level Log-Likelihood</a:t>
            </a:r>
            <a:endParaRPr kumimoji="1" lang="ja-JP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438" y="2461425"/>
            <a:ext cx="6908800" cy="23495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431870" y="1999760"/>
            <a:ext cx="674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transition score to jump from tag </a:t>
            </a:r>
            <a:r>
              <a:rPr lang="en-US" altLang="ja-JP" sz="2400" dirty="0" err="1" smtClean="0"/>
              <a:t>k</a:t>
            </a:r>
            <a:r>
              <a:rPr lang="en-US" altLang="ja-JP" sz="2400" dirty="0" smtClean="0"/>
              <a:t> to tag </a:t>
            </a:r>
            <a:r>
              <a:rPr lang="en-US" altLang="ja-JP" sz="2400" dirty="0" err="1" smtClean="0"/>
              <a:t>i</a:t>
            </a:r>
            <a:endParaRPr kumimoji="1" lang="ja-JP" altLang="en-US" sz="2400" dirty="0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17658"/>
              </p:ext>
            </p:extLst>
          </p:nvPr>
        </p:nvGraphicFramePr>
        <p:xfrm>
          <a:off x="835011" y="1990221"/>
          <a:ext cx="596859" cy="471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数式" r:id="rId5" imgW="241300" imgH="190500" progId="Equation.3">
                  <p:embed/>
                </p:oleObj>
              </mc:Choice>
              <mc:Fallback>
                <p:oleObj name="数式" r:id="rId5" imgW="241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11" y="1990221"/>
                        <a:ext cx="596859" cy="471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835011" y="4810925"/>
            <a:ext cx="553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Sentence score for a tag path </a:t>
            </a:r>
            <a:endParaRPr kumimoji="1" lang="ja-JP" altLang="en-US" sz="2800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274228"/>
              </p:ext>
            </p:extLst>
          </p:nvPr>
        </p:nvGraphicFramePr>
        <p:xfrm>
          <a:off x="5423718" y="4848383"/>
          <a:ext cx="5651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数式" r:id="rId7" imgW="228600" imgH="203200" progId="Equation.3">
                  <p:embed/>
                </p:oleObj>
              </mc:Choice>
              <mc:Fallback>
                <p:oleObj name="数式" r:id="rId7" imgW="228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718" y="4848383"/>
                        <a:ext cx="5651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0140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Training</a:t>
            </a:r>
            <a:endParaRPr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82885" y="1340768"/>
            <a:ext cx="6347048" cy="11031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Sentence Level Log-Likelihood</a:t>
            </a:r>
            <a:endParaRPr kumimoji="1" lang="ja-JP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16339" y="2564904"/>
            <a:ext cx="7744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Conditional likelihood </a:t>
            </a:r>
          </a:p>
          <a:p>
            <a:r>
              <a:rPr lang="en-US" altLang="ja-JP" sz="2800" dirty="0" smtClean="0"/>
              <a:t>       by </a:t>
            </a:r>
            <a:r>
              <a:rPr lang="en-US" altLang="ja-JP" sz="2800" dirty="0" smtClean="0">
                <a:solidFill>
                  <a:srgbClr val="0000FF"/>
                </a:solidFill>
              </a:rPr>
              <a:t>normalizing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w.r.t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olidFill>
                  <a:srgbClr val="0000FF"/>
                </a:solidFill>
              </a:rPr>
              <a:t>all possible paths</a:t>
            </a:r>
            <a:endParaRPr lang="ja-JP" altLang="en-US" sz="28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9398"/>
            <a:ext cx="8833265" cy="10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8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applied to image and speech recognition, and NLP</a:t>
            </a:r>
          </a:p>
          <a:p>
            <a:r>
              <a:rPr lang="en-US" dirty="0" smtClean="0"/>
              <a:t>Each are non-linear classification problems where the inputs are highly hierarchal in nature (language, images, etc)</a:t>
            </a:r>
          </a:p>
          <a:p>
            <a:r>
              <a:rPr lang="en-US" dirty="0" smtClean="0"/>
              <a:t>The world has a hierarchical structure – Jeff Hawkins – On Intelligence	</a:t>
            </a:r>
          </a:p>
          <a:p>
            <a:r>
              <a:rPr lang="en-US" dirty="0" smtClean="0"/>
              <a:t>Problems that humans excel in and machine do very poorly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457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 Training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83567" y="1484784"/>
            <a:ext cx="83154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Regularization </a:t>
            </a:r>
            <a:r>
              <a:rPr kumimoji="1"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can </a:t>
            </a:r>
            <a:r>
              <a:rPr kumimoji="1"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be calculated by the recursive </a:t>
            </a:r>
            <a:r>
              <a:rPr kumimoji="1"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forward </a:t>
            </a:r>
            <a:r>
              <a:rPr kumimoji="1"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algorithm</a:t>
            </a:r>
            <a:endParaRPr kumimoji="1" lang="ja-JP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24138"/>
            <a:ext cx="8229600" cy="203991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83568" y="5140713"/>
            <a:ext cx="8136904" cy="991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Inference: </a:t>
            </a:r>
            <a:r>
              <a:rPr kumimoji="1" lang="en-US" altLang="ja-JP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Viterbi</a:t>
            </a:r>
            <a:r>
              <a:rPr kumimoji="1"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algorithm (replace </a:t>
            </a:r>
            <a:r>
              <a:rPr kumimoji="1" lang="en-US" altLang="ja-JP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logAdd</a:t>
            </a:r>
            <a:r>
              <a:rPr kumimoji="1"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by max)</a:t>
            </a:r>
            <a:endParaRPr kumimoji="1" lang="ja-JP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25043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685800" y="1676400"/>
            <a:ext cx="8458200" cy="1371600"/>
          </a:xfrm>
        </p:spPr>
        <p:txBody>
          <a:bodyPr/>
          <a:lstStyle/>
          <a:p>
            <a:r>
              <a:rPr lang="en-US" sz="5400" dirty="0" smtClean="0"/>
              <a:t>Creating the </a:t>
            </a:r>
            <a:r>
              <a:rPr lang="en-US" sz="5400" dirty="0" err="1" smtClean="0"/>
              <a:t>Embeddings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4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 Text Corpora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5"/>
            <a:ext cx="8134672" cy="4835525"/>
          </a:xfrm>
        </p:spPr>
        <p:txBody>
          <a:bodyPr/>
          <a:lstStyle/>
          <a:p>
            <a:r>
              <a:rPr lang="en-US" dirty="0" smtClean="0"/>
              <a:t>Wikipedia</a:t>
            </a:r>
          </a:p>
          <a:p>
            <a:pPr lvl="1"/>
            <a:r>
              <a:rPr lang="en-US" dirty="0" smtClean="0"/>
              <a:t>Get XML dumps from:</a:t>
            </a:r>
          </a:p>
          <a:p>
            <a:pPr lvl="2"/>
            <a:r>
              <a:rPr lang="en-US" dirty="0">
                <a:hlinkClick r:id="rId2"/>
              </a:rPr>
              <a:t>http://download.wikimedia.org/</a:t>
            </a:r>
            <a:endParaRPr lang="en-US" dirty="0" smtClean="0"/>
          </a:p>
          <a:p>
            <a:pPr lvl="1"/>
            <a:r>
              <a:rPr lang="en-US" dirty="0" smtClean="0"/>
              <a:t>Get </a:t>
            </a:r>
            <a:r>
              <a:rPr lang="en-US" dirty="0" err="1" smtClean="0"/>
              <a:t>WikiExtractor</a:t>
            </a:r>
            <a:r>
              <a:rPr lang="en-US" dirty="0" smtClean="0"/>
              <a:t> from: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medialab.di.unipi.it/wiki/Wikipedia_Extractor</a:t>
            </a:r>
            <a:endParaRPr lang="en-US" dirty="0" smtClean="0"/>
          </a:p>
          <a:p>
            <a:pPr lvl="1"/>
            <a:r>
              <a:rPr lang="en-US" dirty="0" smtClean="0"/>
              <a:t>Extract the text:</a:t>
            </a:r>
          </a:p>
          <a:p>
            <a:pPr lvl="2"/>
            <a:r>
              <a:rPr lang="en-US" dirty="0"/>
              <a:t>WikiExtractor.py </a:t>
            </a:r>
            <a:r>
              <a:rPr lang="en-US" dirty="0" smtClean="0"/>
              <a:t>-</a:t>
            </a:r>
            <a:r>
              <a:rPr lang="en-US" dirty="0"/>
              <a:t>o </a:t>
            </a:r>
            <a:r>
              <a:rPr lang="en-US" dirty="0" smtClean="0"/>
              <a:t>text itwiki-latest-pages-articles.xml.bz2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7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splitting and tokenization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8350696" cy="4835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NLTK</a:t>
            </a:r>
          </a:p>
          <a:p>
            <a:pPr lvl="1"/>
            <a:r>
              <a:rPr lang="en-US" dirty="0" err="1" smtClean="0"/>
              <a:t>Punkt</a:t>
            </a:r>
            <a:r>
              <a:rPr lang="en-US" dirty="0" smtClean="0"/>
              <a:t> sentence splitter</a:t>
            </a:r>
          </a:p>
          <a:p>
            <a:pPr marL="914400" lvl="2" indent="0">
              <a:buNone/>
            </a:pPr>
            <a:r>
              <a:rPr lang="en-US" dirty="0" smtClean="0"/>
              <a:t>import </a:t>
            </a:r>
            <a:r>
              <a:rPr lang="en-US" dirty="0" err="1" smtClean="0"/>
              <a:t>nltk.data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splitter </a:t>
            </a:r>
            <a:r>
              <a:rPr lang="en-US" dirty="0"/>
              <a:t>= </a:t>
            </a:r>
            <a:r>
              <a:rPr lang="en-US" dirty="0" err="1"/>
              <a:t>nltk.data.load</a:t>
            </a:r>
            <a:r>
              <a:rPr lang="en-US" dirty="0"/>
              <a:t>('</a:t>
            </a:r>
            <a:r>
              <a:rPr lang="en-US" dirty="0" err="1"/>
              <a:t>tokenizers</a:t>
            </a:r>
            <a:r>
              <a:rPr lang="en-US" dirty="0"/>
              <a:t>/</a:t>
            </a:r>
            <a:r>
              <a:rPr lang="en-US" dirty="0" err="1"/>
              <a:t>punkt</a:t>
            </a:r>
            <a:r>
              <a:rPr lang="en-US" dirty="0"/>
              <a:t>/</a:t>
            </a:r>
            <a:r>
              <a:rPr lang="en-US" dirty="0" err="1"/>
              <a:t>english.pickle</a:t>
            </a:r>
            <a:r>
              <a:rPr lang="en-US" dirty="0"/>
              <a:t>')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f</a:t>
            </a:r>
            <a:r>
              <a:rPr lang="en-US" dirty="0" smtClean="0"/>
              <a:t>or line in file:</a:t>
            </a:r>
          </a:p>
          <a:p>
            <a:pPr marL="1371600" lvl="3" indent="0">
              <a:buNone/>
            </a:pPr>
            <a:r>
              <a:rPr lang="en-US" sz="2000" dirty="0"/>
              <a:t>f</a:t>
            </a:r>
            <a:r>
              <a:rPr lang="en-US" sz="2000" dirty="0" smtClean="0"/>
              <a:t>or </a:t>
            </a:r>
            <a:r>
              <a:rPr lang="en-US" sz="2000" dirty="0"/>
              <a:t>sent in </a:t>
            </a:r>
            <a:r>
              <a:rPr lang="en-US" sz="2000" dirty="0" err="1" smtClean="0"/>
              <a:t>splitter.tokenize</a:t>
            </a:r>
            <a:r>
              <a:rPr lang="en-US" sz="2000" dirty="0" smtClean="0"/>
              <a:t>(</a:t>
            </a:r>
            <a:r>
              <a:rPr lang="en-US" sz="2000" dirty="0" err="1" smtClean="0"/>
              <a:t>line.strip</a:t>
            </a:r>
            <a:r>
              <a:rPr lang="en-US" sz="2000" dirty="0" smtClean="0"/>
              <a:t>()):</a:t>
            </a:r>
          </a:p>
          <a:p>
            <a:pPr marL="1371600" lvl="3" indent="0">
              <a:buNone/>
            </a:pPr>
            <a:r>
              <a:rPr lang="en-US" sz="2000" dirty="0" smtClean="0"/>
              <a:t>	print sent</a:t>
            </a:r>
          </a:p>
          <a:p>
            <a:pPr lvl="1"/>
            <a:r>
              <a:rPr lang="en-US" dirty="0" err="1" smtClean="0"/>
              <a:t>Tokenizer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err="1" smtClean="0"/>
              <a:t>tokenizer</a:t>
            </a:r>
            <a:r>
              <a:rPr lang="en-US" dirty="0" smtClean="0"/>
              <a:t> = splitter._</a:t>
            </a:r>
            <a:r>
              <a:rPr lang="en-US" dirty="0" err="1" smtClean="0"/>
              <a:t>lang_vars</a:t>
            </a:r>
            <a:r>
              <a:rPr lang="en-US" dirty="0"/>
              <a:t>. </a:t>
            </a:r>
            <a:r>
              <a:rPr lang="en-US" dirty="0" err="1" smtClean="0"/>
              <a:t>word_tokenize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print ' </a:t>
            </a:r>
            <a:r>
              <a:rPr lang="en-US" dirty="0"/>
              <a:t>'.</a:t>
            </a:r>
            <a:r>
              <a:rPr lang="en-US" dirty="0" smtClean="0"/>
              <a:t>join(</a:t>
            </a:r>
            <a:r>
              <a:rPr lang="en-US" dirty="0" err="1" smtClean="0"/>
              <a:t>tokenizer</a:t>
            </a:r>
            <a:r>
              <a:rPr lang="en-US" dirty="0" smtClean="0"/>
              <a:t>(sent))</a:t>
            </a:r>
          </a:p>
          <a:p>
            <a:pPr marL="571500" indent="-457200"/>
            <a:r>
              <a:rPr lang="en-US" dirty="0" smtClean="0"/>
              <a:t>Normalize (optional)</a:t>
            </a:r>
          </a:p>
          <a:p>
            <a:pPr marL="971550" lvl="1" indent="-457200"/>
            <a:r>
              <a:rPr lang="en-US" dirty="0" smtClean="0"/>
              <a:t>Convert to lowercase</a:t>
            </a:r>
          </a:p>
          <a:p>
            <a:pPr marL="971550" lvl="1" indent="-457200"/>
            <a:r>
              <a:rPr lang="en-US" dirty="0" smtClean="0"/>
              <a:t>Replace digits with '0'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2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ord2vec</a:t>
            </a:r>
          </a:p>
          <a:p>
            <a:pPr lvl="1"/>
            <a:r>
              <a:rPr lang="en-US" dirty="0" smtClean="0"/>
              <a:t>Download and compile:</a:t>
            </a:r>
          </a:p>
          <a:p>
            <a:pPr marL="914400" lvl="2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svn</a:t>
            </a:r>
            <a:r>
              <a:rPr lang="en-US" dirty="0" smtClean="0"/>
              <a:t> </a:t>
            </a:r>
            <a:r>
              <a:rPr lang="en-US" dirty="0"/>
              <a:t>checkout </a:t>
            </a:r>
            <a:r>
              <a:rPr lang="en-US" dirty="0">
                <a:hlinkClick r:id="rId2"/>
              </a:rPr>
              <a:t>http://word2vec.googlecode.com/svn/trunk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word2vec</a:t>
            </a:r>
          </a:p>
          <a:p>
            <a:pPr marL="914400" lvl="2" indent="0">
              <a:buNone/>
            </a:pPr>
            <a:r>
              <a:rPr lang="en-US" dirty="0" smtClean="0"/>
              <a:t>&gt; cd word2vec</a:t>
            </a:r>
          </a:p>
          <a:p>
            <a:pPr marL="914400" lvl="2" indent="0">
              <a:buNone/>
            </a:pPr>
            <a:r>
              <a:rPr lang="en-US" dirty="0" smtClean="0"/>
              <a:t>&gt; make</a:t>
            </a:r>
          </a:p>
          <a:p>
            <a:pPr marL="857250" lvl="1" indent="-342900"/>
            <a:r>
              <a:rPr lang="en-US" dirty="0" smtClean="0"/>
              <a:t>Run</a:t>
            </a:r>
          </a:p>
          <a:p>
            <a:pPr marL="914400" lvl="2" indent="0">
              <a:buNone/>
            </a:pPr>
            <a:r>
              <a:rPr lang="en-US" dirty="0"/>
              <a:t>&gt; word2vec </a:t>
            </a:r>
            <a:r>
              <a:rPr lang="en-US" dirty="0" err="1"/>
              <a:t>word2vec</a:t>
            </a:r>
            <a:r>
              <a:rPr lang="en-US" dirty="0"/>
              <a:t> -train </a:t>
            </a:r>
            <a:r>
              <a:rPr lang="en-US" dirty="0" smtClean="0"/>
              <a:t>train.txt </a:t>
            </a:r>
            <a:r>
              <a:rPr lang="en-US" dirty="0"/>
              <a:t>-output </a:t>
            </a:r>
            <a:r>
              <a:rPr lang="en-US" dirty="0" smtClean="0"/>
              <a:t>vectors.txt</a:t>
            </a: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        -</a:t>
            </a:r>
            <a:r>
              <a:rPr lang="en-US" dirty="0" err="1"/>
              <a:t>cbow</a:t>
            </a:r>
            <a:r>
              <a:rPr lang="en-US" dirty="0"/>
              <a:t> 1 -size 50 -window 5 -min-count </a:t>
            </a:r>
            <a:r>
              <a:rPr lang="en-US" dirty="0" smtClean="0"/>
              <a:t>40 </a:t>
            </a:r>
            <a:r>
              <a:rPr lang="en-US" dirty="0"/>
              <a:t>-negative </a:t>
            </a:r>
            <a:r>
              <a:rPr lang="en-US" dirty="0" smtClean="0"/>
              <a:t>0</a:t>
            </a:r>
          </a:p>
          <a:p>
            <a:pPr marL="914400" lvl="2" indent="0">
              <a:buNone/>
            </a:pPr>
            <a:r>
              <a:rPr lang="en-US" dirty="0" smtClean="0"/>
              <a:t>        -</a:t>
            </a:r>
            <a:r>
              <a:rPr lang="en-US" dirty="0" err="1"/>
              <a:t>hs</a:t>
            </a:r>
            <a:r>
              <a:rPr lang="en-US" dirty="0"/>
              <a:t> 1 </a:t>
            </a:r>
            <a:r>
              <a:rPr lang="en-US" dirty="0" smtClean="0"/>
              <a:t>-</a:t>
            </a:r>
            <a:r>
              <a:rPr lang="en-US" dirty="0"/>
              <a:t>sample 1e-3 -threads </a:t>
            </a:r>
            <a:r>
              <a:rPr lang="en-US" dirty="0" smtClean="0"/>
              <a:t>24 </a:t>
            </a:r>
            <a:r>
              <a:rPr lang="en-US" dirty="0"/>
              <a:t>-debug </a:t>
            </a:r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7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Sequence Taggers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8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POS Tagger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605" y="1700808"/>
            <a:ext cx="7772400" cy="3096344"/>
          </a:xfrm>
        </p:spPr>
        <p:txBody>
          <a:bodyPr/>
          <a:lstStyle/>
          <a:p>
            <a:r>
              <a:rPr lang="en-US" dirty="0" smtClean="0"/>
              <a:t>Input: tab separated token/tag, one per line</a:t>
            </a:r>
          </a:p>
          <a:p>
            <a:pPr marL="0" indent="0">
              <a:buNone/>
            </a:pPr>
            <a:endParaRPr lang="en-US" sz="1400" dirty="0" smtClean="0"/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Mr.	NNP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Vinken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NNP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	VBZ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chairman	NN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of	IN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Elsevier	NNP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38200" y="4949552"/>
            <a:ext cx="7772400" cy="173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354013" indent="-354013" defTabSz="914400">
              <a:buFont typeface="Wingdings" pitchFamily="2" charset="2"/>
              <a:buNone/>
            </a:pPr>
            <a:r>
              <a:rPr lang="en-US" kern="0" dirty="0" smtClean="0"/>
              <a:t>&gt; dl-pos.py </a:t>
            </a:r>
            <a:r>
              <a:rPr lang="en-US" kern="0" dirty="0" err="1" smtClean="0"/>
              <a:t>pos.dnn</a:t>
            </a:r>
            <a:r>
              <a:rPr lang="en-US" kern="0" dirty="0" smtClean="0"/>
              <a:t> -t </a:t>
            </a:r>
            <a:r>
              <a:rPr lang="en-US" kern="0" dirty="0" err="1" smtClean="0"/>
              <a:t>wsj.pos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 --vocab vocab.txt --vectors vectors.txt</a:t>
            </a:r>
            <a:br>
              <a:rPr lang="en-US" kern="0" dirty="0" smtClean="0"/>
            </a:br>
            <a:r>
              <a:rPr lang="en-US" kern="0" dirty="0" smtClean="0"/>
              <a:t> --caps --suffixes </a:t>
            </a:r>
            <a:r>
              <a:rPr lang="en-US" kern="0" dirty="0" err="1" smtClean="0"/>
              <a:t>suffix.list</a:t>
            </a:r>
            <a:r>
              <a:rPr lang="en-US" kern="0" dirty="0" smtClean="0"/>
              <a:t> -w 5 -n 300 –e 10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6178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POS Tagger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&gt; dl-pos.py </a:t>
            </a:r>
            <a:r>
              <a:rPr lang="en-US" dirty="0" err="1" smtClean="0"/>
              <a:t>pos.dnn</a:t>
            </a:r>
            <a:r>
              <a:rPr lang="en-US" dirty="0" smtClean="0"/>
              <a:t> &lt; </a:t>
            </a:r>
            <a:r>
              <a:rPr lang="en-US" dirty="0" err="1" smtClean="0"/>
              <a:t>input.tokens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1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NER Tagger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in Conll03 tab separated format:</a:t>
            </a: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EU	NNP	I-NP	I-ORG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rejects	VBZ	I-VP	O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German	JJ	I-NP	I-MISC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call	NN	I-NP	O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to	TO	I-VP	O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boycott	VB	I-VP	O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British	JJ	I-NP	I-MISC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lamb	NN	I-NP	O</a:t>
            </a:r>
            <a:endParaRPr lang="en-US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n-US" dirty="0" smtClean="0"/>
              <a:t>&gt; dl-ner.py </a:t>
            </a:r>
            <a:r>
              <a:rPr lang="en-US" dirty="0" err="1" smtClean="0"/>
              <a:t>ner.dnn</a:t>
            </a:r>
            <a:r>
              <a:rPr lang="en-US" dirty="0" smtClean="0"/>
              <a:t> </a:t>
            </a:r>
            <a:r>
              <a:rPr lang="en-US" dirty="0"/>
              <a:t>-t </a:t>
            </a:r>
            <a:r>
              <a:rPr lang="en-US" dirty="0" smtClean="0"/>
              <a:t>wsj.conll03</a:t>
            </a:r>
          </a:p>
          <a:p>
            <a:pPr marL="0" indent="0">
              <a:buNone/>
            </a:pPr>
            <a:r>
              <a:rPr lang="en-US" dirty="0" smtClean="0"/>
              <a:t>	--</a:t>
            </a:r>
            <a:r>
              <a:rPr lang="en-US" dirty="0"/>
              <a:t>vocab </a:t>
            </a:r>
            <a:r>
              <a:rPr lang="en-US" dirty="0" smtClean="0"/>
              <a:t>vocab.txt </a:t>
            </a:r>
            <a:r>
              <a:rPr lang="en-US" dirty="0"/>
              <a:t>--vectors vectors.txt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	--</a:t>
            </a:r>
            <a:r>
              <a:rPr lang="en-US" dirty="0"/>
              <a:t>caps --suffixes </a:t>
            </a:r>
            <a:r>
              <a:rPr lang="en-US" dirty="0" err="1"/>
              <a:t>suffix.list</a:t>
            </a:r>
            <a:r>
              <a:rPr lang="en-US" dirty="0"/>
              <a:t> -w 5 -n </a:t>
            </a:r>
            <a:r>
              <a:rPr lang="en-US" dirty="0" smtClean="0"/>
              <a:t>300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</a:t>
            </a:r>
            <a:r>
              <a:rPr lang="en-US" dirty="0"/>
              <a:t>e </a:t>
            </a:r>
            <a:r>
              <a:rPr lang="en-US" dirty="0" smtClean="0"/>
              <a:t>10 --gazetteer </a:t>
            </a:r>
            <a:r>
              <a:rPr lang="en-US" dirty="0" err="1" smtClean="0"/>
              <a:t>entities.list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7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 NER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&gt; dl-ner.py </a:t>
            </a:r>
            <a:r>
              <a:rPr lang="en-US" dirty="0" err="1"/>
              <a:t>ner.dnn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 err="1" smtClean="0"/>
              <a:t>input.file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5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</a:t>
            </a:r>
            <a:r>
              <a:rPr lang="en-US" dirty="0" err="1" smtClean="0"/>
              <a:t>vs</a:t>
            </a:r>
            <a:r>
              <a:rPr lang="en-US" dirty="0" smtClean="0"/>
              <a:t> Shallow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same number of non-linear (neural network) units, a deep architecture is more expressive than a shallow one (Bishop 1995)</a:t>
            </a:r>
          </a:p>
          <a:p>
            <a:r>
              <a:rPr lang="en-US" dirty="0" smtClean="0"/>
              <a:t>Two layer (plus input layer) neural networks have been shown to be able to approximate </a:t>
            </a:r>
            <a:r>
              <a:rPr lang="en-US" b="1" dirty="0" smtClean="0"/>
              <a:t>any </a:t>
            </a:r>
            <a:r>
              <a:rPr lang="en-US" dirty="0" smtClean="0"/>
              <a:t>function</a:t>
            </a:r>
          </a:p>
          <a:p>
            <a:r>
              <a:rPr lang="en-US" dirty="0" smtClean="0"/>
              <a:t>However, functions compactly represented in k layers may require exponential size when expressed in 2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02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Dependency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 file:</a:t>
            </a:r>
          </a:p>
          <a:p>
            <a:pPr marL="400050" lvl="1" indent="0">
              <a:buNone/>
            </a:pPr>
            <a:r>
              <a:rPr lang="en-US" sz="1800" dirty="0"/>
              <a:t>Features        FORM -1 0 1</a:t>
            </a:r>
          </a:p>
          <a:p>
            <a:pPr marL="400050" lvl="1" indent="0">
              <a:buNone/>
            </a:pPr>
            <a:r>
              <a:rPr lang="en-US" sz="1800" dirty="0"/>
              <a:t>Features        LEMMA -1 0 1 </a:t>
            </a:r>
            <a:r>
              <a:rPr lang="en-US" sz="1800" dirty="0" err="1"/>
              <a:t>prev</a:t>
            </a:r>
            <a:r>
              <a:rPr lang="en-US" sz="1800" dirty="0"/>
              <a:t>(0) </a:t>
            </a:r>
            <a:r>
              <a:rPr lang="en-US" sz="1800" dirty="0" err="1"/>
              <a:t>leftChild</a:t>
            </a:r>
            <a:r>
              <a:rPr lang="en-US" sz="1800" dirty="0"/>
              <a:t>(0) </a:t>
            </a:r>
            <a:r>
              <a:rPr lang="en-US" sz="1800" dirty="0" err="1"/>
              <a:t>rightChild</a:t>
            </a:r>
            <a:r>
              <a:rPr lang="en-US" sz="1800" dirty="0"/>
              <a:t>(0)</a:t>
            </a:r>
          </a:p>
          <a:p>
            <a:pPr marL="400050" lvl="1" indent="0">
              <a:buNone/>
            </a:pPr>
            <a:r>
              <a:rPr lang="en-US" sz="1800" dirty="0"/>
              <a:t>Features        POSTAG -2 -1 0 1 2 3 </a:t>
            </a:r>
            <a:r>
              <a:rPr lang="en-US" sz="1800" dirty="0" err="1"/>
              <a:t>prev</a:t>
            </a:r>
            <a:r>
              <a:rPr lang="en-US" sz="1800" dirty="0"/>
              <a:t>(0) </a:t>
            </a:r>
            <a:r>
              <a:rPr lang="en-US" sz="1800" dirty="0" err="1" smtClean="0"/>
              <a:t>leftChild</a:t>
            </a:r>
            <a:r>
              <a:rPr lang="en-US" sz="1800" dirty="0"/>
              <a:t>(-1) </a:t>
            </a:r>
            <a:r>
              <a:rPr lang="en-US" sz="1800" dirty="0" err="1"/>
              <a:t>leftChild</a:t>
            </a:r>
            <a:r>
              <a:rPr lang="en-US" sz="1800" dirty="0"/>
              <a:t>(0)</a:t>
            </a:r>
          </a:p>
          <a:p>
            <a:pPr marL="400050" lvl="1" indent="0">
              <a:buNone/>
            </a:pPr>
            <a:r>
              <a:rPr lang="en-US" sz="1800" dirty="0"/>
              <a:t>Features        CPOSTAG -1 0 1 </a:t>
            </a:r>
            <a:r>
              <a:rPr lang="en-US" sz="1800" dirty="0" err="1"/>
              <a:t>rightChild</a:t>
            </a:r>
            <a:r>
              <a:rPr lang="en-US" sz="1800" dirty="0"/>
              <a:t>(0) </a:t>
            </a:r>
            <a:r>
              <a:rPr lang="en-US" sz="1800" dirty="0" err="1"/>
              <a:t>rightChild</a:t>
            </a:r>
            <a:r>
              <a:rPr lang="en-US" sz="1800" dirty="0"/>
              <a:t>(</a:t>
            </a:r>
            <a:r>
              <a:rPr lang="en-US" sz="1800" dirty="0" err="1"/>
              <a:t>rightChild</a:t>
            </a:r>
            <a:r>
              <a:rPr lang="en-US" sz="1800" dirty="0"/>
              <a:t>(0))</a:t>
            </a:r>
          </a:p>
          <a:p>
            <a:pPr marL="400050" lvl="1" indent="0">
              <a:buNone/>
            </a:pPr>
            <a:r>
              <a:rPr lang="en-US" sz="1800" dirty="0"/>
              <a:t>Features        FEATS -1 0 1</a:t>
            </a:r>
          </a:p>
          <a:p>
            <a:pPr marL="400050" lvl="1" indent="0">
              <a:buNone/>
            </a:pPr>
            <a:r>
              <a:rPr lang="en-US" sz="1800" dirty="0"/>
              <a:t>Features        DEPREL </a:t>
            </a:r>
            <a:r>
              <a:rPr lang="en-US" sz="1800" dirty="0" err="1"/>
              <a:t>leftChild</a:t>
            </a:r>
            <a:r>
              <a:rPr lang="en-US" sz="1800" dirty="0"/>
              <a:t>(-1) </a:t>
            </a:r>
            <a:r>
              <a:rPr lang="en-US" sz="1800" dirty="0" err="1"/>
              <a:t>leftChild</a:t>
            </a:r>
            <a:r>
              <a:rPr lang="en-US" sz="1800" dirty="0"/>
              <a:t>(0) </a:t>
            </a:r>
            <a:r>
              <a:rPr lang="en-US" sz="1800" dirty="0" err="1"/>
              <a:t>rightChild</a:t>
            </a:r>
            <a:r>
              <a:rPr lang="en-US" sz="1800" dirty="0"/>
              <a:t>(-1</a:t>
            </a:r>
            <a:r>
              <a:rPr lang="en-US" sz="1800" dirty="0" smtClean="0"/>
              <a:t>)</a:t>
            </a:r>
          </a:p>
          <a:p>
            <a:pPr marL="400050" lvl="1" indent="0">
              <a:buNone/>
            </a:pPr>
            <a:r>
              <a:rPr lang="en-US" sz="1800" dirty="0"/>
              <a:t>Feature         CPOSTAG(-1) CPOSTAG(0)</a:t>
            </a:r>
          </a:p>
          <a:p>
            <a:pPr marL="400050" lvl="1" indent="0">
              <a:buNone/>
            </a:pPr>
            <a:r>
              <a:rPr lang="en-US" sz="1800" dirty="0"/>
              <a:t>Feature         CPOSTAG(0) CPOSTAG(1</a:t>
            </a:r>
            <a:r>
              <a:rPr lang="en-US" sz="1800" dirty="0" smtClean="0"/>
              <a:t>)</a:t>
            </a:r>
          </a:p>
          <a:p>
            <a:pPr marL="400050" lvl="1" indent="0">
              <a:buNone/>
            </a:pPr>
            <a:r>
              <a:rPr lang="sv-SE" sz="1800" dirty="0"/>
              <a:t>if(POSTAG(0) = "IN", LEMMA(0)) LEMMA(last(POSTAG, "V</a:t>
            </a:r>
            <a:r>
              <a:rPr lang="sv-SE" sz="1800" dirty="0" smtClean="0"/>
              <a:t>"))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desr</a:t>
            </a:r>
            <a:r>
              <a:rPr lang="en-US" dirty="0" smtClean="0"/>
              <a:t> -c </a:t>
            </a:r>
            <a:r>
              <a:rPr lang="en-US" dirty="0" err="1" smtClean="0"/>
              <a:t>conf</a:t>
            </a:r>
            <a:r>
              <a:rPr lang="en-US" dirty="0" smtClean="0"/>
              <a:t> -t -m model </a:t>
            </a:r>
            <a:r>
              <a:rPr lang="en-US" dirty="0" err="1" smtClean="0"/>
              <a:t>train.corpus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724128" y="3573016"/>
            <a:ext cx="3096344" cy="1080120"/>
          </a:xfrm>
          <a:prstGeom prst="wedgeRoundRectCallout">
            <a:avLst>
              <a:gd name="adj1" fmla="val -48850"/>
              <a:gd name="adj2" fmla="val 71380"/>
              <a:gd name="adj3" fmla="val 16667"/>
            </a:avLst>
          </a:prstGeom>
          <a:solidFill>
            <a:srgbClr val="FF99CC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Linguistic feature: use lemma of last verb if current word is preposition</a:t>
            </a:r>
          </a:p>
        </p:txBody>
      </p:sp>
    </p:spTree>
    <p:extLst>
      <p:ext uri="{BB962C8B-B14F-4D97-AF65-F5344CB8AC3E}">
        <p14:creationId xmlns:p14="http://schemas.microsoft.com/office/powerpoint/2010/main" val="60883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 Dependency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desr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m model </a:t>
            </a:r>
            <a:r>
              <a:rPr lang="en-US" dirty="0" smtClean="0"/>
              <a:t>&lt; </a:t>
            </a:r>
            <a:r>
              <a:rPr lang="en-US" dirty="0" err="1" smtClean="0"/>
              <a:t>input.conll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1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Dependency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&gt; eval09.py –g </a:t>
            </a:r>
            <a:r>
              <a:rPr lang="en-US" dirty="0" err="1" smtClean="0"/>
              <a:t>gold.file</a:t>
            </a:r>
            <a:r>
              <a:rPr lang="en-US" dirty="0" smtClean="0"/>
              <a:t> –s </a:t>
            </a:r>
            <a:r>
              <a:rPr lang="en-US" dirty="0" err="1" smtClean="0"/>
              <a:t>system.file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8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Parser Online Demo</a:t>
            </a:r>
            <a:endParaRPr lang="en-US" dirty="0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520825"/>
            <a:ext cx="30480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47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Annotating, Visualizing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DgaAnnotator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Brat Rapid Annotation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3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US" dirty="0" err="1" smtClean="0"/>
              <a:t>DeepNL</a:t>
            </a: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github.com/attardi/deepnl</a:t>
            </a:r>
            <a:endParaRPr lang="en-US" dirty="0" smtClean="0"/>
          </a:p>
          <a:p>
            <a:pPr marL="514350" indent="-457200"/>
            <a:r>
              <a:rPr lang="en-US" dirty="0" err="1" smtClean="0"/>
              <a:t>DeSR</a:t>
            </a:r>
            <a:r>
              <a:rPr lang="en-US" dirty="0" smtClean="0"/>
              <a:t> parser</a:t>
            </a:r>
          </a:p>
          <a:p>
            <a:pPr marL="57150" indent="0">
              <a:buNone/>
            </a:pPr>
            <a:r>
              <a:rPr lang="en-US" dirty="0"/>
              <a:t>	https://sites.google.com/site/desrparser/</a:t>
            </a:r>
            <a:endParaRPr lang="en-US" dirty="0" smtClean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4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Steep learning curve</a:t>
            </a:r>
          </a:p>
          <a:p>
            <a:r>
              <a:rPr lang="en-US" dirty="0" smtClean="0"/>
              <a:t>Some problems more amenable to deep learning than other applications</a:t>
            </a:r>
          </a:p>
          <a:p>
            <a:r>
              <a:rPr lang="en-US" dirty="0" smtClean="0"/>
              <a:t>Simpler models may be sufficient for certain problem domains</a:t>
            </a:r>
          </a:p>
          <a:p>
            <a:r>
              <a:rPr lang="en-US" dirty="0" smtClean="0"/>
              <a:t>Regression models?</a:t>
            </a:r>
          </a:p>
          <a:p>
            <a:r>
              <a:rPr lang="en-US" dirty="0" smtClean="0"/>
              <a:t>Unless you are working with images, the models are very hard to explain (compared with a decision tree)</a:t>
            </a:r>
          </a:p>
          <a:p>
            <a:pPr lvl="1"/>
            <a:r>
              <a:rPr lang="en-US" dirty="0" smtClean="0"/>
              <a:t>What does neuron 524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6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Word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to words (neither MW nor phrases)</a:t>
            </a:r>
          </a:p>
          <a:p>
            <a:r>
              <a:rPr lang="en-US" dirty="0" smtClean="0"/>
              <a:t>Represent similarity: antinomies often appear similar</a:t>
            </a:r>
          </a:p>
          <a:p>
            <a:pPr lvl="1"/>
            <a:r>
              <a:rPr lang="en-US" dirty="0" smtClean="0"/>
              <a:t>Not good for sentiment analysis</a:t>
            </a:r>
          </a:p>
          <a:p>
            <a:pPr lvl="1"/>
            <a:r>
              <a:rPr lang="en-US" dirty="0" smtClean="0"/>
              <a:t>Not good for </a:t>
            </a:r>
            <a:r>
              <a:rPr lang="en-US" dirty="0" err="1" smtClean="0"/>
              <a:t>polysemous</a:t>
            </a:r>
            <a:r>
              <a:rPr lang="en-US" dirty="0" smtClean="0"/>
              <a:t> words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Semantic composition</a:t>
            </a:r>
          </a:p>
          <a:p>
            <a:pPr lvl="1"/>
            <a:r>
              <a:rPr lang="en-US" dirty="0" smtClean="0"/>
              <a:t>or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9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Neural Networks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08932" y="4545126"/>
            <a:ext cx="1086059" cy="288032"/>
            <a:chOff x="1708932" y="4581128"/>
            <a:chExt cx="1086059" cy="288032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708932" y="4581128"/>
              <a:ext cx="1086059" cy="288032"/>
            </a:xfrm>
            <a:prstGeom prst="roundRect">
              <a:avLst/>
            </a:pr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 flipH="1" flipV="1">
              <a:off x="1763688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 flipH="1" flipV="1">
              <a:off x="2027717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 flipH="1" flipV="1">
              <a:off x="229174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 flipH="1" flipV="1">
              <a:off x="255577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4008" y="4545126"/>
            <a:ext cx="1086059" cy="288032"/>
            <a:chOff x="1708932" y="4581128"/>
            <a:chExt cx="1086059" cy="288032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1708932" y="4581128"/>
              <a:ext cx="1086059" cy="288032"/>
            </a:xfrm>
            <a:prstGeom prst="roundRect">
              <a:avLst/>
            </a:pr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flipH="1" flipV="1">
              <a:off x="1763688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 flipH="1" flipV="1">
              <a:off x="2027717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 flipH="1" flipV="1">
              <a:off x="229174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 flipH="1" flipV="1">
              <a:off x="255577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76470" y="4545126"/>
            <a:ext cx="1086059" cy="288032"/>
            <a:chOff x="1708932" y="4581128"/>
            <a:chExt cx="1086059" cy="288032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1708932" y="4581128"/>
              <a:ext cx="1086059" cy="288032"/>
            </a:xfrm>
            <a:prstGeom prst="roundRect">
              <a:avLst/>
            </a:pr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 flipH="1" flipV="1">
              <a:off x="1763688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 flipH="1" flipV="1">
              <a:off x="2027717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 flipH="1" flipV="1">
              <a:off x="229174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 flipH="1" flipV="1">
              <a:off x="255577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31840" y="3068960"/>
            <a:ext cx="1086059" cy="288032"/>
            <a:chOff x="1708932" y="4581128"/>
            <a:chExt cx="1086059" cy="288032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1708932" y="4581128"/>
              <a:ext cx="1086059" cy="288032"/>
            </a:xfrm>
            <a:prstGeom prst="roundRect">
              <a:avLst/>
            </a:pr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 flipH="1" flipV="1">
              <a:off x="1763688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 flipH="1" flipV="1">
              <a:off x="2027717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 flipH="1" flipV="1">
              <a:off x="229174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 flipH="1" flipV="1">
              <a:off x="255577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91680" y="2276872"/>
            <a:ext cx="1086059" cy="288032"/>
            <a:chOff x="1708932" y="4581128"/>
            <a:chExt cx="1086059" cy="288032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1708932" y="4581128"/>
              <a:ext cx="1086059" cy="288032"/>
            </a:xfrm>
            <a:prstGeom prst="roundRect">
              <a:avLst/>
            </a:pr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 flipH="1" flipV="1">
              <a:off x="1763688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 flipH="1" flipV="1">
              <a:off x="2027717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 flipH="1" flipV="1">
              <a:off x="229174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 flipH="1" flipV="1">
              <a:off x="255577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952801" y="4946684"/>
            <a:ext cx="672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Tina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96918" y="4973435"/>
            <a:ext cx="672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likes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788774" y="4974308"/>
            <a:ext cx="672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tigers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355976" y="3074476"/>
            <a:ext cx="1300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likes tigers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915816" y="2276872"/>
            <a:ext cx="1876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Tina likes tigers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4" idx="0"/>
            <a:endCxn id="34" idx="2"/>
          </p:cNvCxnSpPr>
          <p:nvPr/>
        </p:nvCxnSpPr>
        <p:spPr bwMode="auto">
          <a:xfrm flipH="1" flipV="1">
            <a:off x="2234710" y="2564904"/>
            <a:ext cx="17252" cy="198022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 flipV="1">
            <a:off x="3699840" y="3356992"/>
            <a:ext cx="17252" cy="118813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arrow"/>
          </a:ln>
          <a:effectLst/>
        </p:spPr>
      </p:cxnSp>
      <p:cxnSp>
        <p:nvCxnSpPr>
          <p:cNvPr id="50" name="Straight Arrow Connector 49"/>
          <p:cNvCxnSpPr>
            <a:stCxn id="16" idx="0"/>
            <a:endCxn id="28" idx="2"/>
          </p:cNvCxnSpPr>
          <p:nvPr/>
        </p:nvCxnSpPr>
        <p:spPr bwMode="auto">
          <a:xfrm flipH="1" flipV="1">
            <a:off x="3674870" y="3356992"/>
            <a:ext cx="1512168" cy="118813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arrow"/>
          </a:ln>
          <a:effectLst/>
        </p:spPr>
      </p:cxnSp>
      <p:cxnSp>
        <p:nvCxnSpPr>
          <p:cNvPr id="53" name="Straight Arrow Connector 52"/>
          <p:cNvCxnSpPr>
            <a:stCxn id="28" idx="0"/>
            <a:endCxn id="34" idx="2"/>
          </p:cNvCxnSpPr>
          <p:nvPr/>
        </p:nvCxnSpPr>
        <p:spPr bwMode="auto">
          <a:xfrm flipH="1" flipV="1">
            <a:off x="2234710" y="2564904"/>
            <a:ext cx="1440160" cy="504056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5519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 Specific Word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826719"/>
          </a:xfrm>
        </p:spPr>
        <p:txBody>
          <a:bodyPr/>
          <a:lstStyle/>
          <a:p>
            <a:r>
              <a:rPr lang="en-US" dirty="0" smtClean="0"/>
              <a:t>Sentiment Specific Word </a:t>
            </a:r>
            <a:r>
              <a:rPr lang="en-US" dirty="0" err="1" smtClean="0"/>
              <a:t>Embeddings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Uses an annotated corpus with polarities (e.g. tweets)</a:t>
            </a:r>
          </a:p>
          <a:p>
            <a:r>
              <a:rPr lang="en-US" dirty="0" smtClean="0"/>
              <a:t>SS Word </a:t>
            </a:r>
            <a:r>
              <a:rPr lang="en-US" dirty="0" err="1" smtClean="0"/>
              <a:t>Embeddings</a:t>
            </a:r>
            <a:r>
              <a:rPr lang="en-US" dirty="0" smtClean="0"/>
              <a:t> achieve SOTA accuracy on tweet sentiment classification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001012" y="3632348"/>
            <a:ext cx="419456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590188" y="409266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60056" y="4100222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29924" y="4110865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6" name="Rectangle 2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839923" y="2726627"/>
            <a:ext cx="419456" cy="84138"/>
            <a:chOff x="0" y="0"/>
            <a:chExt cx="651510" cy="110935"/>
          </a:xfrm>
        </p:grpSpPr>
        <p:sp>
          <p:nvSpPr>
            <p:cNvPr id="33" name="Rectangle 3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3837470" y="2952315"/>
            <a:ext cx="419456" cy="3949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40" name="Straight Arrow Connector 39"/>
          <p:cNvCxnSpPr>
            <a:stCxn id="26" idx="0"/>
            <a:endCxn id="45" idx="2"/>
          </p:cNvCxnSpPr>
          <p:nvPr/>
        </p:nvCxnSpPr>
        <p:spPr>
          <a:xfrm flipV="1">
            <a:off x="3539652" y="3716486"/>
            <a:ext cx="90544" cy="39616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0"/>
          </p:cNvCxnSpPr>
          <p:nvPr/>
        </p:nvCxnSpPr>
        <p:spPr>
          <a:xfrm flipH="1" flipV="1">
            <a:off x="4050060" y="3716486"/>
            <a:ext cx="119724" cy="38551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2" idx="0"/>
          </p:cNvCxnSpPr>
          <p:nvPr/>
        </p:nvCxnSpPr>
        <p:spPr>
          <a:xfrm flipH="1" flipV="1">
            <a:off x="4469516" y="3716486"/>
            <a:ext cx="330400" cy="37795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4046789" y="3347269"/>
            <a:ext cx="2453" cy="28705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420468" y="3632348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839923" y="3632348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2" name="Rectangle 5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59379" y="3632348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9" name="Rectangle 5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2699792" y="4108965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66" name="Rectangle 6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/>
          <p:cNvCxnSpPr>
            <a:endCxn id="5" idx="2"/>
          </p:cNvCxnSpPr>
          <p:nvPr/>
        </p:nvCxnSpPr>
        <p:spPr>
          <a:xfrm flipV="1">
            <a:off x="2979429" y="3716486"/>
            <a:ext cx="231311" cy="38529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699792" y="4251057"/>
            <a:ext cx="2380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</a:t>
            </a:r>
            <a:r>
              <a:rPr lang="en-US" sz="1600" b="1" dirty="0" smtClean="0">
                <a:solidFill>
                  <a:srgbClr val="FF0000"/>
                </a:solidFill>
              </a:rPr>
              <a:t>cat</a:t>
            </a:r>
            <a:r>
              <a:rPr lang="en-US" sz="1600" dirty="0" smtClean="0"/>
              <a:t>      sits      on</a:t>
            </a:r>
            <a:endParaRPr lang="en-US" sz="1600" dirty="0"/>
          </a:p>
        </p:txBody>
      </p:sp>
      <p:cxnSp>
        <p:nvCxnSpPr>
          <p:cNvPr id="74" name="Straight Arrow Connector 73"/>
          <p:cNvCxnSpPr>
            <a:stCxn id="39" idx="0"/>
            <a:endCxn id="33" idx="2"/>
          </p:cNvCxnSpPr>
          <p:nvPr/>
        </p:nvCxnSpPr>
        <p:spPr>
          <a:xfrm flipV="1">
            <a:off x="4047198" y="2810765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ular Callout 74"/>
          <p:cNvSpPr/>
          <p:nvPr/>
        </p:nvSpPr>
        <p:spPr bwMode="auto">
          <a:xfrm>
            <a:off x="4590188" y="2351063"/>
            <a:ext cx="3654220" cy="418523"/>
          </a:xfrm>
          <a:prstGeom prst="wedgeRoundRectCallout">
            <a:avLst>
              <a:gd name="adj1" fmla="val -57100"/>
              <a:gd name="adj2" fmla="val 38482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likelihood + Polarity</a:t>
            </a:r>
          </a:p>
        </p:txBody>
      </p:sp>
    </p:spTree>
    <p:extLst>
      <p:ext uri="{BB962C8B-B14F-4D97-AF65-F5344CB8AC3E}">
        <p14:creationId xmlns:p14="http://schemas.microsoft.com/office/powerpoint/2010/main" val="83420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370"/>
            <a:ext cx="3581400" cy="736334"/>
          </a:xfrm>
        </p:spPr>
        <p:txBody>
          <a:bodyPr/>
          <a:lstStyle/>
          <a:p>
            <a:r>
              <a:rPr lang="en-US" sz="4000" dirty="0" smtClean="0"/>
              <a:t>Deep Network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1066800" y="4648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47800" y="3733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3733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43200" y="2971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4648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43200" y="4648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400" y="4648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4200" y="3733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16600" y="2819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76800" y="2819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09800" y="1371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28800" y="2971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56400" y="2819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96200" y="2819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48400" y="1371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708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596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372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3820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28800" y="2209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43200" y="2209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724400" y="0"/>
            <a:ext cx="4191000" cy="7647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  <a:ea typeface="+mj-ea"/>
                <a:cs typeface="+mj-cs"/>
              </a:rPr>
              <a:t>Shallow Network</a:t>
            </a:r>
            <a:endParaRPr kumimoji="1" lang="en-US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 Condensed" pitchFamily="34" charset="0"/>
              <a:ea typeface="+mj-ea"/>
              <a:cs typeface="+mj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8260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148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419600" y="3810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Shallow (2 layer) networks need a lot more hidden layer nodes to compensate for lack of expressivity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0" y="54864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a deep network, high levels can express combinations between  features learned at lower levels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215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Aware Word </a:t>
            </a:r>
            <a:r>
              <a:rPr lang="en-US" dirty="0" err="1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999" y="4149080"/>
            <a:ext cx="7772400" cy="2232248"/>
          </a:xfrm>
        </p:spPr>
        <p:txBody>
          <a:bodyPr/>
          <a:lstStyle/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Word sense disambiguation</a:t>
            </a:r>
          </a:p>
          <a:p>
            <a:pPr lvl="1"/>
            <a:r>
              <a:rPr lang="en-US" dirty="0" smtClean="0"/>
              <a:t>Document Classification</a:t>
            </a:r>
          </a:p>
          <a:p>
            <a:pPr lvl="1"/>
            <a:r>
              <a:rPr lang="en-US" dirty="0" smtClean="0"/>
              <a:t>Polarity detection</a:t>
            </a:r>
          </a:p>
          <a:p>
            <a:pPr lvl="1"/>
            <a:r>
              <a:rPr lang="en-US" dirty="0" err="1" smtClean="0"/>
              <a:t>Adwords</a:t>
            </a:r>
            <a:r>
              <a:rPr lang="en-US" dirty="0" smtClean="0"/>
              <a:t> matching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01012" y="2694061"/>
            <a:ext cx="419456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590188" y="363379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839923" y="1788340"/>
            <a:ext cx="419456" cy="84138"/>
            <a:chOff x="0" y="0"/>
            <a:chExt cx="651510" cy="110935"/>
          </a:xfrm>
        </p:grpSpPr>
        <p:sp>
          <p:nvSpPr>
            <p:cNvPr id="33" name="Rectangle 3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3837470" y="2014028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40" name="Straight Arrow Connector 39"/>
          <p:cNvCxnSpPr>
            <a:stCxn id="26" idx="0"/>
            <a:endCxn id="45" idx="2"/>
          </p:cNvCxnSpPr>
          <p:nvPr/>
        </p:nvCxnSpPr>
        <p:spPr>
          <a:xfrm flipV="1">
            <a:off x="3539652" y="2778199"/>
            <a:ext cx="90544" cy="85737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0"/>
            <a:endCxn id="52" idx="2"/>
          </p:cNvCxnSpPr>
          <p:nvPr/>
        </p:nvCxnSpPr>
        <p:spPr>
          <a:xfrm flipH="1" flipV="1">
            <a:off x="4049651" y="2778199"/>
            <a:ext cx="120133" cy="85737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2" idx="0"/>
            <a:endCxn id="59" idx="2"/>
          </p:cNvCxnSpPr>
          <p:nvPr/>
        </p:nvCxnSpPr>
        <p:spPr>
          <a:xfrm flipH="1" flipV="1">
            <a:off x="4469107" y="2778199"/>
            <a:ext cx="330809" cy="85737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4046789" y="2408982"/>
            <a:ext cx="2453" cy="28705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420468" y="2694061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839923" y="2694061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2" name="Rectangle 5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59379" y="2694061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9" name="Rectangle 5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/>
          <p:cNvCxnSpPr>
            <a:endCxn id="5" idx="2"/>
          </p:cNvCxnSpPr>
          <p:nvPr/>
        </p:nvCxnSpPr>
        <p:spPr>
          <a:xfrm flipV="1">
            <a:off x="2979429" y="2778199"/>
            <a:ext cx="231311" cy="83136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699792" y="3758843"/>
            <a:ext cx="2380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</a:t>
            </a:r>
            <a:r>
              <a:rPr lang="en-US" sz="1600" b="1" dirty="0" smtClean="0">
                <a:solidFill>
                  <a:srgbClr val="FF0000"/>
                </a:solidFill>
              </a:rPr>
              <a:t>cat</a:t>
            </a:r>
            <a:r>
              <a:rPr lang="en-US" sz="1600" dirty="0" smtClean="0"/>
              <a:t>      sits      on</a:t>
            </a:r>
            <a:endParaRPr lang="en-US" sz="1600" dirty="0"/>
          </a:p>
        </p:txBody>
      </p:sp>
      <p:cxnSp>
        <p:nvCxnSpPr>
          <p:cNvPr id="74" name="Straight Arrow Connector 73"/>
          <p:cNvCxnSpPr>
            <a:stCxn id="39" idx="0"/>
            <a:endCxn id="33" idx="2"/>
          </p:cNvCxnSpPr>
          <p:nvPr/>
        </p:nvCxnSpPr>
        <p:spPr>
          <a:xfrm flipV="1">
            <a:off x="4047198" y="1872478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ular Callout 74"/>
          <p:cNvSpPr/>
          <p:nvPr/>
        </p:nvSpPr>
        <p:spPr bwMode="auto">
          <a:xfrm>
            <a:off x="4499992" y="1412776"/>
            <a:ext cx="2646108" cy="418523"/>
          </a:xfrm>
          <a:prstGeom prst="wedgeRoundRectCallout">
            <a:avLst>
              <a:gd name="adj1" fmla="val -57100"/>
              <a:gd name="adj2" fmla="val 38482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likelihood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051720" y="3501008"/>
            <a:ext cx="432048" cy="3497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</a:t>
            </a:r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2534803" y="2694061"/>
            <a:ext cx="461402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78" name="Rectangle 77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2058016" y="2940176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 dirty="0" smtClean="0">
                <a:solidFill>
                  <a:srgbClr val="000000"/>
                </a:solidFill>
                <a:effectLst/>
                <a:latin typeface="Times New Roman"/>
                <a:ea typeface="PMingLiU"/>
              </a:rPr>
              <a:t>W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2267744" y="3335130"/>
            <a:ext cx="0" cy="16587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4" idx="0"/>
            <a:endCxn id="78" idx="2"/>
          </p:cNvCxnSpPr>
          <p:nvPr/>
        </p:nvCxnSpPr>
        <p:spPr>
          <a:xfrm flipV="1">
            <a:off x="2267744" y="2778199"/>
            <a:ext cx="497760" cy="16197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2483768" y="3675414"/>
            <a:ext cx="2106420" cy="89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2699792" y="363379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66" name="Rectangle 6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29924" y="363379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6" name="Rectangle 2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60056" y="363379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695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More NLP tasks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842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K. </a:t>
            </a:r>
            <a:r>
              <a:rPr lang="en-US" dirty="0"/>
              <a:t>Cho, </a:t>
            </a:r>
            <a:r>
              <a:rPr lang="en-US" dirty="0" smtClean="0"/>
              <a:t>B. </a:t>
            </a:r>
            <a:r>
              <a:rPr lang="en-US" dirty="0"/>
              <a:t>van </a:t>
            </a:r>
            <a:r>
              <a:rPr lang="en-US" dirty="0" err="1"/>
              <a:t>Merrienboer</a:t>
            </a:r>
            <a:r>
              <a:rPr lang="en-US" dirty="0"/>
              <a:t>, </a:t>
            </a:r>
            <a:r>
              <a:rPr lang="en-US" dirty="0" smtClean="0"/>
              <a:t>C. </a:t>
            </a:r>
            <a:r>
              <a:rPr lang="en-US" dirty="0" err="1"/>
              <a:t>Gulcehre</a:t>
            </a:r>
            <a:r>
              <a:rPr lang="en-US" dirty="0"/>
              <a:t>, </a:t>
            </a:r>
            <a:r>
              <a:rPr lang="en-US" dirty="0" smtClean="0"/>
              <a:t>F. </a:t>
            </a:r>
            <a:r>
              <a:rPr lang="en-US" dirty="0" err="1"/>
              <a:t>Bougares</a:t>
            </a:r>
            <a:r>
              <a:rPr lang="en-US" dirty="0"/>
              <a:t>, </a:t>
            </a:r>
            <a:r>
              <a:rPr lang="en-US" dirty="0" smtClean="0"/>
              <a:t>H. </a:t>
            </a:r>
            <a:r>
              <a:rPr lang="en-US" dirty="0" err="1"/>
              <a:t>Schwenk</a:t>
            </a:r>
            <a:r>
              <a:rPr lang="en-US" dirty="0" smtClean="0"/>
              <a:t>, Y. </a:t>
            </a:r>
            <a:r>
              <a:rPr lang="en-US" dirty="0" err="1"/>
              <a:t>Bengio</a:t>
            </a:r>
            <a:r>
              <a:rPr lang="en-US" dirty="0"/>
              <a:t>. Learning phrase representations using RNN encoder-decoder for statistical machine translation. </a:t>
            </a:r>
            <a:r>
              <a:rPr lang="en-US" i="1" dirty="0" err="1"/>
              <a:t>arXiv</a:t>
            </a:r>
            <a:r>
              <a:rPr lang="en-US" i="1" dirty="0"/>
              <a:t> preprint arXiv:1406.1078</a:t>
            </a:r>
            <a:r>
              <a:rPr lang="en-US" dirty="0"/>
              <a:t>, 2014.</a:t>
            </a:r>
          </a:p>
        </p:txBody>
      </p:sp>
    </p:spTree>
    <p:extLst>
      <p:ext uri="{BB962C8B-B14F-4D97-AF65-F5344CB8AC3E}">
        <p14:creationId xmlns:p14="http://schemas.microsoft.com/office/powerpoint/2010/main" val="30665275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lang="en-US" dirty="0" err="1"/>
              <a:t>Peng</a:t>
            </a:r>
            <a:r>
              <a:rPr lang="en-US" dirty="0"/>
              <a:t>, </a:t>
            </a:r>
            <a:r>
              <a:rPr lang="en-US" dirty="0" smtClean="0"/>
              <a:t>Z. </a:t>
            </a:r>
            <a:r>
              <a:rPr lang="en-US" dirty="0"/>
              <a:t>Lu, </a:t>
            </a:r>
            <a:r>
              <a:rPr lang="en-US" dirty="0" smtClean="0"/>
              <a:t>H. </a:t>
            </a:r>
            <a:r>
              <a:rPr lang="en-US" dirty="0"/>
              <a:t>Li, </a:t>
            </a:r>
            <a:r>
              <a:rPr lang="en-US" dirty="0" smtClean="0"/>
              <a:t>K.F. </a:t>
            </a:r>
            <a:r>
              <a:rPr lang="en-US" dirty="0" err="1" smtClean="0"/>
              <a:t>Wong</a:t>
            </a:r>
            <a:r>
              <a:rPr lang="en-US" dirty="0" err="1" smtClean="0">
                <a:hlinkClick r:id="rId2" action="ppaction://hlinkfile"/>
              </a:rPr>
              <a:t>Toward</a:t>
            </a:r>
            <a:r>
              <a:rPr lang="en-US" dirty="0" smtClean="0">
                <a:hlinkClick r:id="rId2" action="ppaction://hlinkfile"/>
              </a:rPr>
              <a:t> Neural Network-based Reasoning</a:t>
            </a:r>
            <a:endParaRPr lang="de-DE" dirty="0" smtClean="0"/>
          </a:p>
          <a:p>
            <a:r>
              <a:rPr lang="en-US" dirty="0" smtClean="0"/>
              <a:t>A. Kumar et </a:t>
            </a:r>
            <a:r>
              <a:rPr lang="en-US" dirty="0" err="1" smtClean="0"/>
              <a:t>al.</a:t>
            </a:r>
            <a:r>
              <a:rPr lang="en-US" b="1" dirty="0" err="1" smtClean="0">
                <a:hlinkClick r:id="rId3"/>
              </a:rPr>
              <a:t>Ask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>
                <a:hlinkClick r:id="rId3"/>
              </a:rPr>
              <a:t>Me Anything: Dynamic Memory Networks for Natural Language Processing</a:t>
            </a:r>
            <a:endParaRPr lang="en-US" b="1" dirty="0"/>
          </a:p>
          <a:p>
            <a:r>
              <a:rPr lang="en-US" dirty="0" smtClean="0"/>
              <a:t>H</a:t>
            </a:r>
            <a:r>
              <a:rPr lang="en-US" dirty="0"/>
              <a:t>. Y. </a:t>
            </a:r>
            <a:r>
              <a:rPr lang="en-US" dirty="0" err="1" smtClean="0"/>
              <a:t>Gao</a:t>
            </a:r>
            <a:r>
              <a:rPr lang="en-US" dirty="0"/>
              <a:t> </a:t>
            </a:r>
            <a:r>
              <a:rPr lang="en-US" dirty="0" smtClean="0"/>
              <a:t>et al.</a:t>
            </a:r>
            <a:r>
              <a:rPr lang="en-US" dirty="0"/>
              <a:t> </a:t>
            </a:r>
            <a:r>
              <a:rPr lang="en-US" dirty="0">
                <a:hlinkClick r:id="rId4"/>
              </a:rPr>
              <a:t>Are You Talking to a Machine? Dataset and Methods for Multilingual Image Question Answering, NIPS, 2015.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126308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Me Anything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35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9124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-99392"/>
            <a:ext cx="8289800" cy="875506"/>
          </a:xfrm>
        </p:spPr>
        <p:txBody>
          <a:bodyPr/>
          <a:lstStyle/>
          <a:p>
            <a:r>
              <a:rPr lang="en-US" sz="4000" dirty="0" smtClean="0"/>
              <a:t>Text Understanding from Scratch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dirty="0"/>
              <a:t>Zhang, X., &amp; </a:t>
            </a:r>
            <a:r>
              <a:rPr lang="en-US" dirty="0" err="1"/>
              <a:t>LeCun</a:t>
            </a:r>
            <a:r>
              <a:rPr lang="en-US" dirty="0"/>
              <a:t>, Y. (2015). Text Understanding from Scratch.</a:t>
            </a:r>
            <a:br>
              <a:rPr lang="en-US" dirty="0"/>
            </a:br>
            <a:r>
              <a:rPr lang="de-DE" dirty="0"/>
              <a:t>http://</a:t>
            </a:r>
            <a:r>
              <a:rPr lang="de-DE" dirty="0" err="1"/>
              <a:t>arxiv.org</a:t>
            </a:r>
            <a:r>
              <a:rPr lang="de-DE" dirty="0"/>
              <a:t>/</a:t>
            </a:r>
            <a:r>
              <a:rPr lang="de-DE" dirty="0" err="1"/>
              <a:t>abs</a:t>
            </a:r>
            <a:r>
              <a:rPr lang="de-DE" dirty="0"/>
              <a:t>/1502.01710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800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 Learning Applications</a:t>
            </a:r>
          </a:p>
          <a:p>
            <a:pPr lvl="1"/>
            <a:r>
              <a:rPr lang="en-US" dirty="0" smtClean="0"/>
              <a:t>R. </a:t>
            </a:r>
            <a:r>
              <a:rPr lang="en-US" dirty="0" err="1" smtClean="0"/>
              <a:t>Socher</a:t>
            </a:r>
            <a:r>
              <a:rPr lang="en-US" smtClean="0"/>
              <a:t>, Stanford</a:t>
            </a:r>
            <a:endParaRPr lang="en-US" dirty="0" smtClean="0"/>
          </a:p>
          <a:p>
            <a:pPr lvl="1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=BVbQRrrsJo0</a:t>
            </a:r>
          </a:p>
        </p:txBody>
      </p:sp>
    </p:spTree>
    <p:extLst>
      <p:ext uri="{BB962C8B-B14F-4D97-AF65-F5344CB8AC3E}">
        <p14:creationId xmlns:p14="http://schemas.microsoft.com/office/powerpoint/2010/main" val="111891932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Bowl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Iyyer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pt-BR" dirty="0" smtClean="0"/>
              <a:t>al. </a:t>
            </a:r>
            <a:r>
              <a:rPr lang="de-DE" dirty="0" smtClean="0"/>
              <a:t>2014: A </a:t>
            </a:r>
            <a:r>
              <a:rPr lang="de-DE" dirty="0" err="1" smtClean="0"/>
              <a:t>Neural</a:t>
            </a:r>
            <a:r>
              <a:rPr lang="de-DE" dirty="0" smtClean="0"/>
              <a:t> Network </a:t>
            </a:r>
            <a:r>
              <a:rPr lang="de-DE" dirty="0" err="1" smtClean="0"/>
              <a:t>for</a:t>
            </a:r>
            <a:r>
              <a:rPr lang="de-DE" dirty="0"/>
              <a:t> </a:t>
            </a:r>
            <a:r>
              <a:rPr lang="de-DE" dirty="0" err="1" smtClean="0"/>
              <a:t>Factoid</a:t>
            </a:r>
            <a:r>
              <a:rPr lang="de-DE" dirty="0" smtClean="0"/>
              <a:t> </a:t>
            </a:r>
            <a:r>
              <a:rPr lang="de-DE" dirty="0" err="1" smtClean="0"/>
              <a:t>Question</a:t>
            </a:r>
            <a:r>
              <a:rPr lang="de-DE" dirty="0" smtClean="0"/>
              <a:t> </a:t>
            </a:r>
            <a:r>
              <a:rPr lang="de-DE" dirty="0" err="1" smtClean="0"/>
              <a:t>Answering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/>
              <a:t> </a:t>
            </a:r>
            <a:r>
              <a:rPr lang="de-DE" dirty="0" smtClean="0"/>
              <a:t>Paragraphs</a:t>
            </a:r>
            <a:endParaRPr lang="de-DE" dirty="0"/>
          </a:p>
          <a:p>
            <a:r>
              <a:rPr lang="de-DE" dirty="0" smtClean="0"/>
              <a:t>QUESTION</a:t>
            </a:r>
            <a:r>
              <a:rPr lang="de-DE" dirty="0"/>
              <a:t>:</a:t>
            </a:r>
          </a:p>
          <a:p>
            <a:pPr marL="400050" lvl="1" indent="0">
              <a:buNone/>
            </a:pPr>
            <a:r>
              <a:rPr lang="de-DE" dirty="0" smtClean="0"/>
              <a:t>He </a:t>
            </a:r>
            <a:r>
              <a:rPr lang="ru-RU" dirty="0" err="1" smtClean="0"/>
              <a:t>le</a:t>
            </a:r>
            <a:r>
              <a:rPr lang="en-US" dirty="0" err="1" smtClean="0"/>
              <a:t>ft</a:t>
            </a:r>
            <a:r>
              <a:rPr lang="en-US" dirty="0"/>
              <a:t> </a:t>
            </a:r>
            <a:r>
              <a:rPr lang="en-US" dirty="0" smtClean="0"/>
              <a:t>unfinished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smtClean="0"/>
              <a:t>novel</a:t>
            </a:r>
            <a:r>
              <a:rPr lang="en-US" dirty="0"/>
              <a:t> </a:t>
            </a:r>
            <a:r>
              <a:rPr lang="en-US" dirty="0" smtClean="0"/>
              <a:t>whose</a:t>
            </a:r>
            <a:r>
              <a:rPr lang="en-US" dirty="0"/>
              <a:t> </a:t>
            </a:r>
            <a:r>
              <a:rPr lang="en-US" dirty="0" smtClean="0"/>
              <a:t>title character</a:t>
            </a:r>
            <a:r>
              <a:rPr lang="en-US" dirty="0"/>
              <a:t> </a:t>
            </a:r>
            <a:r>
              <a:rPr lang="en-US" dirty="0" smtClean="0"/>
              <a:t>forges</a:t>
            </a:r>
            <a:r>
              <a:rPr lang="en-US" dirty="0"/>
              <a:t> </a:t>
            </a:r>
            <a:r>
              <a:rPr lang="en-US" dirty="0" smtClean="0"/>
              <a:t>his</a:t>
            </a:r>
            <a:r>
              <a:rPr lang="en-US" dirty="0"/>
              <a:t> </a:t>
            </a:r>
            <a:r>
              <a:rPr lang="en-US" dirty="0" smtClean="0"/>
              <a:t>father’s</a:t>
            </a:r>
            <a:r>
              <a:rPr lang="en-US" dirty="0"/>
              <a:t> </a:t>
            </a:r>
            <a:r>
              <a:rPr lang="en-US" dirty="0" smtClean="0"/>
              <a:t>signature</a:t>
            </a:r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get</a:t>
            </a:r>
            <a:r>
              <a:rPr lang="en-US" dirty="0"/>
              <a:t> </a:t>
            </a:r>
            <a:r>
              <a:rPr lang="en-US" dirty="0" smtClean="0"/>
              <a:t>out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school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avoids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draft by</a:t>
            </a:r>
            <a:r>
              <a:rPr lang="en-US" dirty="0"/>
              <a:t> </a:t>
            </a:r>
            <a:r>
              <a:rPr lang="en-US" dirty="0" smtClean="0"/>
              <a:t>feigning</a:t>
            </a:r>
            <a:r>
              <a:rPr lang="en-US" dirty="0"/>
              <a:t> </a:t>
            </a:r>
            <a:r>
              <a:rPr lang="en-US" dirty="0" smtClean="0"/>
              <a:t>desire</a:t>
            </a:r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join. A more</a:t>
            </a:r>
            <a:r>
              <a:rPr lang="en-US" dirty="0"/>
              <a:t> </a:t>
            </a:r>
            <a:r>
              <a:rPr lang="en-US" dirty="0" smtClean="0"/>
              <a:t>famous</a:t>
            </a:r>
            <a:r>
              <a:rPr lang="en-US" dirty="0"/>
              <a:t> </a:t>
            </a:r>
            <a:r>
              <a:rPr lang="en-US" dirty="0" smtClean="0"/>
              <a:t>work</a:t>
            </a:r>
            <a:r>
              <a:rPr lang="en-US" dirty="0"/>
              <a:t> </a:t>
            </a:r>
            <a:r>
              <a:rPr lang="en-US" dirty="0" smtClean="0"/>
              <a:t>by this author</a:t>
            </a:r>
            <a:r>
              <a:rPr lang="en-US" dirty="0"/>
              <a:t> </a:t>
            </a:r>
            <a:r>
              <a:rPr lang="en-US" dirty="0" smtClean="0"/>
              <a:t>tells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rise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fall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composer</a:t>
            </a:r>
            <a:r>
              <a:rPr lang="en-US" dirty="0"/>
              <a:t> </a:t>
            </a:r>
            <a:r>
              <a:rPr lang="en-US" dirty="0" smtClean="0"/>
              <a:t>Adrian</a:t>
            </a:r>
            <a:r>
              <a:rPr lang="en-US" dirty="0"/>
              <a:t> </a:t>
            </a:r>
            <a:r>
              <a:rPr lang="en-US" dirty="0" err="1" smtClean="0"/>
              <a:t>Leverkühn</a:t>
            </a:r>
            <a:r>
              <a:rPr lang="en-US" dirty="0" smtClean="0"/>
              <a:t>. Another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his</a:t>
            </a:r>
            <a:r>
              <a:rPr lang="en-US" dirty="0"/>
              <a:t> </a:t>
            </a:r>
            <a:r>
              <a:rPr lang="en-US" dirty="0" smtClean="0"/>
              <a:t>novels</a:t>
            </a:r>
            <a:r>
              <a:rPr lang="en-US" dirty="0"/>
              <a:t> </a:t>
            </a:r>
            <a:r>
              <a:rPr lang="en-US" dirty="0" smtClean="0"/>
              <a:t>features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err="1" smtClean="0"/>
              <a:t>jesuit</a:t>
            </a:r>
            <a:r>
              <a:rPr lang="en-US" dirty="0"/>
              <a:t> </a:t>
            </a:r>
            <a:r>
              <a:rPr lang="en-US" dirty="0" err="1" smtClean="0"/>
              <a:t>Naptha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his</a:t>
            </a:r>
            <a:r>
              <a:rPr lang="en-US" dirty="0"/>
              <a:t> </a:t>
            </a:r>
            <a:r>
              <a:rPr lang="en-US" dirty="0" smtClean="0"/>
              <a:t>opponent</a:t>
            </a:r>
            <a:r>
              <a:rPr lang="en-US" dirty="0"/>
              <a:t> </a:t>
            </a:r>
            <a:r>
              <a:rPr lang="en-US" dirty="0" err="1" smtClean="0"/>
              <a:t>Settembrini</a:t>
            </a:r>
            <a:r>
              <a:rPr lang="en-US" dirty="0" smtClean="0"/>
              <a:t>, while</a:t>
            </a:r>
            <a:r>
              <a:rPr lang="en-US" dirty="0"/>
              <a:t> </a:t>
            </a:r>
            <a:r>
              <a:rPr lang="en-US" dirty="0" smtClean="0"/>
              <a:t>his</a:t>
            </a:r>
            <a:r>
              <a:rPr lang="en-US" dirty="0"/>
              <a:t> </a:t>
            </a:r>
            <a:r>
              <a:rPr lang="en-US" dirty="0" smtClean="0"/>
              <a:t>most</a:t>
            </a:r>
            <a:r>
              <a:rPr lang="en-US" dirty="0"/>
              <a:t> </a:t>
            </a:r>
            <a:r>
              <a:rPr lang="en-US" dirty="0" smtClean="0"/>
              <a:t>famous</a:t>
            </a:r>
            <a:r>
              <a:rPr lang="en-US" dirty="0"/>
              <a:t> </a:t>
            </a:r>
            <a:r>
              <a:rPr lang="en-US" dirty="0" smtClean="0"/>
              <a:t>work</a:t>
            </a:r>
            <a:r>
              <a:rPr lang="en-US" dirty="0"/>
              <a:t> </a:t>
            </a:r>
            <a:r>
              <a:rPr lang="en-US" dirty="0" smtClean="0"/>
              <a:t>depicts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aging</a:t>
            </a:r>
            <a:r>
              <a:rPr lang="en-US" dirty="0"/>
              <a:t> </a:t>
            </a:r>
            <a:r>
              <a:rPr lang="en-US" dirty="0" smtClean="0"/>
              <a:t>writer</a:t>
            </a:r>
            <a:r>
              <a:rPr lang="en-US" dirty="0"/>
              <a:t> </a:t>
            </a:r>
            <a:r>
              <a:rPr lang="en-US" dirty="0" smtClean="0"/>
              <a:t>Gustav</a:t>
            </a:r>
            <a:r>
              <a:rPr lang="en-US" dirty="0"/>
              <a:t> </a:t>
            </a:r>
            <a:r>
              <a:rPr lang="en-US" dirty="0" smtClean="0"/>
              <a:t>von</a:t>
            </a:r>
            <a:r>
              <a:rPr lang="en-US" dirty="0"/>
              <a:t> </a:t>
            </a:r>
            <a:r>
              <a:rPr lang="en-US" dirty="0" err="1" smtClean="0"/>
              <a:t>Aschenbach</a:t>
            </a:r>
            <a:r>
              <a:rPr lang="en-US" dirty="0" smtClean="0"/>
              <a:t>. Name</a:t>
            </a:r>
            <a:r>
              <a:rPr lang="en-US" dirty="0"/>
              <a:t> </a:t>
            </a:r>
            <a:r>
              <a:rPr lang="en-US" dirty="0" smtClean="0"/>
              <a:t>this</a:t>
            </a:r>
            <a:r>
              <a:rPr lang="en-US" dirty="0"/>
              <a:t> </a:t>
            </a:r>
            <a:r>
              <a:rPr lang="en-US" dirty="0" smtClean="0"/>
              <a:t>German</a:t>
            </a:r>
            <a:r>
              <a:rPr lang="en-US" dirty="0"/>
              <a:t> </a:t>
            </a:r>
            <a:r>
              <a:rPr lang="en-US" dirty="0" smtClean="0"/>
              <a:t>author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Magic</a:t>
            </a:r>
            <a:r>
              <a:rPr lang="en-US" dirty="0"/>
              <a:t> </a:t>
            </a:r>
            <a:r>
              <a:rPr lang="en-US" dirty="0" smtClean="0"/>
              <a:t>Mountain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Death</a:t>
            </a:r>
            <a:r>
              <a:rPr lang="en-US" dirty="0"/>
              <a:t> </a:t>
            </a:r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smtClean="0"/>
              <a:t>Venice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364976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Bowl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QANTA </a:t>
            </a:r>
            <a:r>
              <a:rPr lang="en-US" dirty="0" err="1" smtClean="0"/>
              <a:t>vs</a:t>
            </a:r>
            <a:r>
              <a:rPr lang="en-US" dirty="0" smtClean="0"/>
              <a:t> Ken Jennings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kTXJCEvCDYk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7743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R. </a:t>
            </a:r>
            <a:r>
              <a:rPr lang="en-US" dirty="0" err="1">
                <a:effectLst/>
              </a:rPr>
              <a:t>Collobert</a:t>
            </a:r>
            <a:r>
              <a:rPr lang="en-US" dirty="0">
                <a:effectLst/>
              </a:rPr>
              <a:t> et al. 2011. Natural Language Processing (Almost) from Scratch. </a:t>
            </a:r>
            <a:r>
              <a:rPr lang="en-US" i="1" dirty="0">
                <a:effectLst/>
              </a:rPr>
              <a:t>Journal of Machine Learning Research</a:t>
            </a:r>
            <a:r>
              <a:rPr lang="en-US" dirty="0">
                <a:effectLst/>
              </a:rPr>
              <a:t>, 12, 2461–2505.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Q. </a:t>
            </a:r>
            <a:r>
              <a:rPr lang="en-US" dirty="0">
                <a:effectLst/>
              </a:rPr>
              <a:t>Le and </a:t>
            </a:r>
            <a:r>
              <a:rPr lang="en-US" dirty="0" smtClean="0">
                <a:effectLst/>
              </a:rPr>
              <a:t>T. </a:t>
            </a:r>
            <a:r>
              <a:rPr lang="en-US" dirty="0" err="1">
                <a:effectLst/>
              </a:rPr>
              <a:t>Mikolov</a:t>
            </a:r>
            <a:r>
              <a:rPr lang="en-US" dirty="0">
                <a:effectLst/>
              </a:rPr>
              <a:t>. 2014. Distributed Representations of Sentences and Documents. In </a:t>
            </a:r>
            <a:r>
              <a:rPr lang="en-US" i="1" dirty="0" smtClean="0">
                <a:effectLst/>
              </a:rPr>
              <a:t>Proc. </a:t>
            </a:r>
            <a:r>
              <a:rPr lang="en-US" i="1" dirty="0">
                <a:effectLst/>
              </a:rPr>
              <a:t>of the 31st International Conference on Machine Learning</a:t>
            </a:r>
            <a:r>
              <a:rPr lang="en-US" dirty="0">
                <a:effectLst/>
              </a:rPr>
              <a:t>, Beijing, China, 2014. JMLR:W&amp;CP volume 32.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effectLst/>
              </a:rPr>
              <a:t>Rémi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Lebret</a:t>
            </a:r>
            <a:r>
              <a:rPr lang="en-US" dirty="0">
                <a:effectLst/>
              </a:rPr>
              <a:t> and Ronan </a:t>
            </a:r>
            <a:r>
              <a:rPr lang="en-US" dirty="0" err="1">
                <a:effectLst/>
              </a:rPr>
              <a:t>Collobert</a:t>
            </a:r>
            <a:r>
              <a:rPr lang="en-US" dirty="0">
                <a:effectLst/>
              </a:rPr>
              <a:t>. 2013. Word </a:t>
            </a:r>
            <a:r>
              <a:rPr lang="en-US" dirty="0" err="1">
                <a:effectLst/>
              </a:rPr>
              <a:t>Embeddings</a:t>
            </a:r>
            <a:r>
              <a:rPr lang="en-US" dirty="0">
                <a:effectLst/>
              </a:rPr>
              <a:t> through </a:t>
            </a:r>
            <a:r>
              <a:rPr lang="en-US" dirty="0" err="1">
                <a:effectLst/>
              </a:rPr>
              <a:t>Hellinger</a:t>
            </a:r>
            <a:r>
              <a:rPr lang="en-US" dirty="0">
                <a:effectLst/>
              </a:rPr>
              <a:t> PCA. </a:t>
            </a:r>
            <a:r>
              <a:rPr lang="en-US" i="1" dirty="0">
                <a:effectLst/>
              </a:rPr>
              <a:t>Proc. of EACL 2013</a:t>
            </a:r>
            <a:r>
              <a:rPr lang="en-US" dirty="0">
                <a:effectLst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O. </a:t>
            </a:r>
            <a:r>
              <a:rPr lang="en-US" dirty="0">
                <a:effectLst/>
              </a:rPr>
              <a:t>Levy and </a:t>
            </a:r>
            <a:r>
              <a:rPr lang="en-US" dirty="0" smtClean="0">
                <a:effectLst/>
              </a:rPr>
              <a:t>Y. </a:t>
            </a:r>
            <a:r>
              <a:rPr lang="en-US" dirty="0">
                <a:effectLst/>
              </a:rPr>
              <a:t>Goldberg. 2014. Neural Word </a:t>
            </a:r>
            <a:r>
              <a:rPr lang="en-US" dirty="0" err="1">
                <a:effectLst/>
              </a:rPr>
              <a:t>Embeddings</a:t>
            </a:r>
            <a:r>
              <a:rPr lang="en-US" dirty="0">
                <a:effectLst/>
              </a:rPr>
              <a:t> as Implicit Matrix Factorization. In  </a:t>
            </a:r>
            <a:r>
              <a:rPr lang="en-US" i="1" dirty="0">
                <a:effectLst/>
              </a:rPr>
              <a:t>Advances in Neural Information Processing Systems</a:t>
            </a:r>
            <a:r>
              <a:rPr lang="en-US" dirty="0">
                <a:effectLst/>
              </a:rPr>
              <a:t> (NIPS</a:t>
            </a:r>
            <a:r>
              <a:rPr lang="en-US" dirty="0" smtClean="0">
                <a:effectLst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T. </a:t>
            </a:r>
            <a:r>
              <a:rPr lang="en-US" dirty="0" err="1">
                <a:effectLst/>
              </a:rPr>
              <a:t>Mikolov</a:t>
            </a:r>
            <a:r>
              <a:rPr lang="en-US" dirty="0">
                <a:effectLst/>
              </a:rPr>
              <a:t>, </a:t>
            </a:r>
            <a:r>
              <a:rPr lang="en-US" dirty="0" smtClean="0">
                <a:effectLst/>
              </a:rPr>
              <a:t>K. </a:t>
            </a:r>
            <a:r>
              <a:rPr lang="en-US" dirty="0">
                <a:effectLst/>
              </a:rPr>
              <a:t>Chen, </a:t>
            </a:r>
            <a:r>
              <a:rPr lang="en-US" dirty="0" smtClean="0">
                <a:effectLst/>
              </a:rPr>
              <a:t>G. </a:t>
            </a:r>
            <a:r>
              <a:rPr lang="en-US" dirty="0" err="1">
                <a:effectLst/>
              </a:rPr>
              <a:t>Corrado</a:t>
            </a:r>
            <a:r>
              <a:rPr lang="en-US" dirty="0">
                <a:effectLst/>
              </a:rPr>
              <a:t>, and </a:t>
            </a:r>
            <a:r>
              <a:rPr lang="en-US" dirty="0" smtClean="0">
                <a:effectLst/>
              </a:rPr>
              <a:t>J. </a:t>
            </a:r>
            <a:r>
              <a:rPr lang="en-US" dirty="0">
                <a:effectLst/>
              </a:rPr>
              <a:t>Dean. 2013. </a:t>
            </a:r>
            <a:r>
              <a:rPr lang="en-US" dirty="0">
                <a:effectLst/>
                <a:hlinkClick r:id="rId2"/>
              </a:rPr>
              <a:t>Efficient Estimation of Word Representations in Vector Space</a:t>
            </a:r>
            <a:r>
              <a:rPr lang="en-US" dirty="0">
                <a:effectLst/>
              </a:rPr>
              <a:t>. In </a:t>
            </a:r>
            <a:r>
              <a:rPr lang="en-US" i="1" dirty="0">
                <a:effectLst/>
              </a:rPr>
              <a:t>Proceedings of Workshop at ICLR</a:t>
            </a:r>
            <a:r>
              <a:rPr lang="en-US" dirty="0">
                <a:effectLst/>
              </a:rPr>
              <a:t>, 2013</a:t>
            </a:r>
            <a:r>
              <a:rPr lang="en-US" dirty="0" smtClean="0">
                <a:effectLst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Tang et al. 2014. Learning Sentiment-</a:t>
            </a:r>
            <a:r>
              <a:rPr lang="en-US" dirty="0" smtClean="0">
                <a:effectLst/>
              </a:rPr>
              <a:t>Specific Word </a:t>
            </a:r>
            <a:r>
              <a:rPr lang="en-US" dirty="0">
                <a:effectLst/>
              </a:rPr>
              <a:t>Embedding for Twitter Sentiment Classification. In </a:t>
            </a:r>
            <a:r>
              <a:rPr lang="en-US" i="1" dirty="0" smtClean="0">
                <a:effectLst/>
              </a:rPr>
              <a:t>Proc. </a:t>
            </a:r>
            <a:r>
              <a:rPr lang="en-US" i="1" dirty="0">
                <a:effectLst/>
              </a:rPr>
              <a:t>of the 52nd Annual Meeting of the </a:t>
            </a:r>
            <a:r>
              <a:rPr lang="en-US" i="1" dirty="0" smtClean="0">
                <a:effectLst/>
              </a:rPr>
              <a:t>ACL</a:t>
            </a:r>
            <a:r>
              <a:rPr lang="en-US" dirty="0" smtClean="0">
                <a:effectLst/>
              </a:rPr>
              <a:t>, </a:t>
            </a:r>
            <a:r>
              <a:rPr lang="en-US" dirty="0">
                <a:effectLst/>
              </a:rPr>
              <a:t>1555–1565,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105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IxIA13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AIxIA13</Template>
  <TotalTime>2015</TotalTime>
  <Words>4227</Words>
  <Application>Microsoft Macintosh PowerPoint</Application>
  <PresentationFormat>On-screen Show (4:3)</PresentationFormat>
  <Paragraphs>748</Paragraphs>
  <Slides>99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99</vt:i4>
      </vt:variant>
    </vt:vector>
  </HeadingPairs>
  <TitlesOfParts>
    <vt:vector size="103" baseType="lpstr">
      <vt:lpstr>AIxIA13</vt:lpstr>
      <vt:lpstr>数式</vt:lpstr>
      <vt:lpstr>Equation</vt:lpstr>
      <vt:lpstr>Acrobat Document</vt:lpstr>
      <vt:lpstr>Deep Learning for NL</vt:lpstr>
      <vt:lpstr>Statistical Machine Learning</vt:lpstr>
      <vt:lpstr>Supervised Statistical ML Methods</vt:lpstr>
      <vt:lpstr>Deep Neural Network Model</vt:lpstr>
      <vt:lpstr>Deep Learning Breakthrough: 2006</vt:lpstr>
      <vt:lpstr>Supervised Fine Tuning</vt:lpstr>
      <vt:lpstr>Application Areas</vt:lpstr>
      <vt:lpstr>Deep vs Shallow Networks</vt:lpstr>
      <vt:lpstr>Deep Network</vt:lpstr>
      <vt:lpstr>Traditional Supervised Machine Learning Approach</vt:lpstr>
      <vt:lpstr>Biological Justification</vt:lpstr>
      <vt:lpstr>Unsupervised Training</vt:lpstr>
      <vt:lpstr>Unsupervised Feature Learning</vt:lpstr>
      <vt:lpstr>Unsupervised Learning - Distributed Representations</vt:lpstr>
      <vt:lpstr>Hierarchical Representations</vt:lpstr>
      <vt:lpstr>Deep Neural Network</vt:lpstr>
      <vt:lpstr>Discriminative vs Generative Models</vt:lpstr>
      <vt:lpstr>Discriminative Vs Generative Models</vt:lpstr>
      <vt:lpstr>Discriminative + Generative Model   –&gt; Semi-Supervised Learning</vt:lpstr>
      <vt:lpstr>Neural Networks – Very Brief Primer</vt:lpstr>
      <vt:lpstr>Layered Network</vt:lpstr>
      <vt:lpstr>Network Layer</vt:lpstr>
      <vt:lpstr>Activation Function</vt:lpstr>
      <vt:lpstr>Activation Functions</vt:lpstr>
      <vt:lpstr>Back Propagation 101</vt:lpstr>
      <vt:lpstr>Backpropagation</vt:lpstr>
      <vt:lpstr>Gradient Descent</vt:lpstr>
      <vt:lpstr>Gradient Descent</vt:lpstr>
      <vt:lpstr>Drawbacks - Backpropagation</vt:lpstr>
      <vt:lpstr>Brief History of Deep Learning</vt:lpstr>
      <vt:lpstr>Brief History of Deep Learning </vt:lpstr>
      <vt:lpstr>Enabling Factors</vt:lpstr>
      <vt:lpstr>Implementation</vt:lpstr>
      <vt:lpstr>Restricted Boltzmann Machines (RBM’s)</vt:lpstr>
      <vt:lpstr>RBM Structure – Bipartite Graph</vt:lpstr>
      <vt:lpstr>Activation Function</vt:lpstr>
      <vt:lpstr>Training Procedure</vt:lpstr>
      <vt:lpstr>Contrastive Divergence</vt:lpstr>
      <vt:lpstr>Feature Representation</vt:lpstr>
      <vt:lpstr>Deep Learning for NLP</vt:lpstr>
      <vt:lpstr>Word Vectors</vt:lpstr>
      <vt:lpstr>Solution: Distributional Word Vectors</vt:lpstr>
      <vt:lpstr>Neural Word Embeddings</vt:lpstr>
      <vt:lpstr>Neural Word Embeddings</vt:lpstr>
      <vt:lpstr>Results</vt:lpstr>
      <vt:lpstr>A Unified Architecture for NLP</vt:lpstr>
      <vt:lpstr>Useful Deep Learning Links</vt:lpstr>
      <vt:lpstr>SENNA</vt:lpstr>
      <vt:lpstr>Vector Representation of Words</vt:lpstr>
      <vt:lpstr>Distributional Semantics</vt:lpstr>
      <vt:lpstr>Co-occurrence Vectors</vt:lpstr>
      <vt:lpstr>Techniques for Creating Word Embeddings</vt:lpstr>
      <vt:lpstr>Neural Network Language Model</vt:lpstr>
      <vt:lpstr>Lots of Unlabeled Data</vt:lpstr>
      <vt:lpstr>Word Embeddings</vt:lpstr>
      <vt:lpstr>Back to Co-occurrence Counts</vt:lpstr>
      <vt:lpstr>Weighting</vt:lpstr>
      <vt:lpstr>Online Demos</vt:lpstr>
      <vt:lpstr>Applications</vt:lpstr>
      <vt:lpstr>Visualizing Embeddings</vt:lpstr>
      <vt:lpstr>Deep Learning for NLP</vt:lpstr>
      <vt:lpstr>A Unified Deep Learning Architecture for NLP</vt:lpstr>
      <vt:lpstr>HardTanh Layer</vt:lpstr>
      <vt:lpstr>Window Approach Limits</vt:lpstr>
      <vt:lpstr>Convolutional Layer</vt:lpstr>
      <vt:lpstr>Training</vt:lpstr>
      <vt:lpstr>Training</vt:lpstr>
      <vt:lpstr>Training</vt:lpstr>
      <vt:lpstr>Training</vt:lpstr>
      <vt:lpstr> Training</vt:lpstr>
      <vt:lpstr>Creating the Embeddings</vt:lpstr>
      <vt:lpstr>Obtain Text Corpora</vt:lpstr>
      <vt:lpstr>Sentence splitting and tokenization</vt:lpstr>
      <vt:lpstr>Create Embeddings</vt:lpstr>
      <vt:lpstr>Sequence Taggers</vt:lpstr>
      <vt:lpstr>Train POS Tagger</vt:lpstr>
      <vt:lpstr>Test POS Tagger</vt:lpstr>
      <vt:lpstr>Train NER Tagger</vt:lpstr>
      <vt:lpstr>Perform NER Tagging</vt:lpstr>
      <vt:lpstr>Train Dependency Parser</vt:lpstr>
      <vt:lpstr>Perform Dependency Parsing</vt:lpstr>
      <vt:lpstr>Evaluate Dependency Parser</vt:lpstr>
      <vt:lpstr>PowerPoint Presentation</vt:lpstr>
      <vt:lpstr>Annotating, Visualizing Dependencies</vt:lpstr>
      <vt:lpstr>Code Base</vt:lpstr>
      <vt:lpstr>Disadvantages of Deep Learning</vt:lpstr>
      <vt:lpstr>Limits of Word Embeddings</vt:lpstr>
      <vt:lpstr>Recursive Neural Networks</vt:lpstr>
      <vt:lpstr>Sense Specific Word Embeddings</vt:lpstr>
      <vt:lpstr>Context Aware Word Embeddings</vt:lpstr>
      <vt:lpstr>More NLP tasks</vt:lpstr>
      <vt:lpstr>Machine Translation</vt:lpstr>
      <vt:lpstr>Question Answering</vt:lpstr>
      <vt:lpstr>Ask Me Anything</vt:lpstr>
      <vt:lpstr>Text Understanding from Scratch</vt:lpstr>
      <vt:lpstr>Video</vt:lpstr>
      <vt:lpstr>Quiz Bowl Competition</vt:lpstr>
      <vt:lpstr>Bowl Competition</vt:lpstr>
      <vt:lpstr>References</vt:lpstr>
    </vt:vector>
  </TitlesOfParts>
  <Company>Computer Science - University of Pisa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L’età della parola</dc:title>
  <dc:creator>Giuseppe Attardi</dc:creator>
  <cp:lastModifiedBy>Giuseppe Attardi</cp:lastModifiedBy>
  <cp:revision>129</cp:revision>
  <dcterms:created xsi:type="dcterms:W3CDTF">2015-02-24T00:33:19Z</dcterms:created>
  <dcterms:modified xsi:type="dcterms:W3CDTF">2015-12-18T09:22:21Z</dcterms:modified>
</cp:coreProperties>
</file>