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61" r:id="rId6"/>
    <p:sldId id="264" r:id="rId7"/>
    <p:sldId id="265" r:id="rId8"/>
    <p:sldId id="267" r:id="rId9"/>
    <p:sldId id="266" r:id="rId10"/>
    <p:sldId id="268" r:id="rId11"/>
    <p:sldId id="258" r:id="rId12"/>
    <p:sldId id="259" r:id="rId13"/>
    <p:sldId id="260" r:id="rId14"/>
    <p:sldId id="270" r:id="rId15"/>
    <p:sldId id="309" r:id="rId16"/>
    <p:sldId id="271" r:id="rId17"/>
    <p:sldId id="273" r:id="rId18"/>
    <p:sldId id="313" r:id="rId19"/>
    <p:sldId id="311" r:id="rId20"/>
    <p:sldId id="272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04" r:id="rId33"/>
    <p:sldId id="290" r:id="rId34"/>
    <p:sldId id="312" r:id="rId35"/>
    <p:sldId id="310" r:id="rId36"/>
    <p:sldId id="305" r:id="rId37"/>
    <p:sldId id="291" r:id="rId38"/>
    <p:sldId id="307" r:id="rId39"/>
    <p:sldId id="292" r:id="rId40"/>
    <p:sldId id="276" r:id="rId41"/>
    <p:sldId id="303" r:id="rId42"/>
    <p:sldId id="314" r:id="rId43"/>
    <p:sldId id="315" r:id="rId44"/>
    <p:sldId id="316" r:id="rId45"/>
    <p:sldId id="277" r:id="rId46"/>
    <p:sldId id="295" r:id="rId47"/>
    <p:sldId id="278" r:id="rId48"/>
    <p:sldId id="297" r:id="rId49"/>
    <p:sldId id="298" r:id="rId50"/>
    <p:sldId id="302" r:id="rId51"/>
    <p:sldId id="318" r:id="rId52"/>
    <p:sldId id="319" r:id="rId53"/>
    <p:sldId id="320" r:id="rId54"/>
    <p:sldId id="322" r:id="rId55"/>
    <p:sldId id="331" r:id="rId56"/>
    <p:sldId id="323" r:id="rId57"/>
    <p:sldId id="324" r:id="rId58"/>
    <p:sldId id="325" r:id="rId59"/>
    <p:sldId id="335" r:id="rId60"/>
    <p:sldId id="332" r:id="rId61"/>
    <p:sldId id="333" r:id="rId62"/>
    <p:sldId id="326" r:id="rId63"/>
    <p:sldId id="327" r:id="rId64"/>
    <p:sldId id="328" r:id="rId65"/>
    <p:sldId id="330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8E7B3-FB02-4F91-ACAE-2E3A2D4B53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F4E8E2-B6D3-42CF-8E1E-4CB00F49E5B3}">
      <dgm:prSet phldrT="[Text]"/>
      <dgm:spPr/>
      <dgm:t>
        <a:bodyPr/>
        <a:lstStyle/>
        <a:p>
          <a:r>
            <a:rPr lang="es-ES" dirty="0" err="1" smtClean="0"/>
            <a:t>Vocabulary</a:t>
          </a:r>
          <a:r>
            <a:rPr lang="es-ES" dirty="0" smtClean="0"/>
            <a:t> </a:t>
          </a:r>
          <a:r>
            <a:rPr lang="es-ES" dirty="0" err="1" smtClean="0"/>
            <a:t>size</a:t>
          </a:r>
          <a:endParaRPr lang="en-US" dirty="0"/>
        </a:p>
      </dgm:t>
    </dgm:pt>
    <dgm:pt modelId="{9B6402A3-4904-40B8-99DE-83437A22067D}" type="parTrans" cxnId="{1BDF4FBB-0780-4BB3-AA7A-9F4CE4BB5A84}">
      <dgm:prSet/>
      <dgm:spPr/>
      <dgm:t>
        <a:bodyPr/>
        <a:lstStyle/>
        <a:p>
          <a:endParaRPr lang="en-US"/>
        </a:p>
      </dgm:t>
    </dgm:pt>
    <dgm:pt modelId="{B8BD8E2B-0555-485B-A6A9-127D6D880E87}" type="sibTrans" cxnId="{1BDF4FBB-0780-4BB3-AA7A-9F4CE4BB5A84}">
      <dgm:prSet/>
      <dgm:spPr/>
      <dgm:t>
        <a:bodyPr/>
        <a:lstStyle/>
        <a:p>
          <a:endParaRPr lang="en-US"/>
        </a:p>
      </dgm:t>
    </dgm:pt>
    <dgm:pt modelId="{2EC86224-FECF-4DE7-81C0-2FD3295141CC}">
      <dgm:prSet phldrT="[Text]"/>
      <dgm:spPr/>
      <dgm:t>
        <a:bodyPr/>
        <a:lstStyle/>
        <a:p>
          <a:r>
            <a:rPr lang="es-ES" dirty="0" err="1" smtClean="0"/>
            <a:t>Cardinality</a:t>
          </a:r>
          <a:r>
            <a:rPr lang="es-ES" dirty="0" smtClean="0"/>
            <a:t> of 10 </a:t>
          </a:r>
          <a:r>
            <a:rPr lang="es-ES" dirty="0" err="1" smtClean="0"/>
            <a:t>like</a:t>
          </a:r>
          <a:r>
            <a:rPr lang="es-ES" dirty="0" smtClean="0"/>
            <a:t> </a:t>
          </a:r>
          <a:r>
            <a:rPr lang="es-ES" dirty="0" err="1" smtClean="0"/>
            <a:t>digits</a:t>
          </a:r>
          <a:r>
            <a:rPr lang="es-ES" dirty="0" smtClean="0"/>
            <a:t>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easy</a:t>
          </a:r>
          <a:r>
            <a:rPr lang="es-ES" dirty="0" smtClean="0"/>
            <a:t>	</a:t>
          </a:r>
          <a:endParaRPr lang="en-US" dirty="0"/>
        </a:p>
      </dgm:t>
    </dgm:pt>
    <dgm:pt modelId="{52AA2929-E87A-4C8B-9731-1E6927B05B99}" type="parTrans" cxnId="{EC3EA34D-1353-4536-A7DA-439CF3B5094D}">
      <dgm:prSet/>
      <dgm:spPr/>
      <dgm:t>
        <a:bodyPr/>
        <a:lstStyle/>
        <a:p>
          <a:endParaRPr lang="en-US"/>
        </a:p>
      </dgm:t>
    </dgm:pt>
    <dgm:pt modelId="{2384EE24-DD46-4E1F-9C30-954F154E5FC1}" type="sibTrans" cxnId="{EC3EA34D-1353-4536-A7DA-439CF3B5094D}">
      <dgm:prSet/>
      <dgm:spPr/>
      <dgm:t>
        <a:bodyPr/>
        <a:lstStyle/>
        <a:p>
          <a:endParaRPr lang="en-US"/>
        </a:p>
      </dgm:t>
    </dgm:pt>
    <dgm:pt modelId="{737B5FC5-3012-4FA5-BD39-405431AB9B74}">
      <dgm:prSet phldrT="[Text]"/>
      <dgm:spPr/>
      <dgm:t>
        <a:bodyPr/>
        <a:lstStyle/>
        <a:p>
          <a:r>
            <a:rPr lang="es-ES" dirty="0" smtClean="0"/>
            <a:t> </a:t>
          </a:r>
          <a:r>
            <a:rPr lang="es-ES" dirty="0" err="1" smtClean="0"/>
            <a:t>We</a:t>
          </a:r>
          <a:r>
            <a:rPr lang="es-ES" dirty="0" smtClean="0"/>
            <a:t> </a:t>
          </a:r>
          <a:r>
            <a:rPr lang="es-ES" dirty="0" err="1" smtClean="0"/>
            <a:t>need</a:t>
          </a:r>
          <a:r>
            <a:rPr lang="es-ES" dirty="0" smtClean="0"/>
            <a:t> </a:t>
          </a:r>
          <a:r>
            <a:rPr lang="es-ES" dirty="0" err="1" smtClean="0"/>
            <a:t>to</a:t>
          </a:r>
          <a:r>
            <a:rPr lang="es-ES" dirty="0" smtClean="0"/>
            <a:t> </a:t>
          </a:r>
          <a:r>
            <a:rPr lang="es-ES" dirty="0" err="1" smtClean="0"/>
            <a:t>handle</a:t>
          </a:r>
          <a:r>
            <a:rPr lang="es-ES" dirty="0" smtClean="0"/>
            <a:t> </a:t>
          </a:r>
          <a:r>
            <a:rPr lang="es-ES" dirty="0" err="1" smtClean="0"/>
            <a:t>large</a:t>
          </a:r>
          <a:r>
            <a:rPr lang="es-ES" dirty="0" smtClean="0"/>
            <a:t> </a:t>
          </a:r>
          <a:r>
            <a:rPr lang="es-ES" dirty="0" err="1" smtClean="0"/>
            <a:t>vocabularies</a:t>
          </a:r>
          <a:r>
            <a:rPr lang="es-ES" dirty="0" smtClean="0"/>
            <a:t> (64k)</a:t>
          </a:r>
          <a:endParaRPr lang="en-US" dirty="0"/>
        </a:p>
      </dgm:t>
    </dgm:pt>
    <dgm:pt modelId="{2A09DA0A-16A2-4EBA-ADBC-786C6BD173A0}" type="parTrans" cxnId="{58EC6B36-9BBB-443D-8F77-421C6D77D21F}">
      <dgm:prSet/>
      <dgm:spPr/>
      <dgm:t>
        <a:bodyPr/>
        <a:lstStyle/>
        <a:p>
          <a:endParaRPr lang="en-US"/>
        </a:p>
      </dgm:t>
    </dgm:pt>
    <dgm:pt modelId="{CFEB8E2A-A391-4F21-8100-2D9003708FE0}" type="sibTrans" cxnId="{58EC6B36-9BBB-443D-8F77-421C6D77D21F}">
      <dgm:prSet/>
      <dgm:spPr/>
      <dgm:t>
        <a:bodyPr/>
        <a:lstStyle/>
        <a:p>
          <a:endParaRPr lang="en-US"/>
        </a:p>
      </dgm:t>
    </dgm:pt>
    <dgm:pt modelId="{85E5BA97-9638-4270-8FFC-BAEDA3DABE53}">
      <dgm:prSet phldrT="[Text]"/>
      <dgm:spPr/>
      <dgm:t>
        <a:bodyPr/>
        <a:lstStyle/>
        <a:p>
          <a:r>
            <a:rPr lang="es-ES" dirty="0" err="1" smtClean="0"/>
            <a:t>Speech</a:t>
          </a:r>
          <a:endParaRPr lang="en-US" dirty="0"/>
        </a:p>
      </dgm:t>
    </dgm:pt>
    <dgm:pt modelId="{970EF6CE-5D6E-4CAB-9B0C-327152F4EAEF}" type="parTrans" cxnId="{257E9FA6-34D1-4DBC-8AC7-551009A3AAB4}">
      <dgm:prSet/>
      <dgm:spPr/>
      <dgm:t>
        <a:bodyPr/>
        <a:lstStyle/>
        <a:p>
          <a:endParaRPr lang="en-US"/>
        </a:p>
      </dgm:t>
    </dgm:pt>
    <dgm:pt modelId="{FCF3B3CC-9C1E-46DE-BB67-BA073DABC6FF}" type="sibTrans" cxnId="{257E9FA6-34D1-4DBC-8AC7-551009A3AAB4}">
      <dgm:prSet/>
      <dgm:spPr/>
      <dgm:t>
        <a:bodyPr/>
        <a:lstStyle/>
        <a:p>
          <a:endParaRPr lang="en-US"/>
        </a:p>
      </dgm:t>
    </dgm:pt>
    <dgm:pt modelId="{ED011A8B-7664-42A1-BE76-B5A7A90549C1}">
      <dgm:prSet phldrT="[Text]"/>
      <dgm:spPr/>
      <dgm:t>
        <a:bodyPr/>
        <a:lstStyle/>
        <a:p>
          <a:r>
            <a:rPr lang="es-ES" dirty="0" err="1" smtClean="0"/>
            <a:t>Isolated</a:t>
          </a:r>
          <a:r>
            <a:rPr lang="es-ES" dirty="0" smtClean="0"/>
            <a:t> Word </a:t>
          </a:r>
          <a:r>
            <a:rPr lang="es-ES" dirty="0" err="1" smtClean="0"/>
            <a:t>recognition</a:t>
          </a:r>
          <a:r>
            <a:rPr lang="es-ES" dirty="0" smtClean="0"/>
            <a:t> vs </a:t>
          </a:r>
          <a:r>
            <a:rPr lang="es-ES" dirty="0" err="1" smtClean="0"/>
            <a:t>continuous</a:t>
          </a:r>
          <a:r>
            <a:rPr lang="es-ES" dirty="0" smtClean="0"/>
            <a:t> </a:t>
          </a:r>
          <a:r>
            <a:rPr lang="es-ES" dirty="0" err="1" smtClean="0"/>
            <a:t>speech</a:t>
          </a:r>
          <a:endParaRPr lang="en-US" dirty="0"/>
        </a:p>
      </dgm:t>
    </dgm:pt>
    <dgm:pt modelId="{45E52AD5-09FD-4D6F-A570-2204230F7D25}" type="parTrans" cxnId="{1FC6E4D3-02D5-469D-BF1D-F31F222FCDE3}">
      <dgm:prSet/>
      <dgm:spPr/>
      <dgm:t>
        <a:bodyPr/>
        <a:lstStyle/>
        <a:p>
          <a:endParaRPr lang="en-US"/>
        </a:p>
      </dgm:t>
    </dgm:pt>
    <dgm:pt modelId="{DF8AEC55-8C9C-4B3F-9AA4-E0E529176AD5}" type="sibTrans" cxnId="{1FC6E4D3-02D5-469D-BF1D-F31F222FCDE3}">
      <dgm:prSet/>
      <dgm:spPr/>
      <dgm:t>
        <a:bodyPr/>
        <a:lstStyle/>
        <a:p>
          <a:endParaRPr lang="en-US"/>
        </a:p>
      </dgm:t>
    </dgm:pt>
    <dgm:pt modelId="{DE032611-E3B7-4077-8D8E-DC93E9A7C2D2}">
      <dgm:prSet phldrT="[Text]"/>
      <dgm:spPr/>
      <dgm:t>
        <a:bodyPr/>
        <a:lstStyle/>
        <a:p>
          <a:r>
            <a:rPr lang="es-ES" dirty="0" smtClean="0"/>
            <a:t>Human-</a:t>
          </a:r>
          <a:r>
            <a:rPr lang="es-ES" dirty="0" err="1" smtClean="0"/>
            <a:t>to</a:t>
          </a:r>
          <a:r>
            <a:rPr lang="es-ES" dirty="0" smtClean="0"/>
            <a:t>-machine vs human-</a:t>
          </a:r>
          <a:r>
            <a:rPr lang="es-ES" dirty="0" err="1" smtClean="0"/>
            <a:t>to</a:t>
          </a:r>
          <a:r>
            <a:rPr lang="es-ES" dirty="0" smtClean="0"/>
            <a:t>-human</a:t>
          </a:r>
          <a:endParaRPr lang="en-US" dirty="0"/>
        </a:p>
      </dgm:t>
    </dgm:pt>
    <dgm:pt modelId="{816AF0A7-B04E-4DD3-8726-FC55FE85ABBE}" type="parTrans" cxnId="{43540854-D6E9-413E-8CC2-853F8A9BC59D}">
      <dgm:prSet/>
      <dgm:spPr/>
      <dgm:t>
        <a:bodyPr/>
        <a:lstStyle/>
        <a:p>
          <a:endParaRPr lang="en-US"/>
        </a:p>
      </dgm:t>
    </dgm:pt>
    <dgm:pt modelId="{A45870DF-1703-41B6-BD18-6E4FC0672B28}" type="sibTrans" cxnId="{43540854-D6E9-413E-8CC2-853F8A9BC59D}">
      <dgm:prSet/>
      <dgm:spPr/>
      <dgm:t>
        <a:bodyPr/>
        <a:lstStyle/>
        <a:p>
          <a:endParaRPr lang="en-US"/>
        </a:p>
      </dgm:t>
    </dgm:pt>
    <dgm:pt modelId="{B044D661-601F-4888-A0BF-E4236BADEAE8}">
      <dgm:prSet phldrT="[Text]"/>
      <dgm:spPr/>
      <dgm:t>
        <a:bodyPr/>
        <a:lstStyle/>
        <a:p>
          <a:r>
            <a:rPr lang="es-ES" dirty="0" err="1" smtClean="0"/>
            <a:t>Channel</a:t>
          </a:r>
          <a:endParaRPr lang="en-US" dirty="0"/>
        </a:p>
      </dgm:t>
    </dgm:pt>
    <dgm:pt modelId="{C692255F-FE34-497F-867D-0BAB1D883CEF}" type="parTrans" cxnId="{C2FA4C13-C427-4D6C-A7C1-F12D1D6002D3}">
      <dgm:prSet/>
      <dgm:spPr/>
      <dgm:t>
        <a:bodyPr/>
        <a:lstStyle/>
        <a:p>
          <a:endParaRPr lang="en-US"/>
        </a:p>
      </dgm:t>
    </dgm:pt>
    <dgm:pt modelId="{5ECE8768-552C-49E9-A9A0-BE22805151E1}" type="sibTrans" cxnId="{C2FA4C13-C427-4D6C-A7C1-F12D1D6002D3}">
      <dgm:prSet/>
      <dgm:spPr/>
      <dgm:t>
        <a:bodyPr/>
        <a:lstStyle/>
        <a:p>
          <a:endParaRPr lang="en-US"/>
        </a:p>
      </dgm:t>
    </dgm:pt>
    <dgm:pt modelId="{36EE4D95-C236-46A6-8884-AFFF4964608D}">
      <dgm:prSet phldrT="[Text]"/>
      <dgm:spPr/>
      <dgm:t>
        <a:bodyPr/>
        <a:lstStyle/>
        <a:p>
          <a:r>
            <a:rPr lang="es-ES" dirty="0" err="1" smtClean="0"/>
            <a:t>The</a:t>
          </a:r>
          <a:r>
            <a:rPr lang="es-ES" dirty="0" smtClean="0"/>
            <a:t> input cannel </a:t>
          </a:r>
          <a:r>
            <a:rPr lang="es-ES" dirty="0" err="1" smtClean="0"/>
            <a:t>generates</a:t>
          </a:r>
          <a:r>
            <a:rPr lang="es-ES" dirty="0" smtClean="0"/>
            <a:t> </a:t>
          </a:r>
          <a:r>
            <a:rPr lang="es-ES" dirty="0" err="1" smtClean="0"/>
            <a:t>noise</a:t>
          </a:r>
          <a:endParaRPr lang="en-US" dirty="0"/>
        </a:p>
      </dgm:t>
    </dgm:pt>
    <dgm:pt modelId="{53E793F4-F5C8-4568-A2B1-B896FCD81791}" type="parTrans" cxnId="{B46E8D66-830E-4088-A074-6E1D8057F7F9}">
      <dgm:prSet/>
      <dgm:spPr/>
      <dgm:t>
        <a:bodyPr/>
        <a:lstStyle/>
        <a:p>
          <a:endParaRPr lang="en-US"/>
        </a:p>
      </dgm:t>
    </dgm:pt>
    <dgm:pt modelId="{9F14AC92-9F79-401A-952B-2663B244045B}" type="sibTrans" cxnId="{B46E8D66-830E-4088-A074-6E1D8057F7F9}">
      <dgm:prSet/>
      <dgm:spPr/>
      <dgm:t>
        <a:bodyPr/>
        <a:lstStyle/>
        <a:p>
          <a:endParaRPr lang="en-US"/>
        </a:p>
      </dgm:t>
    </dgm:pt>
    <dgm:pt modelId="{9DF12377-40F3-4D65-964B-4C7B0AA1305F}">
      <dgm:prSet phldrT="[Text]"/>
      <dgm:spPr/>
      <dgm:t>
        <a:bodyPr/>
        <a:lstStyle/>
        <a:p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context</a:t>
          </a:r>
          <a:r>
            <a:rPr lang="es-ES" dirty="0" smtClean="0"/>
            <a:t> of </a:t>
          </a:r>
          <a:r>
            <a:rPr lang="es-ES" dirty="0" err="1" smtClean="0"/>
            <a:t>the</a:t>
          </a:r>
          <a:r>
            <a:rPr lang="es-ES" dirty="0" smtClean="0"/>
            <a:t> speaker </a:t>
          </a:r>
          <a:r>
            <a:rPr lang="es-ES" dirty="0" err="1" smtClean="0"/>
            <a:t>too</a:t>
          </a:r>
          <a:endParaRPr lang="en-US" dirty="0"/>
        </a:p>
      </dgm:t>
    </dgm:pt>
    <dgm:pt modelId="{1FD5451F-6361-4A4C-8336-B54AE0A17175}" type="parTrans" cxnId="{F80BEC5E-DF83-4671-AFF8-68D07C9A281E}">
      <dgm:prSet/>
      <dgm:spPr/>
      <dgm:t>
        <a:bodyPr/>
        <a:lstStyle/>
        <a:p>
          <a:endParaRPr lang="en-US"/>
        </a:p>
      </dgm:t>
    </dgm:pt>
    <dgm:pt modelId="{2E010EB5-355B-4394-8376-063FDAF40611}" type="sibTrans" cxnId="{F80BEC5E-DF83-4671-AFF8-68D07C9A281E}">
      <dgm:prSet/>
      <dgm:spPr/>
      <dgm:t>
        <a:bodyPr/>
        <a:lstStyle/>
        <a:p>
          <a:endParaRPr lang="en-US"/>
        </a:p>
      </dgm:t>
    </dgm:pt>
    <dgm:pt modelId="{02B5ADE9-449B-4F72-AF08-BC8E9E39F7D5}" type="pres">
      <dgm:prSet presAssocID="{B238E7B3-FB02-4F91-ACAE-2E3A2D4B53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23B62-4E7E-4706-BBE0-4BD13F880DCC}" type="pres">
      <dgm:prSet presAssocID="{26F4E8E2-B6D3-42CF-8E1E-4CB00F49E5B3}" presName="linNode" presStyleCnt="0"/>
      <dgm:spPr/>
    </dgm:pt>
    <dgm:pt modelId="{B3739261-ADD2-4351-8761-A31B77EF3C59}" type="pres">
      <dgm:prSet presAssocID="{26F4E8E2-B6D3-42CF-8E1E-4CB00F49E5B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B36D2-1D6F-424F-9A95-0C4D960AE9A7}" type="pres">
      <dgm:prSet presAssocID="{26F4E8E2-B6D3-42CF-8E1E-4CB00F49E5B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6650B-18F5-4095-97CE-7452165A98FB}" type="pres">
      <dgm:prSet presAssocID="{B8BD8E2B-0555-485B-A6A9-127D6D880E87}" presName="sp" presStyleCnt="0"/>
      <dgm:spPr/>
    </dgm:pt>
    <dgm:pt modelId="{CB0C143F-9B30-4763-AFBB-316A85DC6EF0}" type="pres">
      <dgm:prSet presAssocID="{85E5BA97-9638-4270-8FFC-BAEDA3DABE53}" presName="linNode" presStyleCnt="0"/>
      <dgm:spPr/>
    </dgm:pt>
    <dgm:pt modelId="{61A2C8F6-C5A2-4148-AA1D-280B5BA9C633}" type="pres">
      <dgm:prSet presAssocID="{85E5BA97-9638-4270-8FFC-BAEDA3DABE5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13B37-EEC7-4860-A5DF-D68F0FF68D89}" type="pres">
      <dgm:prSet presAssocID="{85E5BA97-9638-4270-8FFC-BAEDA3DABE5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8D8A4-2832-43E1-98BB-62AA1680B5C9}" type="pres">
      <dgm:prSet presAssocID="{FCF3B3CC-9C1E-46DE-BB67-BA073DABC6FF}" presName="sp" presStyleCnt="0"/>
      <dgm:spPr/>
    </dgm:pt>
    <dgm:pt modelId="{8DE3A099-E4DE-4D00-B2EA-D31F1832257E}" type="pres">
      <dgm:prSet presAssocID="{B044D661-601F-4888-A0BF-E4236BADEAE8}" presName="linNode" presStyleCnt="0"/>
      <dgm:spPr/>
    </dgm:pt>
    <dgm:pt modelId="{6DE0B573-9DA0-486E-8F2D-0300AACE5262}" type="pres">
      <dgm:prSet presAssocID="{B044D661-601F-4888-A0BF-E4236BADEAE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6CF62-4602-4821-953F-04A1702F9B1C}" type="pres">
      <dgm:prSet presAssocID="{B044D661-601F-4888-A0BF-E4236BADEAE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54866-3EF8-4D63-B7CB-D566ABD71BED}" type="presOf" srcId="{B238E7B3-FB02-4F91-ACAE-2E3A2D4B5350}" destId="{02B5ADE9-449B-4F72-AF08-BC8E9E39F7D5}" srcOrd="0" destOrd="0" presId="urn:microsoft.com/office/officeart/2005/8/layout/vList5"/>
    <dgm:cxn modelId="{EC3EA34D-1353-4536-A7DA-439CF3B5094D}" srcId="{26F4E8E2-B6D3-42CF-8E1E-4CB00F49E5B3}" destId="{2EC86224-FECF-4DE7-81C0-2FD3295141CC}" srcOrd="0" destOrd="0" parTransId="{52AA2929-E87A-4C8B-9731-1E6927B05B99}" sibTransId="{2384EE24-DD46-4E1F-9C30-954F154E5FC1}"/>
    <dgm:cxn modelId="{C2FA4C13-C427-4D6C-A7C1-F12D1D6002D3}" srcId="{B238E7B3-FB02-4F91-ACAE-2E3A2D4B5350}" destId="{B044D661-601F-4888-A0BF-E4236BADEAE8}" srcOrd="2" destOrd="0" parTransId="{C692255F-FE34-497F-867D-0BAB1D883CEF}" sibTransId="{5ECE8768-552C-49E9-A9A0-BE22805151E1}"/>
    <dgm:cxn modelId="{BD56907F-CD4A-4DF6-9920-CE3CD13CFDC0}" type="presOf" srcId="{ED011A8B-7664-42A1-BE76-B5A7A90549C1}" destId="{6A413B37-EEC7-4860-A5DF-D68F0FF68D89}" srcOrd="0" destOrd="0" presId="urn:microsoft.com/office/officeart/2005/8/layout/vList5"/>
    <dgm:cxn modelId="{F80BEC5E-DF83-4671-AFF8-68D07C9A281E}" srcId="{B044D661-601F-4888-A0BF-E4236BADEAE8}" destId="{9DF12377-40F3-4D65-964B-4C7B0AA1305F}" srcOrd="1" destOrd="0" parTransId="{1FD5451F-6361-4A4C-8336-B54AE0A17175}" sibTransId="{2E010EB5-355B-4394-8376-063FDAF40611}"/>
    <dgm:cxn modelId="{A848E032-4DBF-4125-95F6-079E89491D33}" type="presOf" srcId="{B044D661-601F-4888-A0BF-E4236BADEAE8}" destId="{6DE0B573-9DA0-486E-8F2D-0300AACE5262}" srcOrd="0" destOrd="0" presId="urn:microsoft.com/office/officeart/2005/8/layout/vList5"/>
    <dgm:cxn modelId="{D2646A27-61E0-444A-A738-E93784E81AAD}" type="presOf" srcId="{DE032611-E3B7-4077-8D8E-DC93E9A7C2D2}" destId="{6A413B37-EEC7-4860-A5DF-D68F0FF68D89}" srcOrd="0" destOrd="1" presId="urn:microsoft.com/office/officeart/2005/8/layout/vList5"/>
    <dgm:cxn modelId="{5B47F931-1094-4828-BDFF-AA7D51BC5106}" type="presOf" srcId="{9DF12377-40F3-4D65-964B-4C7B0AA1305F}" destId="{F166CF62-4602-4821-953F-04A1702F9B1C}" srcOrd="0" destOrd="1" presId="urn:microsoft.com/office/officeart/2005/8/layout/vList5"/>
    <dgm:cxn modelId="{F51FBE79-44BA-4619-B194-511FFDC234FD}" type="presOf" srcId="{737B5FC5-3012-4FA5-BD39-405431AB9B74}" destId="{5EEB36D2-1D6F-424F-9A95-0C4D960AE9A7}" srcOrd="0" destOrd="1" presId="urn:microsoft.com/office/officeart/2005/8/layout/vList5"/>
    <dgm:cxn modelId="{257E9FA6-34D1-4DBC-8AC7-551009A3AAB4}" srcId="{B238E7B3-FB02-4F91-ACAE-2E3A2D4B5350}" destId="{85E5BA97-9638-4270-8FFC-BAEDA3DABE53}" srcOrd="1" destOrd="0" parTransId="{970EF6CE-5D6E-4CAB-9B0C-327152F4EAEF}" sibTransId="{FCF3B3CC-9C1E-46DE-BB67-BA073DABC6FF}"/>
    <dgm:cxn modelId="{1BDF4FBB-0780-4BB3-AA7A-9F4CE4BB5A84}" srcId="{B238E7B3-FB02-4F91-ACAE-2E3A2D4B5350}" destId="{26F4E8E2-B6D3-42CF-8E1E-4CB00F49E5B3}" srcOrd="0" destOrd="0" parTransId="{9B6402A3-4904-40B8-99DE-83437A22067D}" sibTransId="{B8BD8E2B-0555-485B-A6A9-127D6D880E87}"/>
    <dgm:cxn modelId="{B46E8D66-830E-4088-A074-6E1D8057F7F9}" srcId="{B044D661-601F-4888-A0BF-E4236BADEAE8}" destId="{36EE4D95-C236-46A6-8884-AFFF4964608D}" srcOrd="0" destOrd="0" parTransId="{53E793F4-F5C8-4568-A2B1-B896FCD81791}" sibTransId="{9F14AC92-9F79-401A-952B-2663B244045B}"/>
    <dgm:cxn modelId="{FEA9D077-F595-481C-9E83-C6550BE3C989}" type="presOf" srcId="{36EE4D95-C236-46A6-8884-AFFF4964608D}" destId="{F166CF62-4602-4821-953F-04A1702F9B1C}" srcOrd="0" destOrd="0" presId="urn:microsoft.com/office/officeart/2005/8/layout/vList5"/>
    <dgm:cxn modelId="{2665701A-0F63-4CC0-8DED-C5047EEC7AD5}" type="presOf" srcId="{26F4E8E2-B6D3-42CF-8E1E-4CB00F49E5B3}" destId="{B3739261-ADD2-4351-8761-A31B77EF3C59}" srcOrd="0" destOrd="0" presId="urn:microsoft.com/office/officeart/2005/8/layout/vList5"/>
    <dgm:cxn modelId="{B40512C6-5D58-44DB-BD8A-3C1121413A6A}" type="presOf" srcId="{85E5BA97-9638-4270-8FFC-BAEDA3DABE53}" destId="{61A2C8F6-C5A2-4148-AA1D-280B5BA9C633}" srcOrd="0" destOrd="0" presId="urn:microsoft.com/office/officeart/2005/8/layout/vList5"/>
    <dgm:cxn modelId="{4451B28B-3807-4AF3-8263-9083BC792BAC}" type="presOf" srcId="{2EC86224-FECF-4DE7-81C0-2FD3295141CC}" destId="{5EEB36D2-1D6F-424F-9A95-0C4D960AE9A7}" srcOrd="0" destOrd="0" presId="urn:microsoft.com/office/officeart/2005/8/layout/vList5"/>
    <dgm:cxn modelId="{58EC6B36-9BBB-443D-8F77-421C6D77D21F}" srcId="{26F4E8E2-B6D3-42CF-8E1E-4CB00F49E5B3}" destId="{737B5FC5-3012-4FA5-BD39-405431AB9B74}" srcOrd="1" destOrd="0" parTransId="{2A09DA0A-16A2-4EBA-ADBC-786C6BD173A0}" sibTransId="{CFEB8E2A-A391-4F21-8100-2D9003708FE0}"/>
    <dgm:cxn modelId="{43540854-D6E9-413E-8CC2-853F8A9BC59D}" srcId="{85E5BA97-9638-4270-8FFC-BAEDA3DABE53}" destId="{DE032611-E3B7-4077-8D8E-DC93E9A7C2D2}" srcOrd="1" destOrd="0" parTransId="{816AF0A7-B04E-4DD3-8726-FC55FE85ABBE}" sibTransId="{A45870DF-1703-41B6-BD18-6E4FC0672B28}"/>
    <dgm:cxn modelId="{1FC6E4D3-02D5-469D-BF1D-F31F222FCDE3}" srcId="{85E5BA97-9638-4270-8FFC-BAEDA3DABE53}" destId="{ED011A8B-7664-42A1-BE76-B5A7A90549C1}" srcOrd="0" destOrd="0" parTransId="{45E52AD5-09FD-4D6F-A570-2204230F7D25}" sibTransId="{DF8AEC55-8C9C-4B3F-9AA4-E0E529176AD5}"/>
    <dgm:cxn modelId="{BAFD3836-360B-43C1-A94F-947C01D4AF09}" type="presParOf" srcId="{02B5ADE9-449B-4F72-AF08-BC8E9E39F7D5}" destId="{D2E23B62-4E7E-4706-BBE0-4BD13F880DCC}" srcOrd="0" destOrd="0" presId="urn:microsoft.com/office/officeart/2005/8/layout/vList5"/>
    <dgm:cxn modelId="{7E9D0EAF-1477-4FAF-A847-94C92DB31B88}" type="presParOf" srcId="{D2E23B62-4E7E-4706-BBE0-4BD13F880DCC}" destId="{B3739261-ADD2-4351-8761-A31B77EF3C59}" srcOrd="0" destOrd="0" presId="urn:microsoft.com/office/officeart/2005/8/layout/vList5"/>
    <dgm:cxn modelId="{3D7B48EF-1962-4753-9A47-FECF534167DE}" type="presParOf" srcId="{D2E23B62-4E7E-4706-BBE0-4BD13F880DCC}" destId="{5EEB36D2-1D6F-424F-9A95-0C4D960AE9A7}" srcOrd="1" destOrd="0" presId="urn:microsoft.com/office/officeart/2005/8/layout/vList5"/>
    <dgm:cxn modelId="{CA1D28DB-B29E-42F9-A72C-7685FE395961}" type="presParOf" srcId="{02B5ADE9-449B-4F72-AF08-BC8E9E39F7D5}" destId="{93D6650B-18F5-4095-97CE-7452165A98FB}" srcOrd="1" destOrd="0" presId="urn:microsoft.com/office/officeart/2005/8/layout/vList5"/>
    <dgm:cxn modelId="{AB390465-9A94-4461-B984-818B24EF4CD6}" type="presParOf" srcId="{02B5ADE9-449B-4F72-AF08-BC8E9E39F7D5}" destId="{CB0C143F-9B30-4763-AFBB-316A85DC6EF0}" srcOrd="2" destOrd="0" presId="urn:microsoft.com/office/officeart/2005/8/layout/vList5"/>
    <dgm:cxn modelId="{BCE8891D-6D6B-4D17-8A27-B0C35A13F616}" type="presParOf" srcId="{CB0C143F-9B30-4763-AFBB-316A85DC6EF0}" destId="{61A2C8F6-C5A2-4148-AA1D-280B5BA9C633}" srcOrd="0" destOrd="0" presId="urn:microsoft.com/office/officeart/2005/8/layout/vList5"/>
    <dgm:cxn modelId="{38C639B3-99E2-47EC-BDD9-A1E282A76532}" type="presParOf" srcId="{CB0C143F-9B30-4763-AFBB-316A85DC6EF0}" destId="{6A413B37-EEC7-4860-A5DF-D68F0FF68D89}" srcOrd="1" destOrd="0" presId="urn:microsoft.com/office/officeart/2005/8/layout/vList5"/>
    <dgm:cxn modelId="{C47E2159-8AD6-4D42-B88C-A15242D1D27F}" type="presParOf" srcId="{02B5ADE9-449B-4F72-AF08-BC8E9E39F7D5}" destId="{4638D8A4-2832-43E1-98BB-62AA1680B5C9}" srcOrd="3" destOrd="0" presId="urn:microsoft.com/office/officeart/2005/8/layout/vList5"/>
    <dgm:cxn modelId="{D3D206C0-46E0-4CD4-9158-AFC4979793E7}" type="presParOf" srcId="{02B5ADE9-449B-4F72-AF08-BC8E9E39F7D5}" destId="{8DE3A099-E4DE-4D00-B2EA-D31F1832257E}" srcOrd="4" destOrd="0" presId="urn:microsoft.com/office/officeart/2005/8/layout/vList5"/>
    <dgm:cxn modelId="{88CD0D06-751F-4F8C-865B-617A089B9C41}" type="presParOf" srcId="{8DE3A099-E4DE-4D00-B2EA-D31F1832257E}" destId="{6DE0B573-9DA0-486E-8F2D-0300AACE5262}" srcOrd="0" destOrd="0" presId="urn:microsoft.com/office/officeart/2005/8/layout/vList5"/>
    <dgm:cxn modelId="{28023EA5-F0A7-458B-A836-E09C1877AF90}" type="presParOf" srcId="{8DE3A099-E4DE-4D00-B2EA-D31F1832257E}" destId="{F166CF62-4602-4821-953F-04A1702F9B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47D72D-E9FA-4F1E-BBF9-B4878FEDA0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1BFED7-AE7E-444D-B039-74338BA06953}">
      <dgm:prSet phldrT="[Text]"/>
      <dgm:spPr/>
      <dgm:t>
        <a:bodyPr/>
        <a:lstStyle/>
        <a:p>
          <a:r>
            <a:rPr lang="es-ES" dirty="0" err="1" smtClean="0"/>
            <a:t>Vocabulary</a:t>
          </a:r>
          <a:r>
            <a:rPr lang="es-ES" dirty="0" smtClean="0"/>
            <a:t> </a:t>
          </a:r>
          <a:r>
            <a:rPr lang="es-ES" dirty="0" err="1" smtClean="0"/>
            <a:t>size</a:t>
          </a:r>
          <a:endParaRPr lang="en-US" dirty="0"/>
        </a:p>
      </dgm:t>
    </dgm:pt>
    <dgm:pt modelId="{C1DB738B-7535-496D-9C66-D6F775384939}" type="parTrans" cxnId="{6CE4A327-3355-4FA9-9250-ED29AFC6B886}">
      <dgm:prSet/>
      <dgm:spPr/>
      <dgm:t>
        <a:bodyPr/>
        <a:lstStyle/>
        <a:p>
          <a:endParaRPr lang="en-US"/>
        </a:p>
      </dgm:t>
    </dgm:pt>
    <dgm:pt modelId="{01F6D5C0-6F3B-4E3D-9D36-6B5B405849F0}" type="sibTrans" cxnId="{6CE4A327-3355-4FA9-9250-ED29AFC6B886}">
      <dgm:prSet/>
      <dgm:spPr/>
      <dgm:t>
        <a:bodyPr/>
        <a:lstStyle/>
        <a:p>
          <a:endParaRPr lang="en-US"/>
        </a:p>
      </dgm:t>
    </dgm:pt>
    <dgm:pt modelId="{6685B13E-E5A5-4C45-9E97-E1461677686C}">
      <dgm:prSet phldrT="[Text]"/>
      <dgm:spPr/>
      <dgm:t>
        <a:bodyPr/>
        <a:lstStyle/>
        <a:p>
          <a:r>
            <a:rPr lang="es-ES" dirty="0" err="1" smtClean="0"/>
            <a:t>From</a:t>
          </a:r>
          <a:r>
            <a:rPr lang="es-ES" dirty="0" smtClean="0"/>
            <a:t> 20k </a:t>
          </a:r>
          <a:r>
            <a:rPr lang="es-ES" dirty="0" err="1" smtClean="0"/>
            <a:t>to</a:t>
          </a:r>
          <a:r>
            <a:rPr lang="es-ES" dirty="0" smtClean="0"/>
            <a:t> 60k </a:t>
          </a:r>
          <a:r>
            <a:rPr lang="es-ES" dirty="0" err="1" smtClean="0"/>
            <a:t>words</a:t>
          </a:r>
          <a:endParaRPr lang="en-US" dirty="0"/>
        </a:p>
      </dgm:t>
    </dgm:pt>
    <dgm:pt modelId="{4C712584-2A28-42F0-A2A9-FB8DE1CF13F5}" type="parTrans" cxnId="{0970E4BF-4A23-4FAF-B273-9FFBD5D284CB}">
      <dgm:prSet/>
      <dgm:spPr/>
      <dgm:t>
        <a:bodyPr/>
        <a:lstStyle/>
        <a:p>
          <a:endParaRPr lang="en-US"/>
        </a:p>
      </dgm:t>
    </dgm:pt>
    <dgm:pt modelId="{48B64A14-D3E0-40E6-AB5C-CD64E7CC758D}" type="sibTrans" cxnId="{0970E4BF-4A23-4FAF-B273-9FFBD5D284CB}">
      <dgm:prSet/>
      <dgm:spPr/>
      <dgm:t>
        <a:bodyPr/>
        <a:lstStyle/>
        <a:p>
          <a:endParaRPr lang="en-US"/>
        </a:p>
      </dgm:t>
    </dgm:pt>
    <dgm:pt modelId="{27A479E6-AB4F-46D3-987E-FFCF9FC6B539}">
      <dgm:prSet phldrT="[Text]"/>
      <dgm:spPr/>
      <dgm:t>
        <a:bodyPr/>
        <a:lstStyle/>
        <a:p>
          <a:r>
            <a:rPr lang="es-ES" dirty="0" err="1" smtClean="0"/>
            <a:t>Speech</a:t>
          </a:r>
          <a:endParaRPr lang="en-US" dirty="0"/>
        </a:p>
      </dgm:t>
    </dgm:pt>
    <dgm:pt modelId="{9EFE6E8C-6EF0-4686-9F5A-C7221D42078B}" type="parTrans" cxnId="{49917AF5-0B06-4836-AC3B-838D1F678081}">
      <dgm:prSet/>
      <dgm:spPr/>
      <dgm:t>
        <a:bodyPr/>
        <a:lstStyle/>
        <a:p>
          <a:endParaRPr lang="en-US"/>
        </a:p>
      </dgm:t>
    </dgm:pt>
    <dgm:pt modelId="{3B65C195-0837-4453-94D4-36AAD929136B}" type="sibTrans" cxnId="{49917AF5-0B06-4836-AC3B-838D1F678081}">
      <dgm:prSet/>
      <dgm:spPr/>
      <dgm:t>
        <a:bodyPr/>
        <a:lstStyle/>
        <a:p>
          <a:endParaRPr lang="en-US"/>
        </a:p>
      </dgm:t>
    </dgm:pt>
    <dgm:pt modelId="{F9DB51B8-E30D-47D7-80CD-2AF6BC34AF7F}">
      <dgm:prSet phldrT="[Text]"/>
      <dgm:spPr/>
      <dgm:t>
        <a:bodyPr/>
        <a:lstStyle/>
        <a:p>
          <a:r>
            <a:rPr lang="es-ES" dirty="0" err="1" smtClean="0"/>
            <a:t>Continuous</a:t>
          </a:r>
          <a:r>
            <a:rPr lang="es-ES" dirty="0" smtClean="0"/>
            <a:t> so </a:t>
          </a:r>
          <a:r>
            <a:rPr lang="es-ES" dirty="0" err="1" smtClean="0"/>
            <a:t>we</a:t>
          </a:r>
          <a:r>
            <a:rPr lang="es-ES" dirty="0" smtClean="0"/>
            <a:t> </a:t>
          </a:r>
          <a:r>
            <a:rPr lang="es-ES" dirty="0" err="1" smtClean="0"/>
            <a:t>have</a:t>
          </a:r>
          <a:r>
            <a:rPr lang="es-ES" dirty="0" smtClean="0"/>
            <a:t> </a:t>
          </a:r>
          <a:r>
            <a:rPr lang="es-ES" dirty="0" err="1" smtClean="0"/>
            <a:t>to</a:t>
          </a:r>
          <a:r>
            <a:rPr lang="es-ES" dirty="0" smtClean="0"/>
            <a:t> </a:t>
          </a:r>
          <a:r>
            <a:rPr lang="es-ES" dirty="0" err="1" smtClean="0"/>
            <a:t>segment</a:t>
          </a:r>
          <a:endParaRPr lang="en-US" dirty="0"/>
        </a:p>
      </dgm:t>
    </dgm:pt>
    <dgm:pt modelId="{9DB07716-4390-4F33-A4B5-18D772D3DF12}" type="parTrans" cxnId="{DF021386-8FD4-49D1-AEBE-83D7ABAC91A2}">
      <dgm:prSet/>
      <dgm:spPr/>
      <dgm:t>
        <a:bodyPr/>
        <a:lstStyle/>
        <a:p>
          <a:endParaRPr lang="en-US"/>
        </a:p>
      </dgm:t>
    </dgm:pt>
    <dgm:pt modelId="{5B577465-C25B-4E51-9F74-7277681BBCBA}" type="sibTrans" cxnId="{DF021386-8FD4-49D1-AEBE-83D7ABAC91A2}">
      <dgm:prSet/>
      <dgm:spPr/>
      <dgm:t>
        <a:bodyPr/>
        <a:lstStyle/>
        <a:p>
          <a:endParaRPr lang="en-US"/>
        </a:p>
      </dgm:t>
    </dgm:pt>
    <dgm:pt modelId="{5540B1D7-2A1A-46FA-8682-6DD516763043}">
      <dgm:prSet phldrT="[Text]"/>
      <dgm:spPr/>
      <dgm:t>
        <a:bodyPr/>
        <a:lstStyle/>
        <a:p>
          <a:r>
            <a:rPr lang="es-ES" dirty="0" smtClean="0"/>
            <a:t>Speaker-</a:t>
          </a:r>
          <a:r>
            <a:rPr lang="es-ES" dirty="0" err="1" smtClean="0"/>
            <a:t>independent</a:t>
          </a:r>
          <a:endParaRPr lang="en-US" dirty="0"/>
        </a:p>
      </dgm:t>
    </dgm:pt>
    <dgm:pt modelId="{C06C8DE1-461E-43B1-B53F-EB2E8032AE92}" type="parTrans" cxnId="{0072C363-0275-468C-BAE6-9849D780C503}">
      <dgm:prSet/>
      <dgm:spPr/>
      <dgm:t>
        <a:bodyPr/>
        <a:lstStyle/>
        <a:p>
          <a:endParaRPr lang="en-US"/>
        </a:p>
      </dgm:t>
    </dgm:pt>
    <dgm:pt modelId="{B00B25B9-D407-403B-8399-1AFA0CD5C514}" type="sibTrans" cxnId="{0072C363-0275-468C-BAE6-9849D780C503}">
      <dgm:prSet/>
      <dgm:spPr/>
      <dgm:t>
        <a:bodyPr/>
        <a:lstStyle/>
        <a:p>
          <a:endParaRPr lang="en-US"/>
        </a:p>
      </dgm:t>
    </dgm:pt>
    <dgm:pt modelId="{4F05D27F-4C90-4D26-9357-96D8020A5F81}">
      <dgm:prSet phldrT="[Text]"/>
      <dgm:spPr/>
      <dgm:t>
        <a:bodyPr/>
        <a:lstStyle/>
        <a:p>
          <a:r>
            <a:rPr lang="es-ES" dirty="0" err="1" smtClean="0"/>
            <a:t>Channel</a:t>
          </a:r>
          <a:endParaRPr lang="en-US" dirty="0"/>
        </a:p>
      </dgm:t>
    </dgm:pt>
    <dgm:pt modelId="{3580AD32-2C1B-4840-A51F-00BB4A2F01CD}" type="parTrans" cxnId="{CA9C0918-F305-45CE-9F4A-91690F7DD2C6}">
      <dgm:prSet/>
      <dgm:spPr/>
      <dgm:t>
        <a:bodyPr/>
        <a:lstStyle/>
        <a:p>
          <a:endParaRPr lang="en-US"/>
        </a:p>
      </dgm:t>
    </dgm:pt>
    <dgm:pt modelId="{6B3515A0-D7C8-4A98-AD3F-3C5B000AD2EC}" type="sibTrans" cxnId="{CA9C0918-F305-45CE-9F4A-91690F7DD2C6}">
      <dgm:prSet/>
      <dgm:spPr/>
      <dgm:t>
        <a:bodyPr/>
        <a:lstStyle/>
        <a:p>
          <a:endParaRPr lang="en-US"/>
        </a:p>
      </dgm:t>
    </dgm:pt>
    <dgm:pt modelId="{BC20FF5D-EEB0-4113-A3BF-CAB4A25E39E7}">
      <dgm:prSet phldrT="[Text]"/>
      <dgm:spPr/>
      <dgm:t>
        <a:bodyPr/>
        <a:lstStyle/>
        <a:p>
          <a:r>
            <a:rPr lang="es-ES" dirty="0" smtClean="0"/>
            <a:t>Multimedia</a:t>
          </a:r>
          <a:endParaRPr lang="en-US" dirty="0"/>
        </a:p>
      </dgm:t>
    </dgm:pt>
    <dgm:pt modelId="{80F48758-DEEF-4D8F-B97F-33358474C2D3}" type="parTrans" cxnId="{7E8A9347-5930-4D83-852C-3786C92FD87D}">
      <dgm:prSet/>
      <dgm:spPr/>
      <dgm:t>
        <a:bodyPr/>
        <a:lstStyle/>
        <a:p>
          <a:endParaRPr lang="en-US"/>
        </a:p>
      </dgm:t>
    </dgm:pt>
    <dgm:pt modelId="{E6C2637A-275C-4A5F-BB31-A1B31071138F}" type="sibTrans" cxnId="{7E8A9347-5930-4D83-852C-3786C92FD87D}">
      <dgm:prSet/>
      <dgm:spPr/>
      <dgm:t>
        <a:bodyPr/>
        <a:lstStyle/>
        <a:p>
          <a:endParaRPr lang="en-US"/>
        </a:p>
      </dgm:t>
    </dgm:pt>
    <dgm:pt modelId="{39811A93-AE29-486E-82D5-E8159FF63DA1}">
      <dgm:prSet phldrT="[Text]"/>
      <dgm:spPr/>
      <dgm:t>
        <a:bodyPr/>
        <a:lstStyle/>
        <a:p>
          <a:r>
            <a:rPr lang="es-ES" dirty="0" err="1" smtClean="0"/>
            <a:t>Different</a:t>
          </a:r>
          <a:r>
            <a:rPr lang="es-ES" dirty="0" smtClean="0"/>
            <a:t> </a:t>
          </a:r>
          <a:r>
            <a:rPr lang="es-ES" dirty="0" err="1" smtClean="0"/>
            <a:t>devices</a:t>
          </a:r>
          <a:endParaRPr lang="en-US" dirty="0"/>
        </a:p>
      </dgm:t>
    </dgm:pt>
    <dgm:pt modelId="{04395DAA-5958-4169-99F9-E429509617C2}" type="parTrans" cxnId="{BA7BA438-35FA-4061-ABC5-F4F179CE29A3}">
      <dgm:prSet/>
      <dgm:spPr/>
      <dgm:t>
        <a:bodyPr/>
        <a:lstStyle/>
        <a:p>
          <a:endParaRPr lang="en-US"/>
        </a:p>
      </dgm:t>
    </dgm:pt>
    <dgm:pt modelId="{BF3B87F4-548B-4DB6-9199-53E207A4BC73}" type="sibTrans" cxnId="{BA7BA438-35FA-4061-ABC5-F4F179CE29A3}">
      <dgm:prSet/>
      <dgm:spPr/>
      <dgm:t>
        <a:bodyPr/>
        <a:lstStyle/>
        <a:p>
          <a:endParaRPr lang="en-US"/>
        </a:p>
      </dgm:t>
    </dgm:pt>
    <dgm:pt modelId="{623FADA2-95DA-4D35-BB6C-7764D1F1832D}" type="pres">
      <dgm:prSet presAssocID="{3047D72D-E9FA-4F1E-BBF9-B4878FEDA0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92220-1D16-414B-B756-6EFF2A05C5D8}" type="pres">
      <dgm:prSet presAssocID="{321BFED7-AE7E-444D-B039-74338BA06953}" presName="linNode" presStyleCnt="0"/>
      <dgm:spPr/>
    </dgm:pt>
    <dgm:pt modelId="{A8E3AC0A-F368-4693-BBAE-C72B98332CF5}" type="pres">
      <dgm:prSet presAssocID="{321BFED7-AE7E-444D-B039-74338BA0695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E4ECD-D259-4931-B8B0-6810E0B597CC}" type="pres">
      <dgm:prSet presAssocID="{321BFED7-AE7E-444D-B039-74338BA0695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CDDF0-8E18-47ED-B671-6CCAD1BC7461}" type="pres">
      <dgm:prSet presAssocID="{01F6D5C0-6F3B-4E3D-9D36-6B5B405849F0}" presName="sp" presStyleCnt="0"/>
      <dgm:spPr/>
    </dgm:pt>
    <dgm:pt modelId="{EB5F85AC-78E8-4D1C-811D-F08C69C2D67D}" type="pres">
      <dgm:prSet presAssocID="{27A479E6-AB4F-46D3-987E-FFCF9FC6B539}" presName="linNode" presStyleCnt="0"/>
      <dgm:spPr/>
    </dgm:pt>
    <dgm:pt modelId="{69F4DAF1-C7C4-4927-8E0A-3CE2986FE5ED}" type="pres">
      <dgm:prSet presAssocID="{27A479E6-AB4F-46D3-987E-FFCF9FC6B5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EFAB-07B2-43BA-B8D9-BEBCD5EC42A3}" type="pres">
      <dgm:prSet presAssocID="{27A479E6-AB4F-46D3-987E-FFCF9FC6B53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04670-CD8D-4AE2-9048-157EE76B1758}" type="pres">
      <dgm:prSet presAssocID="{3B65C195-0837-4453-94D4-36AAD929136B}" presName="sp" presStyleCnt="0"/>
      <dgm:spPr/>
    </dgm:pt>
    <dgm:pt modelId="{FE04FB96-2CB5-43DF-810D-4DE2E2A35000}" type="pres">
      <dgm:prSet presAssocID="{4F05D27F-4C90-4D26-9357-96D8020A5F81}" presName="linNode" presStyleCnt="0"/>
      <dgm:spPr/>
    </dgm:pt>
    <dgm:pt modelId="{0C6A9622-0B59-460D-91F1-2AD890859E96}" type="pres">
      <dgm:prSet presAssocID="{4F05D27F-4C90-4D26-9357-96D8020A5F8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5F2BD-89C8-4918-9AFB-C5022E0BADA7}" type="pres">
      <dgm:prSet presAssocID="{4F05D27F-4C90-4D26-9357-96D8020A5F8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9C0918-F305-45CE-9F4A-91690F7DD2C6}" srcId="{3047D72D-E9FA-4F1E-BBF9-B4878FEDA089}" destId="{4F05D27F-4C90-4D26-9357-96D8020A5F81}" srcOrd="2" destOrd="0" parTransId="{3580AD32-2C1B-4840-A51F-00BB4A2F01CD}" sibTransId="{6B3515A0-D7C8-4A98-AD3F-3C5B000AD2EC}"/>
    <dgm:cxn modelId="{7E8A9347-5930-4D83-852C-3786C92FD87D}" srcId="{4F05D27F-4C90-4D26-9357-96D8020A5F81}" destId="{BC20FF5D-EEB0-4113-A3BF-CAB4A25E39E7}" srcOrd="0" destOrd="0" parTransId="{80F48758-DEEF-4D8F-B97F-33358474C2D3}" sibTransId="{E6C2637A-275C-4A5F-BB31-A1B31071138F}"/>
    <dgm:cxn modelId="{F74A45ED-10D9-4A1D-9E3D-506CA479CA02}" type="presOf" srcId="{39811A93-AE29-486E-82D5-E8159FF63DA1}" destId="{0D55F2BD-89C8-4918-9AFB-C5022E0BADA7}" srcOrd="0" destOrd="1" presId="urn:microsoft.com/office/officeart/2005/8/layout/vList5"/>
    <dgm:cxn modelId="{77BAA118-3E40-49F9-B17F-9FED1E316F73}" type="presOf" srcId="{F9DB51B8-E30D-47D7-80CD-2AF6BC34AF7F}" destId="{3999EFAB-07B2-43BA-B8D9-BEBCD5EC42A3}" srcOrd="0" destOrd="0" presId="urn:microsoft.com/office/officeart/2005/8/layout/vList5"/>
    <dgm:cxn modelId="{6CE4A327-3355-4FA9-9250-ED29AFC6B886}" srcId="{3047D72D-E9FA-4F1E-BBF9-B4878FEDA089}" destId="{321BFED7-AE7E-444D-B039-74338BA06953}" srcOrd="0" destOrd="0" parTransId="{C1DB738B-7535-496D-9C66-D6F775384939}" sibTransId="{01F6D5C0-6F3B-4E3D-9D36-6B5B405849F0}"/>
    <dgm:cxn modelId="{4CBA6D3A-72D6-4741-9FA4-CE23A132A8CE}" type="presOf" srcId="{6685B13E-E5A5-4C45-9E97-E1461677686C}" destId="{5F3E4ECD-D259-4931-B8B0-6810E0B597CC}" srcOrd="0" destOrd="0" presId="urn:microsoft.com/office/officeart/2005/8/layout/vList5"/>
    <dgm:cxn modelId="{BA7BA438-35FA-4061-ABC5-F4F179CE29A3}" srcId="{4F05D27F-4C90-4D26-9357-96D8020A5F81}" destId="{39811A93-AE29-486E-82D5-E8159FF63DA1}" srcOrd="1" destOrd="0" parTransId="{04395DAA-5958-4169-99F9-E429509617C2}" sibTransId="{BF3B87F4-548B-4DB6-9199-53E207A4BC73}"/>
    <dgm:cxn modelId="{0970E4BF-4A23-4FAF-B273-9FFBD5D284CB}" srcId="{321BFED7-AE7E-444D-B039-74338BA06953}" destId="{6685B13E-E5A5-4C45-9E97-E1461677686C}" srcOrd="0" destOrd="0" parTransId="{4C712584-2A28-42F0-A2A9-FB8DE1CF13F5}" sibTransId="{48B64A14-D3E0-40E6-AB5C-CD64E7CC758D}"/>
    <dgm:cxn modelId="{525ABA30-84CD-43BF-A27A-CB155F765E59}" type="presOf" srcId="{5540B1D7-2A1A-46FA-8682-6DD516763043}" destId="{3999EFAB-07B2-43BA-B8D9-BEBCD5EC42A3}" srcOrd="0" destOrd="1" presId="urn:microsoft.com/office/officeart/2005/8/layout/vList5"/>
    <dgm:cxn modelId="{AB1EE96A-98CE-4824-9D9A-2ECCB113F4F4}" type="presOf" srcId="{BC20FF5D-EEB0-4113-A3BF-CAB4A25E39E7}" destId="{0D55F2BD-89C8-4918-9AFB-C5022E0BADA7}" srcOrd="0" destOrd="0" presId="urn:microsoft.com/office/officeart/2005/8/layout/vList5"/>
    <dgm:cxn modelId="{8272C599-DE9D-4D4E-968E-0CA17A02C6AD}" type="presOf" srcId="{3047D72D-E9FA-4F1E-BBF9-B4878FEDA089}" destId="{623FADA2-95DA-4D35-BB6C-7764D1F1832D}" srcOrd="0" destOrd="0" presId="urn:microsoft.com/office/officeart/2005/8/layout/vList5"/>
    <dgm:cxn modelId="{977132A1-6F93-4F83-8CFA-A56ECF50CADD}" type="presOf" srcId="{27A479E6-AB4F-46D3-987E-FFCF9FC6B539}" destId="{69F4DAF1-C7C4-4927-8E0A-3CE2986FE5ED}" srcOrd="0" destOrd="0" presId="urn:microsoft.com/office/officeart/2005/8/layout/vList5"/>
    <dgm:cxn modelId="{0072C363-0275-468C-BAE6-9849D780C503}" srcId="{27A479E6-AB4F-46D3-987E-FFCF9FC6B539}" destId="{5540B1D7-2A1A-46FA-8682-6DD516763043}" srcOrd="1" destOrd="0" parTransId="{C06C8DE1-461E-43B1-B53F-EB2E8032AE92}" sibTransId="{B00B25B9-D407-403B-8399-1AFA0CD5C514}"/>
    <dgm:cxn modelId="{CE721D53-4038-4076-A250-EEA9E30224E2}" type="presOf" srcId="{4F05D27F-4C90-4D26-9357-96D8020A5F81}" destId="{0C6A9622-0B59-460D-91F1-2AD890859E96}" srcOrd="0" destOrd="0" presId="urn:microsoft.com/office/officeart/2005/8/layout/vList5"/>
    <dgm:cxn modelId="{DB8F97E6-34EB-4EAF-BCF3-69305DF50714}" type="presOf" srcId="{321BFED7-AE7E-444D-B039-74338BA06953}" destId="{A8E3AC0A-F368-4693-BBAE-C72B98332CF5}" srcOrd="0" destOrd="0" presId="urn:microsoft.com/office/officeart/2005/8/layout/vList5"/>
    <dgm:cxn modelId="{49917AF5-0B06-4836-AC3B-838D1F678081}" srcId="{3047D72D-E9FA-4F1E-BBF9-B4878FEDA089}" destId="{27A479E6-AB4F-46D3-987E-FFCF9FC6B539}" srcOrd="1" destOrd="0" parTransId="{9EFE6E8C-6EF0-4686-9F5A-C7221D42078B}" sibTransId="{3B65C195-0837-4453-94D4-36AAD929136B}"/>
    <dgm:cxn modelId="{DF021386-8FD4-49D1-AEBE-83D7ABAC91A2}" srcId="{27A479E6-AB4F-46D3-987E-FFCF9FC6B539}" destId="{F9DB51B8-E30D-47D7-80CD-2AF6BC34AF7F}" srcOrd="0" destOrd="0" parTransId="{9DB07716-4390-4F33-A4B5-18D772D3DF12}" sibTransId="{5B577465-C25B-4E51-9F74-7277681BBCBA}"/>
    <dgm:cxn modelId="{CE7F7567-B7C6-4BB3-8A18-C29D14FC307A}" type="presParOf" srcId="{623FADA2-95DA-4D35-BB6C-7764D1F1832D}" destId="{04D92220-1D16-414B-B756-6EFF2A05C5D8}" srcOrd="0" destOrd="0" presId="urn:microsoft.com/office/officeart/2005/8/layout/vList5"/>
    <dgm:cxn modelId="{E659B3D8-645A-4A1C-B49D-926504358B8E}" type="presParOf" srcId="{04D92220-1D16-414B-B756-6EFF2A05C5D8}" destId="{A8E3AC0A-F368-4693-BBAE-C72B98332CF5}" srcOrd="0" destOrd="0" presId="urn:microsoft.com/office/officeart/2005/8/layout/vList5"/>
    <dgm:cxn modelId="{4E8E53F8-12DA-4BB0-8324-CAF0577AFAB7}" type="presParOf" srcId="{04D92220-1D16-414B-B756-6EFF2A05C5D8}" destId="{5F3E4ECD-D259-4931-B8B0-6810E0B597CC}" srcOrd="1" destOrd="0" presId="urn:microsoft.com/office/officeart/2005/8/layout/vList5"/>
    <dgm:cxn modelId="{670CD2D2-45F1-4EB7-AECD-4C1D438A43B4}" type="presParOf" srcId="{623FADA2-95DA-4D35-BB6C-7764D1F1832D}" destId="{0AECDDF0-8E18-47ED-B671-6CCAD1BC7461}" srcOrd="1" destOrd="0" presId="urn:microsoft.com/office/officeart/2005/8/layout/vList5"/>
    <dgm:cxn modelId="{0819594B-160E-4C65-B0C6-74D436E1C6A9}" type="presParOf" srcId="{623FADA2-95DA-4D35-BB6C-7764D1F1832D}" destId="{EB5F85AC-78E8-4D1C-811D-F08C69C2D67D}" srcOrd="2" destOrd="0" presId="urn:microsoft.com/office/officeart/2005/8/layout/vList5"/>
    <dgm:cxn modelId="{F492E3AC-9E1F-44F3-ACBA-E920792B690D}" type="presParOf" srcId="{EB5F85AC-78E8-4D1C-811D-F08C69C2D67D}" destId="{69F4DAF1-C7C4-4927-8E0A-3CE2986FE5ED}" srcOrd="0" destOrd="0" presId="urn:microsoft.com/office/officeart/2005/8/layout/vList5"/>
    <dgm:cxn modelId="{763EC102-E02F-487C-82FD-79B92CA39E6B}" type="presParOf" srcId="{EB5F85AC-78E8-4D1C-811D-F08C69C2D67D}" destId="{3999EFAB-07B2-43BA-B8D9-BEBCD5EC42A3}" srcOrd="1" destOrd="0" presId="urn:microsoft.com/office/officeart/2005/8/layout/vList5"/>
    <dgm:cxn modelId="{188304D2-008D-49CC-91A7-E3876D635CD2}" type="presParOf" srcId="{623FADA2-95DA-4D35-BB6C-7764D1F1832D}" destId="{2DD04670-CD8D-4AE2-9048-157EE76B1758}" srcOrd="3" destOrd="0" presId="urn:microsoft.com/office/officeart/2005/8/layout/vList5"/>
    <dgm:cxn modelId="{48F79B8A-A434-4DAE-ADA6-1499584F2E17}" type="presParOf" srcId="{623FADA2-95DA-4D35-BB6C-7764D1F1832D}" destId="{FE04FB96-2CB5-43DF-810D-4DE2E2A35000}" srcOrd="4" destOrd="0" presId="urn:microsoft.com/office/officeart/2005/8/layout/vList5"/>
    <dgm:cxn modelId="{D9CF770F-E6F2-4BB4-8CE5-13714C7B9F50}" type="presParOf" srcId="{FE04FB96-2CB5-43DF-810D-4DE2E2A35000}" destId="{0C6A9622-0B59-460D-91F1-2AD890859E96}" srcOrd="0" destOrd="0" presId="urn:microsoft.com/office/officeart/2005/8/layout/vList5"/>
    <dgm:cxn modelId="{FDCA45AD-E55D-48CA-8081-7A6AAB2DBE1F}" type="presParOf" srcId="{FE04FB96-2CB5-43DF-810D-4DE2E2A35000}" destId="{0D55F2BD-89C8-4918-9AFB-C5022E0BAD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B36D2-1D6F-424F-9A95-0C4D960AE9A7}">
      <dsp:nvSpPr>
        <dsp:cNvPr id="0" name=""/>
        <dsp:cNvSpPr/>
      </dsp:nvSpPr>
      <dsp:spPr>
        <a:xfrm rot="5400000">
          <a:off x="6419793" y="-2614883"/>
          <a:ext cx="1037272" cy="65302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/>
            <a:t>Cardinality</a:t>
          </a:r>
          <a:r>
            <a:rPr lang="es-ES" sz="2400" kern="1200" dirty="0" smtClean="0"/>
            <a:t> of 10 </a:t>
          </a:r>
          <a:r>
            <a:rPr lang="es-ES" sz="2400" kern="1200" dirty="0" err="1" smtClean="0"/>
            <a:t>like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digits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is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easy</a:t>
          </a:r>
          <a:r>
            <a:rPr lang="es-ES" sz="2400" kern="1200" dirty="0" smtClean="0"/>
            <a:t>	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 </a:t>
          </a:r>
          <a:r>
            <a:rPr lang="es-ES" sz="2400" kern="1200" dirty="0" err="1" smtClean="0"/>
            <a:t>We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need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to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handle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large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vocabularies</a:t>
          </a:r>
          <a:r>
            <a:rPr lang="es-ES" sz="2400" kern="1200" dirty="0" smtClean="0"/>
            <a:t> (64k)</a:t>
          </a:r>
          <a:endParaRPr lang="en-US" sz="2400" kern="1200" dirty="0"/>
        </a:p>
      </dsp:txBody>
      <dsp:txXfrm rot="-5400000">
        <a:off x="3673287" y="182258"/>
        <a:ext cx="6479651" cy="936002"/>
      </dsp:txXfrm>
    </dsp:sp>
    <dsp:sp modelId="{B3739261-ADD2-4351-8761-A31B77EF3C59}">
      <dsp:nvSpPr>
        <dsp:cNvPr id="0" name=""/>
        <dsp:cNvSpPr/>
      </dsp:nvSpPr>
      <dsp:spPr>
        <a:xfrm>
          <a:off x="0" y="1964"/>
          <a:ext cx="3673286" cy="1296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err="1" smtClean="0"/>
            <a:t>Vocabulary</a:t>
          </a:r>
          <a:r>
            <a:rPr lang="es-ES" sz="4000" kern="1200" dirty="0" smtClean="0"/>
            <a:t> </a:t>
          </a:r>
          <a:r>
            <a:rPr lang="es-ES" sz="4000" kern="1200" dirty="0" err="1" smtClean="0"/>
            <a:t>size</a:t>
          </a:r>
          <a:endParaRPr lang="en-US" sz="4000" kern="1200" dirty="0"/>
        </a:p>
      </dsp:txBody>
      <dsp:txXfrm>
        <a:off x="63294" y="65258"/>
        <a:ext cx="3546698" cy="1170002"/>
      </dsp:txXfrm>
    </dsp:sp>
    <dsp:sp modelId="{6A413B37-EEC7-4860-A5DF-D68F0FF68D89}">
      <dsp:nvSpPr>
        <dsp:cNvPr id="0" name=""/>
        <dsp:cNvSpPr/>
      </dsp:nvSpPr>
      <dsp:spPr>
        <a:xfrm rot="5400000">
          <a:off x="6419793" y="-1253463"/>
          <a:ext cx="1037272" cy="65302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/>
            <a:t>Isolated</a:t>
          </a:r>
          <a:r>
            <a:rPr lang="es-ES" sz="2400" kern="1200" dirty="0" smtClean="0"/>
            <a:t> Word </a:t>
          </a:r>
          <a:r>
            <a:rPr lang="es-ES" sz="2400" kern="1200" dirty="0" err="1" smtClean="0"/>
            <a:t>recognition</a:t>
          </a:r>
          <a:r>
            <a:rPr lang="es-ES" sz="2400" kern="1200" dirty="0" smtClean="0"/>
            <a:t> vs </a:t>
          </a:r>
          <a:r>
            <a:rPr lang="es-ES" sz="2400" kern="1200" dirty="0" err="1" smtClean="0"/>
            <a:t>continuous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speech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Human-</a:t>
          </a:r>
          <a:r>
            <a:rPr lang="es-ES" sz="2400" kern="1200" dirty="0" err="1" smtClean="0"/>
            <a:t>to</a:t>
          </a:r>
          <a:r>
            <a:rPr lang="es-ES" sz="2400" kern="1200" dirty="0" smtClean="0"/>
            <a:t>-machine vs human-</a:t>
          </a:r>
          <a:r>
            <a:rPr lang="es-ES" sz="2400" kern="1200" dirty="0" err="1" smtClean="0"/>
            <a:t>to</a:t>
          </a:r>
          <a:r>
            <a:rPr lang="es-ES" sz="2400" kern="1200" dirty="0" smtClean="0"/>
            <a:t>-human</a:t>
          </a:r>
          <a:endParaRPr lang="en-US" sz="2400" kern="1200" dirty="0"/>
        </a:p>
      </dsp:txBody>
      <dsp:txXfrm rot="-5400000">
        <a:off x="3673287" y="1543678"/>
        <a:ext cx="6479651" cy="936002"/>
      </dsp:txXfrm>
    </dsp:sp>
    <dsp:sp modelId="{61A2C8F6-C5A2-4148-AA1D-280B5BA9C633}">
      <dsp:nvSpPr>
        <dsp:cNvPr id="0" name=""/>
        <dsp:cNvSpPr/>
      </dsp:nvSpPr>
      <dsp:spPr>
        <a:xfrm>
          <a:off x="0" y="1363384"/>
          <a:ext cx="3673286" cy="1296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err="1" smtClean="0"/>
            <a:t>Speech</a:t>
          </a:r>
          <a:endParaRPr lang="en-US" sz="4000" kern="1200" dirty="0"/>
        </a:p>
      </dsp:txBody>
      <dsp:txXfrm>
        <a:off x="63294" y="1426678"/>
        <a:ext cx="3546698" cy="1170002"/>
      </dsp:txXfrm>
    </dsp:sp>
    <dsp:sp modelId="{F166CF62-4602-4821-953F-04A1702F9B1C}">
      <dsp:nvSpPr>
        <dsp:cNvPr id="0" name=""/>
        <dsp:cNvSpPr/>
      </dsp:nvSpPr>
      <dsp:spPr>
        <a:xfrm rot="5400000">
          <a:off x="6419793" y="107956"/>
          <a:ext cx="1037272" cy="65302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/>
            <a:t>The</a:t>
          </a:r>
          <a:r>
            <a:rPr lang="es-ES" sz="2400" kern="1200" dirty="0" smtClean="0"/>
            <a:t> input cannel </a:t>
          </a:r>
          <a:r>
            <a:rPr lang="es-ES" sz="2400" kern="1200" dirty="0" err="1" smtClean="0"/>
            <a:t>generates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noise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/>
            <a:t>The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context</a:t>
          </a:r>
          <a:r>
            <a:rPr lang="es-ES" sz="2400" kern="1200" dirty="0" smtClean="0"/>
            <a:t> of </a:t>
          </a:r>
          <a:r>
            <a:rPr lang="es-ES" sz="2400" kern="1200" dirty="0" err="1" smtClean="0"/>
            <a:t>the</a:t>
          </a:r>
          <a:r>
            <a:rPr lang="es-ES" sz="2400" kern="1200" dirty="0" smtClean="0"/>
            <a:t> speaker </a:t>
          </a:r>
          <a:r>
            <a:rPr lang="es-ES" sz="2400" kern="1200" dirty="0" err="1" smtClean="0"/>
            <a:t>too</a:t>
          </a:r>
          <a:endParaRPr lang="en-US" sz="2400" kern="1200" dirty="0"/>
        </a:p>
      </dsp:txBody>
      <dsp:txXfrm rot="-5400000">
        <a:off x="3673287" y="2905098"/>
        <a:ext cx="6479651" cy="936002"/>
      </dsp:txXfrm>
    </dsp:sp>
    <dsp:sp modelId="{6DE0B573-9DA0-486E-8F2D-0300AACE5262}">
      <dsp:nvSpPr>
        <dsp:cNvPr id="0" name=""/>
        <dsp:cNvSpPr/>
      </dsp:nvSpPr>
      <dsp:spPr>
        <a:xfrm>
          <a:off x="0" y="2724804"/>
          <a:ext cx="3673286" cy="1296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err="1" smtClean="0"/>
            <a:t>Channel</a:t>
          </a:r>
          <a:endParaRPr lang="en-US" sz="4000" kern="1200" dirty="0"/>
        </a:p>
      </dsp:txBody>
      <dsp:txXfrm>
        <a:off x="63294" y="2788098"/>
        <a:ext cx="3546698" cy="1170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E4ECD-D259-4931-B8B0-6810E0B597CC}">
      <dsp:nvSpPr>
        <dsp:cNvPr id="0" name=""/>
        <dsp:cNvSpPr/>
      </dsp:nvSpPr>
      <dsp:spPr>
        <a:xfrm rot="5400000">
          <a:off x="6419793" y="-2614883"/>
          <a:ext cx="1037272" cy="65302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err="1" smtClean="0"/>
            <a:t>From</a:t>
          </a:r>
          <a:r>
            <a:rPr lang="es-ES" sz="2700" kern="1200" dirty="0" smtClean="0"/>
            <a:t> 20k </a:t>
          </a:r>
          <a:r>
            <a:rPr lang="es-ES" sz="2700" kern="1200" dirty="0" err="1" smtClean="0"/>
            <a:t>to</a:t>
          </a:r>
          <a:r>
            <a:rPr lang="es-ES" sz="2700" kern="1200" dirty="0" smtClean="0"/>
            <a:t> 60k </a:t>
          </a:r>
          <a:r>
            <a:rPr lang="es-ES" sz="2700" kern="1200" dirty="0" err="1" smtClean="0"/>
            <a:t>words</a:t>
          </a:r>
          <a:endParaRPr lang="en-US" sz="2700" kern="1200" dirty="0"/>
        </a:p>
      </dsp:txBody>
      <dsp:txXfrm rot="-5400000">
        <a:off x="3673287" y="182258"/>
        <a:ext cx="6479651" cy="936002"/>
      </dsp:txXfrm>
    </dsp:sp>
    <dsp:sp modelId="{A8E3AC0A-F368-4693-BBAE-C72B98332CF5}">
      <dsp:nvSpPr>
        <dsp:cNvPr id="0" name=""/>
        <dsp:cNvSpPr/>
      </dsp:nvSpPr>
      <dsp:spPr>
        <a:xfrm>
          <a:off x="0" y="1964"/>
          <a:ext cx="3673286" cy="1296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err="1" smtClean="0"/>
            <a:t>Vocabulary</a:t>
          </a:r>
          <a:r>
            <a:rPr lang="es-ES" sz="4000" kern="1200" dirty="0" smtClean="0"/>
            <a:t> </a:t>
          </a:r>
          <a:r>
            <a:rPr lang="es-ES" sz="4000" kern="1200" dirty="0" err="1" smtClean="0"/>
            <a:t>size</a:t>
          </a:r>
          <a:endParaRPr lang="en-US" sz="4000" kern="1200" dirty="0"/>
        </a:p>
      </dsp:txBody>
      <dsp:txXfrm>
        <a:off x="63294" y="65258"/>
        <a:ext cx="3546698" cy="1170002"/>
      </dsp:txXfrm>
    </dsp:sp>
    <dsp:sp modelId="{3999EFAB-07B2-43BA-B8D9-BEBCD5EC42A3}">
      <dsp:nvSpPr>
        <dsp:cNvPr id="0" name=""/>
        <dsp:cNvSpPr/>
      </dsp:nvSpPr>
      <dsp:spPr>
        <a:xfrm rot="5400000">
          <a:off x="6419793" y="-1253463"/>
          <a:ext cx="1037272" cy="65302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err="1" smtClean="0"/>
            <a:t>Continuous</a:t>
          </a:r>
          <a:r>
            <a:rPr lang="es-ES" sz="2700" kern="1200" dirty="0" smtClean="0"/>
            <a:t> so </a:t>
          </a:r>
          <a:r>
            <a:rPr lang="es-ES" sz="2700" kern="1200" dirty="0" err="1" smtClean="0"/>
            <a:t>we</a:t>
          </a:r>
          <a:r>
            <a:rPr lang="es-ES" sz="2700" kern="1200" dirty="0" smtClean="0"/>
            <a:t> </a:t>
          </a:r>
          <a:r>
            <a:rPr lang="es-ES" sz="2700" kern="1200" dirty="0" err="1" smtClean="0"/>
            <a:t>have</a:t>
          </a:r>
          <a:r>
            <a:rPr lang="es-ES" sz="2700" kern="1200" dirty="0" smtClean="0"/>
            <a:t> </a:t>
          </a:r>
          <a:r>
            <a:rPr lang="es-ES" sz="2700" kern="1200" dirty="0" err="1" smtClean="0"/>
            <a:t>to</a:t>
          </a:r>
          <a:r>
            <a:rPr lang="es-ES" sz="2700" kern="1200" dirty="0" smtClean="0"/>
            <a:t> </a:t>
          </a:r>
          <a:r>
            <a:rPr lang="es-ES" sz="2700" kern="1200" dirty="0" err="1" smtClean="0"/>
            <a:t>segment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Speaker-</a:t>
          </a:r>
          <a:r>
            <a:rPr lang="es-ES" sz="2700" kern="1200" dirty="0" err="1" smtClean="0"/>
            <a:t>independent</a:t>
          </a:r>
          <a:endParaRPr lang="en-US" sz="2700" kern="1200" dirty="0"/>
        </a:p>
      </dsp:txBody>
      <dsp:txXfrm rot="-5400000">
        <a:off x="3673287" y="1543678"/>
        <a:ext cx="6479651" cy="936002"/>
      </dsp:txXfrm>
    </dsp:sp>
    <dsp:sp modelId="{69F4DAF1-C7C4-4927-8E0A-3CE2986FE5ED}">
      <dsp:nvSpPr>
        <dsp:cNvPr id="0" name=""/>
        <dsp:cNvSpPr/>
      </dsp:nvSpPr>
      <dsp:spPr>
        <a:xfrm>
          <a:off x="0" y="1363384"/>
          <a:ext cx="3673286" cy="1296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err="1" smtClean="0"/>
            <a:t>Speech</a:t>
          </a:r>
          <a:endParaRPr lang="en-US" sz="4000" kern="1200" dirty="0"/>
        </a:p>
      </dsp:txBody>
      <dsp:txXfrm>
        <a:off x="63294" y="1426678"/>
        <a:ext cx="3546698" cy="1170002"/>
      </dsp:txXfrm>
    </dsp:sp>
    <dsp:sp modelId="{0D55F2BD-89C8-4918-9AFB-C5022E0BADA7}">
      <dsp:nvSpPr>
        <dsp:cNvPr id="0" name=""/>
        <dsp:cNvSpPr/>
      </dsp:nvSpPr>
      <dsp:spPr>
        <a:xfrm rot="5400000">
          <a:off x="6419793" y="107956"/>
          <a:ext cx="1037272" cy="65302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Multimedia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err="1" smtClean="0"/>
            <a:t>Different</a:t>
          </a:r>
          <a:r>
            <a:rPr lang="es-ES" sz="2700" kern="1200" dirty="0" smtClean="0"/>
            <a:t> </a:t>
          </a:r>
          <a:r>
            <a:rPr lang="es-ES" sz="2700" kern="1200" dirty="0" err="1" smtClean="0"/>
            <a:t>devices</a:t>
          </a:r>
          <a:endParaRPr lang="en-US" sz="2700" kern="1200" dirty="0"/>
        </a:p>
      </dsp:txBody>
      <dsp:txXfrm rot="-5400000">
        <a:off x="3673287" y="2905098"/>
        <a:ext cx="6479651" cy="936002"/>
      </dsp:txXfrm>
    </dsp:sp>
    <dsp:sp modelId="{0C6A9622-0B59-460D-91F1-2AD890859E96}">
      <dsp:nvSpPr>
        <dsp:cNvPr id="0" name=""/>
        <dsp:cNvSpPr/>
      </dsp:nvSpPr>
      <dsp:spPr>
        <a:xfrm>
          <a:off x="0" y="2724804"/>
          <a:ext cx="3673286" cy="1296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err="1" smtClean="0"/>
            <a:t>Channel</a:t>
          </a:r>
          <a:endParaRPr lang="en-US" sz="4000" kern="1200" dirty="0"/>
        </a:p>
      </dsp:txBody>
      <dsp:txXfrm>
        <a:off x="63294" y="2788098"/>
        <a:ext cx="3546698" cy="1170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7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9863" indent="-169863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107" y="1845734"/>
            <a:ext cx="4901377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715" y="1845735"/>
            <a:ext cx="5059993" cy="40233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609" y="1846052"/>
            <a:ext cx="4754880" cy="73628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107" y="2582334"/>
            <a:ext cx="4907382" cy="3286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0691" y="1846052"/>
            <a:ext cx="4933003" cy="73628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9715" y="2582334"/>
            <a:ext cx="5061994" cy="3286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49" y="731520"/>
            <a:ext cx="6679191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5/24/2013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536" y="5037512"/>
            <a:ext cx="10113645" cy="906088"/>
          </a:xfrm>
        </p:spPr>
        <p:txBody>
          <a:bodyPr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8537" y="5867399"/>
            <a:ext cx="10105332" cy="58743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107" y="1845734"/>
            <a:ext cx="10203573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Tx/>
        <a:buBlip>
          <a:blip r:embed="rId13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://www.youtube.com/v/HwBmPiOmEGQ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Automatic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r>
              <a:rPr lang="es-ES" dirty="0" smtClean="0"/>
              <a:t> (ASR)</a:t>
            </a:r>
            <a:endParaRPr lang="es-E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918" y="22594"/>
            <a:ext cx="8018569" cy="4885157"/>
          </a:xfrm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HISTORY, ARCHITECTURE, COMMON APPLICATIONS AND THE MARKETPLACE</a:t>
            </a: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1100224" y="6380379"/>
            <a:ext cx="389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Omar </a:t>
            </a:r>
            <a:r>
              <a:rPr lang="es-E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Khalil</a:t>
            </a:r>
            <a:r>
              <a:rPr lang="es-E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Gómez – </a:t>
            </a:r>
            <a:r>
              <a:rPr lang="es-E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Università</a:t>
            </a:r>
            <a:r>
              <a:rPr lang="es-E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di Pisa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300" y="5302607"/>
            <a:ext cx="1256788" cy="12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History</a:t>
            </a:r>
            <a:r>
              <a:rPr lang="es-ES" dirty="0"/>
              <a:t> of </a:t>
            </a:r>
            <a:r>
              <a:rPr lang="es-ES" dirty="0" smtClean="0"/>
              <a:t>ASR: </a:t>
            </a:r>
            <a:r>
              <a:rPr lang="es-ES" dirty="0" err="1" smtClean="0"/>
              <a:t>Overview</a:t>
            </a: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606675" y="1847850"/>
            <a:ext cx="7040563" cy="4451350"/>
            <a:chOff x="1642" y="1164"/>
            <a:chExt cx="4435" cy="280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42" y="1164"/>
              <a:ext cx="4435" cy="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" y="1164"/>
              <a:ext cx="4446" cy="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74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variable </a:t>
            </a:r>
            <a:r>
              <a:rPr lang="es-ES" dirty="0" err="1" smtClean="0"/>
              <a:t>dimensions</a:t>
            </a:r>
            <a:r>
              <a:rPr lang="es-ES" dirty="0" smtClean="0"/>
              <a:t> of ASR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798267"/>
              </p:ext>
            </p:extLst>
          </p:nvPr>
        </p:nvGraphicFramePr>
        <p:xfrm>
          <a:off x="952107" y="1845734"/>
          <a:ext cx="102035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9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Large-vocabulary</a:t>
            </a:r>
            <a:r>
              <a:rPr lang="es-ES" dirty="0" smtClean="0"/>
              <a:t> </a:t>
            </a:r>
            <a:r>
              <a:rPr lang="es-ES" dirty="0" err="1" smtClean="0"/>
              <a:t>contiuous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r>
              <a:rPr lang="es-ES" dirty="0" smtClean="0"/>
              <a:t> (LVCSR)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271468"/>
              </p:ext>
            </p:extLst>
          </p:nvPr>
        </p:nvGraphicFramePr>
        <p:xfrm>
          <a:off x="952107" y="1845734"/>
          <a:ext cx="102035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4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Architecture</a:t>
            </a:r>
            <a:r>
              <a:rPr lang="es-ES" dirty="0" smtClean="0"/>
              <a:t> of </a:t>
            </a:r>
            <a:r>
              <a:rPr lang="es-ES" dirty="0" err="1" smtClean="0"/>
              <a:t>an</a:t>
            </a:r>
            <a:r>
              <a:rPr lang="es-ES" dirty="0" smtClean="0"/>
              <a:t> ASR </a:t>
            </a:r>
            <a:r>
              <a:rPr lang="es-ES" dirty="0" err="1" smtClean="0"/>
              <a:t>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designing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acoustic-language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Architecture</a:t>
            </a:r>
            <a:r>
              <a:rPr lang="es-ES" dirty="0" smtClean="0"/>
              <a:t> of </a:t>
            </a:r>
            <a:r>
              <a:rPr lang="es-ES" dirty="0" err="1" smtClean="0"/>
              <a:t>an</a:t>
            </a:r>
            <a:r>
              <a:rPr lang="es-ES" dirty="0" smtClean="0"/>
              <a:t> ASR </a:t>
            </a:r>
            <a:r>
              <a:rPr lang="es-ES" dirty="0" err="1" smtClean="0"/>
              <a:t>system</a:t>
            </a:r>
            <a:r>
              <a:rPr lang="es-ES" dirty="0" smtClean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Noisy</a:t>
            </a:r>
            <a:r>
              <a:rPr lang="es-ES" dirty="0" smtClean="0"/>
              <a:t> </a:t>
            </a:r>
            <a:r>
              <a:rPr lang="es-ES" dirty="0" err="1" smtClean="0"/>
              <a:t>Channel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 err="1" smtClean="0"/>
              <a:t>Noisy</a:t>
            </a:r>
            <a:r>
              <a:rPr lang="es-ES" sz="2400" dirty="0" smtClean="0"/>
              <a:t> </a:t>
            </a:r>
            <a:r>
              <a:rPr lang="es-ES" sz="2400" dirty="0" err="1" smtClean="0"/>
              <a:t>channel</a:t>
            </a:r>
            <a:r>
              <a:rPr lang="es-ES" sz="2400" dirty="0" smtClean="0"/>
              <a:t> </a:t>
            </a:r>
            <a:r>
              <a:rPr lang="es-ES" sz="2400" dirty="0" err="1" smtClean="0"/>
              <a:t>metaphore</a:t>
            </a:r>
            <a:endParaRPr lang="es-E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cannel </a:t>
            </a:r>
            <a:r>
              <a:rPr lang="es-ES" dirty="0" err="1" smtClean="0"/>
              <a:t>distorts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source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Then</a:t>
            </a:r>
            <a:r>
              <a:rPr lang="es-ES" dirty="0" smtClean="0"/>
              <a:t> use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knowledge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compute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likely</a:t>
            </a:r>
            <a:r>
              <a:rPr lang="es-ES" dirty="0" smtClean="0"/>
              <a:t> </a:t>
            </a:r>
            <a:r>
              <a:rPr lang="es-ES" dirty="0" err="1" smtClean="0"/>
              <a:t>string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best</a:t>
            </a:r>
            <a:r>
              <a:rPr lang="es-ES" dirty="0" smtClean="0"/>
              <a:t> </a:t>
            </a:r>
            <a:r>
              <a:rPr lang="es-ES" dirty="0" err="1" smtClean="0"/>
              <a:t>fits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input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/>
              <a:t>Best</a:t>
            </a:r>
            <a:r>
              <a:rPr lang="es-ES" dirty="0" smtClean="0"/>
              <a:t> </a:t>
            </a:r>
            <a:r>
              <a:rPr lang="es-ES" dirty="0" err="1" smtClean="0"/>
              <a:t>fits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input??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/>
              <a:t>Metric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 smtClean="0"/>
              <a:t>similarity</a:t>
            </a:r>
            <a:endParaRPr lang="es-E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whole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??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/>
              <a:t>Efficient</a:t>
            </a:r>
            <a:r>
              <a:rPr lang="es-ES" dirty="0"/>
              <a:t> </a:t>
            </a:r>
            <a:r>
              <a:rPr lang="es-ES" dirty="0" err="1" smtClean="0"/>
              <a:t>search</a:t>
            </a:r>
            <a:endParaRPr lang="es-ES" dirty="0"/>
          </a:p>
          <a:p>
            <a:pPr marL="384048" lvl="2" indent="0">
              <a:buNone/>
            </a:pPr>
            <a:endParaRPr lang="es-ES" dirty="0" smtClean="0"/>
          </a:p>
          <a:p>
            <a:pPr marL="384048" lvl="2" indent="0">
              <a:buNone/>
            </a:pPr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66" y="3627359"/>
            <a:ext cx="10162227" cy="2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Architecture</a:t>
            </a:r>
            <a:r>
              <a:rPr lang="es-ES" dirty="0"/>
              <a:t> of </a:t>
            </a:r>
            <a:r>
              <a:rPr lang="es-ES" dirty="0" err="1"/>
              <a:t>an</a:t>
            </a:r>
            <a:r>
              <a:rPr lang="es-ES" dirty="0"/>
              <a:t> ASR </a:t>
            </a:r>
            <a:r>
              <a:rPr lang="es-ES" dirty="0" err="1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 err="1" smtClean="0"/>
              <a:t>To</a:t>
            </a:r>
            <a:r>
              <a:rPr lang="es-ES" sz="2400" dirty="0" smtClean="0"/>
              <a:t> pick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sentence</a:t>
            </a:r>
            <a:r>
              <a:rPr lang="es-ES" sz="2400" dirty="0" smtClean="0"/>
              <a:t>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best</a:t>
            </a:r>
            <a:r>
              <a:rPr lang="es-ES" sz="2400" dirty="0" smtClean="0"/>
              <a:t> </a:t>
            </a:r>
            <a:r>
              <a:rPr lang="es-ES" sz="2400" dirty="0" err="1" smtClean="0"/>
              <a:t>matches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noisy</a:t>
            </a:r>
            <a:r>
              <a:rPr lang="es-ES" sz="2400" dirty="0" smtClean="0"/>
              <a:t> input</a:t>
            </a:r>
          </a:p>
          <a:p>
            <a:pPr lvl="1"/>
            <a:r>
              <a:rPr lang="es-ES" sz="2000" dirty="0" err="1" smtClean="0"/>
              <a:t>Bayesian</a:t>
            </a:r>
            <a:r>
              <a:rPr lang="es-ES" sz="2000" dirty="0" smtClean="0"/>
              <a:t> </a:t>
            </a:r>
            <a:r>
              <a:rPr lang="es-ES" sz="2000" dirty="0" err="1" smtClean="0"/>
              <a:t>inference</a:t>
            </a:r>
            <a:r>
              <a:rPr lang="es-ES" sz="2000" dirty="0" smtClean="0"/>
              <a:t> and HMM</a:t>
            </a:r>
          </a:p>
          <a:p>
            <a:pPr lvl="2"/>
            <a:r>
              <a:rPr lang="es-ES" sz="1600" dirty="0" err="1" smtClean="0"/>
              <a:t>Each</a:t>
            </a:r>
            <a:r>
              <a:rPr lang="es-ES" sz="1600" dirty="0" smtClean="0"/>
              <a:t> </a:t>
            </a:r>
            <a:r>
              <a:rPr lang="es-ES" sz="1600" dirty="0" err="1" smtClean="0"/>
              <a:t>state</a:t>
            </a:r>
            <a:r>
              <a:rPr lang="es-ES" sz="1600" dirty="0" smtClean="0"/>
              <a:t> oh </a:t>
            </a:r>
            <a:r>
              <a:rPr lang="es-ES" sz="1600" dirty="0" err="1" smtClean="0"/>
              <a:t>the</a:t>
            </a:r>
            <a:r>
              <a:rPr lang="es-ES" sz="1600" dirty="0" smtClean="0"/>
              <a:t> HMM </a:t>
            </a:r>
            <a:r>
              <a:rPr lang="es-ES" sz="1600" dirty="0" err="1" smtClean="0"/>
              <a:t>is</a:t>
            </a:r>
            <a:r>
              <a:rPr lang="es-ES" sz="1600" dirty="0" smtClean="0"/>
              <a:t> a </a:t>
            </a:r>
            <a:r>
              <a:rPr lang="es-ES" sz="1600" dirty="0" err="1" smtClean="0"/>
              <a:t>typhe</a:t>
            </a:r>
            <a:r>
              <a:rPr lang="es-ES" sz="1600" dirty="0" smtClean="0"/>
              <a:t> of </a:t>
            </a:r>
            <a:r>
              <a:rPr lang="es-ES" sz="1600" dirty="0" err="1" smtClean="0"/>
              <a:t>phone</a:t>
            </a:r>
            <a:endParaRPr lang="es-ES" sz="1600" dirty="0"/>
          </a:p>
          <a:p>
            <a:pPr lvl="2"/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conections</a:t>
            </a:r>
            <a:r>
              <a:rPr lang="es-ES" sz="1600" dirty="0" smtClean="0"/>
              <a:t> </a:t>
            </a:r>
            <a:r>
              <a:rPr lang="es-ES" sz="1600" dirty="0" err="1" smtClean="0"/>
              <a:t>put</a:t>
            </a:r>
            <a:r>
              <a:rPr lang="es-ES" sz="1600" dirty="0" smtClean="0"/>
              <a:t> </a:t>
            </a:r>
            <a:r>
              <a:rPr lang="es-ES" sz="1600" dirty="0" err="1" smtClean="0"/>
              <a:t>constraints</a:t>
            </a:r>
            <a:r>
              <a:rPr lang="es-ES" sz="1600" dirty="0" smtClean="0"/>
              <a:t> </a:t>
            </a:r>
            <a:r>
              <a:rPr lang="es-ES" sz="1600" dirty="0" err="1" smtClean="0"/>
              <a:t>given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lexicon</a:t>
            </a:r>
            <a:endParaRPr lang="es-ES" sz="1600" dirty="0" smtClean="0"/>
          </a:p>
          <a:p>
            <a:pPr lvl="2"/>
            <a:r>
              <a:rPr lang="es-ES" sz="1600" dirty="0" smtClean="0"/>
              <a:t>Compute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probabilities</a:t>
            </a:r>
            <a:r>
              <a:rPr lang="es-ES" sz="1600" dirty="0" smtClean="0"/>
              <a:t> of </a:t>
            </a:r>
            <a:r>
              <a:rPr lang="es-ES" sz="1600" dirty="0" err="1" smtClean="0"/>
              <a:t>transitions</a:t>
            </a:r>
            <a:r>
              <a:rPr lang="es-ES" sz="1600" dirty="0" smtClean="0"/>
              <a:t> in time</a:t>
            </a:r>
          </a:p>
          <a:p>
            <a:pPr lvl="2"/>
            <a:endParaRPr lang="es-E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search</a:t>
            </a:r>
            <a:r>
              <a:rPr lang="es-ES" sz="2400" dirty="0" smtClean="0"/>
              <a:t> of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sentence</a:t>
            </a:r>
            <a:r>
              <a:rPr lang="es-ES" sz="2400" dirty="0" smtClean="0"/>
              <a:t> </a:t>
            </a:r>
            <a:r>
              <a:rPr lang="es-ES" sz="2400" dirty="0" err="1" smtClean="0"/>
              <a:t>must</a:t>
            </a:r>
            <a:r>
              <a:rPr lang="es-ES" sz="2400" dirty="0" smtClean="0"/>
              <a:t> be </a:t>
            </a:r>
            <a:r>
              <a:rPr lang="es-ES" sz="2400" dirty="0" err="1" smtClean="0"/>
              <a:t>efficient</a:t>
            </a:r>
            <a:endParaRPr lang="en-US" sz="2400" dirty="0" smtClean="0"/>
          </a:p>
          <a:p>
            <a:pPr lvl="1"/>
            <a:r>
              <a:rPr lang="es-ES" sz="2000" dirty="0" err="1" smtClean="0"/>
              <a:t>Viterbi</a:t>
            </a:r>
            <a:r>
              <a:rPr lang="es-ES" sz="2000" dirty="0" smtClean="0"/>
              <a:t> </a:t>
            </a:r>
            <a:r>
              <a:rPr lang="es-ES" sz="2000" dirty="0" err="1" smtClean="0"/>
              <a:t>decoding</a:t>
            </a:r>
            <a:r>
              <a:rPr lang="es-ES" sz="2000" dirty="0" smtClean="0"/>
              <a:t> </a:t>
            </a:r>
            <a:r>
              <a:rPr lang="es-ES" sz="2000" dirty="0" err="1" smtClean="0"/>
              <a:t>algorithm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HMM</a:t>
            </a:r>
          </a:p>
        </p:txBody>
      </p:sp>
    </p:spTree>
    <p:extLst>
      <p:ext uri="{BB962C8B-B14F-4D97-AF65-F5344CB8AC3E}">
        <p14:creationId xmlns:p14="http://schemas.microsoft.com/office/powerpoint/2010/main" val="4799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Architecture</a:t>
            </a:r>
            <a:r>
              <a:rPr lang="es-ES" dirty="0"/>
              <a:t> of </a:t>
            </a:r>
            <a:r>
              <a:rPr lang="es-ES" dirty="0" err="1"/>
              <a:t>an</a:t>
            </a:r>
            <a:r>
              <a:rPr lang="es-ES" dirty="0"/>
              <a:t> ASR </a:t>
            </a:r>
            <a:r>
              <a:rPr lang="es-ES" dirty="0" err="1"/>
              <a:t>system</a:t>
            </a:r>
            <a:r>
              <a:rPr lang="es-ES" dirty="0"/>
              <a:t>: </a:t>
            </a:r>
            <a:r>
              <a:rPr lang="es-ES" dirty="0" err="1" smtClean="0"/>
              <a:t>Bayesian</a:t>
            </a:r>
            <a:r>
              <a:rPr lang="es-ES" dirty="0" smtClean="0"/>
              <a:t> </a:t>
            </a:r>
            <a:r>
              <a:rPr lang="es-ES" dirty="0" err="1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likely</a:t>
            </a:r>
            <a:r>
              <a:rPr lang="es-ES" dirty="0" smtClean="0"/>
              <a:t> </a:t>
            </a:r>
            <a:r>
              <a:rPr lang="es-ES" dirty="0" err="1" smtClean="0"/>
              <a:t>sentence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of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sentences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L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acoustic</a:t>
            </a:r>
            <a:r>
              <a:rPr lang="es-ES" dirty="0" smtClean="0"/>
              <a:t> input 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Acoustic</a:t>
            </a:r>
            <a:r>
              <a:rPr lang="es-ES" dirty="0" smtClean="0"/>
              <a:t> input as a </a:t>
            </a:r>
            <a:r>
              <a:rPr lang="es-ES" dirty="0" err="1" smtClean="0"/>
              <a:t>sequence</a:t>
            </a:r>
            <a:r>
              <a:rPr lang="es-ES" dirty="0" smtClean="0"/>
              <a:t> of individual “symbols” </a:t>
            </a:r>
            <a:r>
              <a:rPr lang="es-ES" dirty="0" err="1" smtClean="0"/>
              <a:t>or</a:t>
            </a:r>
            <a:r>
              <a:rPr lang="es-ES" dirty="0" smtClean="0"/>
              <a:t> “</a:t>
            </a:r>
            <a:r>
              <a:rPr lang="es-ES" dirty="0" err="1" smtClean="0"/>
              <a:t>observations</a:t>
            </a:r>
            <a:r>
              <a:rPr lang="es-ES" dirty="0" smtClean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Sentence</a:t>
            </a:r>
            <a:r>
              <a:rPr lang="es-ES" dirty="0" smtClean="0"/>
              <a:t> as a </a:t>
            </a:r>
            <a:r>
              <a:rPr lang="es-ES" dirty="0" err="1" smtClean="0"/>
              <a:t>string</a:t>
            </a:r>
            <a:r>
              <a:rPr lang="es-ES" dirty="0" smtClean="0"/>
              <a:t> of </a:t>
            </a:r>
            <a:r>
              <a:rPr lang="es-ES" dirty="0" err="1" smtClean="0"/>
              <a:t>words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Bayesian</a:t>
            </a:r>
            <a:r>
              <a:rPr lang="es-ES" dirty="0" smtClean="0"/>
              <a:t> </a:t>
            </a:r>
            <a:r>
              <a:rPr lang="es-ES" dirty="0" err="1" smtClean="0"/>
              <a:t>inference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address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/>
              <a:t>Likelihood</a:t>
            </a:r>
            <a:r>
              <a:rPr lang="es-ES" dirty="0"/>
              <a:t>: </a:t>
            </a:r>
            <a:r>
              <a:rPr lang="es-ES" dirty="0" err="1"/>
              <a:t>computed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acoustic</a:t>
            </a:r>
            <a:r>
              <a:rPr lang="es-ES" dirty="0"/>
              <a:t> </a:t>
            </a:r>
            <a:r>
              <a:rPr lang="es-ES" dirty="0" err="1" smtClean="0"/>
              <a:t>model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Prior </a:t>
            </a:r>
            <a:r>
              <a:rPr lang="es-ES" dirty="0" err="1" smtClean="0"/>
              <a:t>probability</a:t>
            </a:r>
            <a:r>
              <a:rPr lang="es-ES" dirty="0" smtClean="0"/>
              <a:t>: </a:t>
            </a:r>
            <a:r>
              <a:rPr lang="es-ES" dirty="0" err="1" smtClean="0"/>
              <a:t>computed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s-E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006" y="4873178"/>
            <a:ext cx="3683807" cy="584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875447"/>
            <a:ext cx="2513758" cy="638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619" y="4650723"/>
            <a:ext cx="3350029" cy="1029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266" y="2479809"/>
            <a:ext cx="2845424" cy="317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772" y="2751198"/>
            <a:ext cx="3201101" cy="4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Architecture</a:t>
            </a:r>
            <a:r>
              <a:rPr lang="es-ES" dirty="0"/>
              <a:t> of </a:t>
            </a:r>
            <a:r>
              <a:rPr lang="es-ES" dirty="0" err="1"/>
              <a:t>an</a:t>
            </a:r>
            <a:r>
              <a:rPr lang="es-ES" dirty="0"/>
              <a:t> ASR </a:t>
            </a:r>
            <a:r>
              <a:rPr lang="es-ES" dirty="0" err="1"/>
              <a:t>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075" y="3337673"/>
            <a:ext cx="3657600" cy="1292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606" y="1880517"/>
            <a:ext cx="1575544" cy="175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544" y="4464643"/>
            <a:ext cx="1736504" cy="1766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414" y="3480830"/>
            <a:ext cx="1111760" cy="1011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378" y="3564471"/>
            <a:ext cx="1539341" cy="982369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883400" y="4700588"/>
            <a:ext cx="4217988" cy="1295400"/>
            <a:chOff x="4336" y="2961"/>
            <a:chExt cx="2657" cy="81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36" y="2961"/>
              <a:ext cx="265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" y="2961"/>
              <a:ext cx="2665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83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Architecture</a:t>
            </a:r>
            <a:r>
              <a:rPr lang="es-ES" dirty="0"/>
              <a:t> of </a:t>
            </a:r>
            <a:r>
              <a:rPr lang="es-ES" dirty="0" err="1"/>
              <a:t>an</a:t>
            </a:r>
            <a:r>
              <a:rPr lang="es-ES" dirty="0"/>
              <a:t> ASR </a:t>
            </a:r>
            <a:r>
              <a:rPr lang="es-ES" dirty="0" err="1"/>
              <a:t>system</a:t>
            </a:r>
            <a:r>
              <a:rPr lang="es-ES" dirty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HMM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Feature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Acoustic</a:t>
            </a:r>
            <a:r>
              <a:rPr lang="es-ES" dirty="0" smtClean="0"/>
              <a:t> </a:t>
            </a:r>
            <a:r>
              <a:rPr lang="es-ES" dirty="0" err="1" smtClean="0"/>
              <a:t>waveform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sampled</a:t>
            </a:r>
            <a:r>
              <a:rPr lang="es-ES" dirty="0" smtClean="0"/>
              <a:t> in </a:t>
            </a:r>
            <a:r>
              <a:rPr lang="es-ES" dirty="0" err="1" smtClean="0"/>
              <a:t>frames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Each</a:t>
            </a:r>
            <a:r>
              <a:rPr lang="es-ES" dirty="0" smtClean="0"/>
              <a:t> time </a:t>
            </a:r>
            <a:r>
              <a:rPr lang="es-ES" dirty="0" err="1" smtClean="0"/>
              <a:t>window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represented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 vector of </a:t>
            </a:r>
            <a:r>
              <a:rPr lang="es-ES" dirty="0" err="1" smtClean="0"/>
              <a:t>features</a:t>
            </a:r>
            <a:endParaRPr lang="es-ES" dirty="0" smtClean="0"/>
          </a:p>
          <a:p>
            <a:pPr lvl="1"/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Gaussian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compute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q: a </a:t>
            </a:r>
            <a:r>
              <a:rPr lang="es-ES" dirty="0" err="1" smtClean="0"/>
              <a:t>state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HMM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o: </a:t>
            </a:r>
            <a:r>
              <a:rPr lang="es-ES" dirty="0" err="1" smtClean="0"/>
              <a:t>observation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vector of </a:t>
            </a:r>
            <a:r>
              <a:rPr lang="es-ES" dirty="0" err="1" smtClean="0"/>
              <a:t>features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producing</a:t>
            </a:r>
            <a:r>
              <a:rPr lang="es-ES" dirty="0" smtClean="0"/>
              <a:t> a vector of </a:t>
            </a:r>
            <a:r>
              <a:rPr lang="es-ES" dirty="0" err="1" smtClean="0"/>
              <a:t>probabilities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frame</a:t>
            </a:r>
            <a:endParaRPr lang="es-E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component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probability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pone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subphone</a:t>
            </a:r>
            <a:r>
              <a:rPr lang="es-ES" dirty="0" smtClean="0"/>
              <a:t> </a:t>
            </a:r>
            <a:r>
              <a:rPr lang="es-ES" dirty="0" err="1" smtClean="0"/>
              <a:t>correspond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endParaRPr lang="es-ES" dirty="0" smtClean="0"/>
          </a:p>
          <a:p>
            <a:pPr marL="566928" lvl="3" indent="0">
              <a:buNone/>
            </a:pP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features</a:t>
            </a:r>
            <a:r>
              <a:rPr lang="es-E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HMM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Phonetic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dictionary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or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lexicon</a:t>
            </a:r>
            <a:endParaRPr lang="es-E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>
                <a:sym typeface="Wingdings" panose="05000000000000000000" pitchFamily="2" charset="2"/>
              </a:rPr>
              <a:t>N-</a:t>
            </a:r>
            <a:r>
              <a:rPr lang="es-ES" dirty="0" err="1" smtClean="0">
                <a:sym typeface="Wingdings" panose="05000000000000000000" pitchFamily="2" charset="2"/>
              </a:rPr>
              <a:t>gram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representation</a:t>
            </a:r>
            <a:endParaRPr lang="es-E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>
                <a:sym typeface="Wingdings" panose="05000000000000000000" pitchFamily="2" charset="2"/>
              </a:rPr>
              <a:t>Use </a:t>
            </a:r>
            <a:r>
              <a:rPr lang="es-ES" dirty="0" err="1" smtClean="0">
                <a:sym typeface="Wingdings" panose="05000000000000000000" pitchFamily="2" charset="2"/>
              </a:rPr>
              <a:t>Viterbi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algorithm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138469" y="3010911"/>
            <a:ext cx="793750" cy="419100"/>
            <a:chOff x="2668" y="2045"/>
            <a:chExt cx="500" cy="26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68" y="2045"/>
              <a:ext cx="5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" y="2045"/>
              <a:ext cx="50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7675563" y="1967276"/>
            <a:ext cx="3740150" cy="4022725"/>
            <a:chOff x="4835" y="1231"/>
            <a:chExt cx="2356" cy="2534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835" y="1231"/>
              <a:ext cx="2356" cy="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" y="1231"/>
              <a:ext cx="2361" cy="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91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acoustic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Feautre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 and </a:t>
            </a:r>
            <a:r>
              <a:rPr lang="es-ES" dirty="0" err="1" smtClean="0"/>
              <a:t>likelihood</a:t>
            </a:r>
            <a:r>
              <a:rPr lang="es-ES" dirty="0" smtClean="0"/>
              <a:t> </a:t>
            </a:r>
            <a:r>
              <a:rPr lang="es-ES" dirty="0" err="1" smtClean="0"/>
              <a:t>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ASR?</a:t>
            </a:r>
            <a:endParaRPr lang="es-E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600" dirty="0" err="1" smtClean="0"/>
              <a:t>Spoken</a:t>
            </a:r>
            <a:r>
              <a:rPr lang="es-ES" sz="2600" dirty="0" smtClean="0"/>
              <a:t> </a:t>
            </a:r>
            <a:r>
              <a:rPr lang="es-ES" sz="2600" dirty="0" err="1" smtClean="0"/>
              <a:t>language</a:t>
            </a:r>
            <a:r>
              <a:rPr lang="es-ES" sz="2600" dirty="0" smtClean="0"/>
              <a:t> </a:t>
            </a:r>
            <a:r>
              <a:rPr lang="es-ES" sz="2600" dirty="0" err="1" smtClean="0"/>
              <a:t>understanding</a:t>
            </a:r>
            <a:r>
              <a:rPr lang="es-ES" sz="2600" dirty="0" smtClean="0"/>
              <a:t> </a:t>
            </a:r>
            <a:r>
              <a:rPr lang="es-ES" sz="2600" dirty="0" err="1" smtClean="0"/>
              <a:t>is</a:t>
            </a:r>
            <a:r>
              <a:rPr lang="es-ES" sz="2600" dirty="0" smtClean="0"/>
              <a:t> a </a:t>
            </a:r>
            <a:r>
              <a:rPr lang="es-ES" sz="2600" dirty="0" err="1" smtClean="0"/>
              <a:t>difficult</a:t>
            </a:r>
            <a:r>
              <a:rPr lang="es-ES" sz="2600" dirty="0" smtClean="0"/>
              <a:t> </a:t>
            </a:r>
            <a:r>
              <a:rPr lang="es-ES" sz="2600" dirty="0" err="1" smtClean="0"/>
              <a:t>task</a:t>
            </a:r>
            <a:endParaRPr lang="es-ES" sz="2600" dirty="0" smtClean="0"/>
          </a:p>
          <a:p>
            <a:pPr lvl="1"/>
            <a:r>
              <a:rPr lang="es-ES" sz="2000" i="1" dirty="0" smtClean="0"/>
              <a:t>I </a:t>
            </a:r>
            <a:r>
              <a:rPr lang="es-ES" sz="2000" i="1" dirty="0" err="1" smtClean="0"/>
              <a:t>will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become</a:t>
            </a:r>
            <a:r>
              <a:rPr lang="es-ES" sz="2000" i="1" dirty="0" smtClean="0"/>
              <a:t> a </a:t>
            </a:r>
            <a:r>
              <a:rPr lang="es-ES" sz="2000" i="1" dirty="0" err="1" smtClean="0"/>
              <a:t>pirate</a:t>
            </a:r>
            <a:r>
              <a:rPr lang="es-ES" sz="2000" i="1" dirty="0" smtClean="0"/>
              <a:t>” vs “I </a:t>
            </a:r>
            <a:r>
              <a:rPr lang="es-ES" sz="2000" i="1" dirty="0" err="1" smtClean="0"/>
              <a:t>will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become</a:t>
            </a:r>
            <a:r>
              <a:rPr lang="es-ES" sz="2000" i="1" dirty="0" smtClean="0"/>
              <a:t> a </a:t>
            </a:r>
            <a:r>
              <a:rPr lang="es-ES" sz="2000" i="1" dirty="0" err="1" smtClean="0"/>
              <a:t>pilot</a:t>
            </a:r>
            <a:r>
              <a:rPr lang="es-ES" sz="2000" i="1" dirty="0" smtClean="0"/>
              <a:t>”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600" dirty="0" smtClean="0"/>
              <a:t>ASR “</a:t>
            </a:r>
            <a:r>
              <a:rPr lang="es-ES" sz="2600" dirty="0" err="1" smtClean="0"/>
              <a:t>addresses</a:t>
            </a:r>
            <a:r>
              <a:rPr lang="es-ES" sz="2600" dirty="0" smtClean="0"/>
              <a:t>” </a:t>
            </a:r>
            <a:r>
              <a:rPr lang="es-ES" sz="2600" dirty="0" err="1" smtClean="0"/>
              <a:t>this</a:t>
            </a:r>
            <a:r>
              <a:rPr lang="es-ES" sz="2600" dirty="0" smtClean="0"/>
              <a:t> </a:t>
            </a:r>
            <a:r>
              <a:rPr lang="es-ES" sz="2600" dirty="0" err="1" smtClean="0"/>
              <a:t>task</a:t>
            </a:r>
            <a:r>
              <a:rPr lang="es-ES" sz="2600" dirty="0" smtClean="0"/>
              <a:t> </a:t>
            </a:r>
            <a:r>
              <a:rPr lang="es-ES" sz="2600" dirty="0" err="1" smtClean="0"/>
              <a:t>computationally</a:t>
            </a:r>
            <a:endParaRPr lang="es-ES" sz="2600" dirty="0" smtClean="0"/>
          </a:p>
          <a:p>
            <a:pPr lvl="1"/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an</a:t>
            </a:r>
            <a:r>
              <a:rPr lang="es-ES" sz="2000" dirty="0" smtClean="0"/>
              <a:t> </a:t>
            </a:r>
            <a:r>
              <a:rPr lang="es-ES" sz="2000" dirty="0" err="1" smtClean="0"/>
              <a:t>acoustic</a:t>
            </a:r>
            <a:r>
              <a:rPr lang="es-ES" sz="2000" dirty="0" smtClean="0"/>
              <a:t> </a:t>
            </a:r>
            <a:r>
              <a:rPr lang="es-ES" sz="2000" dirty="0" err="1" smtClean="0"/>
              <a:t>signal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a </a:t>
            </a:r>
            <a:r>
              <a:rPr lang="es-ES" sz="2000" dirty="0" err="1" smtClean="0"/>
              <a:t>string</a:t>
            </a:r>
            <a:r>
              <a:rPr lang="es-ES" sz="2000" dirty="0" smtClean="0"/>
              <a:t> of </a:t>
            </a:r>
            <a:r>
              <a:rPr lang="es-ES" sz="2000" dirty="0" err="1" smtClean="0"/>
              <a:t>words</a:t>
            </a:r>
            <a:r>
              <a:rPr lang="es-ES" sz="2000" dirty="0" smtClean="0"/>
              <a:t> -&gt; </a:t>
            </a:r>
            <a:r>
              <a:rPr lang="es-ES" sz="2000" dirty="0" err="1" smtClean="0"/>
              <a:t>mapping</a:t>
            </a:r>
            <a:endParaRPr lang="es-E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600" dirty="0" err="1" smtClean="0"/>
              <a:t>Automatic</a:t>
            </a:r>
            <a:r>
              <a:rPr lang="es-ES" sz="2600" dirty="0" smtClean="0"/>
              <a:t> </a:t>
            </a:r>
            <a:r>
              <a:rPr lang="es-ES" sz="2600" dirty="0" err="1" smtClean="0"/>
              <a:t>speech</a:t>
            </a:r>
            <a:r>
              <a:rPr lang="es-ES" sz="2600" dirty="0" smtClean="0"/>
              <a:t> </a:t>
            </a:r>
            <a:r>
              <a:rPr lang="en-US" sz="2600" dirty="0" smtClean="0"/>
              <a:t>understanding</a:t>
            </a:r>
            <a:r>
              <a:rPr lang="es-ES" sz="2600" dirty="0" smtClean="0"/>
              <a:t> (ASU) </a:t>
            </a:r>
            <a:r>
              <a:rPr lang="es-ES" sz="2600" dirty="0" err="1" smtClean="0"/>
              <a:t>is</a:t>
            </a:r>
            <a:r>
              <a:rPr lang="es-ES" sz="2600" dirty="0" smtClean="0"/>
              <a:t> </a:t>
            </a:r>
            <a:r>
              <a:rPr lang="es-ES" sz="2600" dirty="0" err="1" smtClean="0"/>
              <a:t>the</a:t>
            </a:r>
            <a:r>
              <a:rPr lang="es-ES" sz="2600" dirty="0" smtClean="0"/>
              <a:t> </a:t>
            </a:r>
            <a:r>
              <a:rPr lang="es-ES" sz="2600" dirty="0" err="1" smtClean="0"/>
              <a:t>goal</a:t>
            </a:r>
            <a:endParaRPr lang="es-ES" sz="2600" dirty="0" smtClean="0"/>
          </a:p>
          <a:p>
            <a:pPr lvl="1"/>
            <a:r>
              <a:rPr lang="es-ES" sz="2000" dirty="0" err="1" smtClean="0"/>
              <a:t>Understand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sentence</a:t>
            </a:r>
            <a:r>
              <a:rPr lang="es-ES" sz="2000" dirty="0" smtClean="0"/>
              <a:t> </a:t>
            </a:r>
            <a:r>
              <a:rPr lang="es-ES" sz="2000" dirty="0" err="1" smtClean="0"/>
              <a:t>rather</a:t>
            </a:r>
            <a:r>
              <a:rPr lang="es-ES" sz="2000" dirty="0" smtClean="0"/>
              <a:t> </a:t>
            </a:r>
            <a:r>
              <a:rPr lang="es-ES" sz="2000" dirty="0" err="1" smtClean="0"/>
              <a:t>than</a:t>
            </a:r>
            <a:r>
              <a:rPr lang="es-ES" sz="2000" dirty="0" smtClean="0"/>
              <a:t> </a:t>
            </a:r>
            <a:r>
              <a:rPr lang="es-ES" sz="2000" dirty="0" err="1" smtClean="0"/>
              <a:t>know</a:t>
            </a:r>
            <a:r>
              <a:rPr lang="es-ES" sz="2000" dirty="0" smtClean="0"/>
              <a:t> </a:t>
            </a:r>
            <a:r>
              <a:rPr lang="es-ES" sz="2000" dirty="0" err="1" smtClean="0"/>
              <a:t>just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words</a:t>
            </a:r>
            <a:endParaRPr lang="es-E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600" dirty="0" err="1" smtClean="0"/>
              <a:t>Another</a:t>
            </a:r>
            <a:r>
              <a:rPr lang="es-ES" sz="2600" dirty="0" smtClean="0"/>
              <a:t> </a:t>
            </a:r>
            <a:r>
              <a:rPr lang="es-ES" sz="2600" dirty="0" err="1" smtClean="0"/>
              <a:t>related</a:t>
            </a:r>
            <a:r>
              <a:rPr lang="es-ES" sz="2600" dirty="0" smtClean="0"/>
              <a:t> </a:t>
            </a:r>
            <a:r>
              <a:rPr lang="es-ES" sz="2600" dirty="0" err="1" smtClean="0"/>
              <a:t>fields</a:t>
            </a:r>
            <a:endParaRPr lang="es-ES" sz="2600" dirty="0" smtClean="0"/>
          </a:p>
          <a:p>
            <a:pPr lvl="1"/>
            <a:r>
              <a:rPr lang="es-ES" sz="2000" dirty="0" err="1" smtClean="0"/>
              <a:t>Speech</a:t>
            </a:r>
            <a:r>
              <a:rPr lang="es-ES" sz="2000" dirty="0" smtClean="0"/>
              <a:t> </a:t>
            </a:r>
            <a:r>
              <a:rPr lang="es-ES" sz="2000" dirty="0" err="1" smtClean="0"/>
              <a:t>synthesis</a:t>
            </a:r>
            <a:r>
              <a:rPr lang="es-ES" sz="2000" dirty="0" smtClean="0"/>
              <a:t>, </a:t>
            </a:r>
            <a:r>
              <a:rPr lang="en-US" sz="2000" dirty="0" smtClean="0"/>
              <a:t>text-to-speech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6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983" y="3536976"/>
            <a:ext cx="812978" cy="41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acoustic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Likelihood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Acoustic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Model</a:t>
            </a:r>
            <a:r>
              <a:rPr lang="es-ES" dirty="0" smtClean="0">
                <a:sym typeface="Wingdings" panose="05000000000000000000" pitchFamily="2" charset="2"/>
              </a:rPr>
              <a:t> (AM)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Extract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features</a:t>
            </a:r>
            <a:r>
              <a:rPr lang="es-ES" dirty="0" smtClean="0">
                <a:sym typeface="Wingdings" panose="05000000000000000000" pitchFamily="2" charset="2"/>
              </a:rPr>
              <a:t> of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sounds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sound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is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processed</a:t>
            </a:r>
            <a:r>
              <a:rPr lang="es-ES" dirty="0" smtClean="0">
                <a:sym typeface="Wingdings" panose="05000000000000000000" pitchFamily="2" charset="2"/>
              </a:rPr>
              <a:t> and </a:t>
            </a:r>
            <a:r>
              <a:rPr lang="es-ES" dirty="0" err="1" smtClean="0">
                <a:sym typeface="Wingdings" panose="05000000000000000000" pitchFamily="2" charset="2"/>
              </a:rPr>
              <a:t>we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get</a:t>
            </a:r>
            <a:r>
              <a:rPr lang="es-ES" dirty="0" smtClean="0">
                <a:sym typeface="Wingdings" panose="05000000000000000000" pitchFamily="2" charset="2"/>
              </a:rPr>
              <a:t> a </a:t>
            </a:r>
            <a:r>
              <a:rPr lang="es-ES" dirty="0" err="1" smtClean="0">
                <a:sym typeface="Wingdings" panose="05000000000000000000" pitchFamily="2" charset="2"/>
              </a:rPr>
              <a:t>nice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representation</a:t>
            </a:r>
            <a:r>
              <a:rPr lang="es-ES" dirty="0" smtClean="0">
                <a:sym typeface="Wingdings" panose="05000000000000000000" pitchFamily="2" charset="2"/>
              </a:rPr>
              <a:t>  MFCS</a:t>
            </a:r>
          </a:p>
          <a:p>
            <a:pPr marL="201168" lvl="1" indent="0">
              <a:buNone/>
            </a:pPr>
            <a:endParaRPr lang="es-ES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Gaussian</a:t>
            </a:r>
            <a:r>
              <a:rPr lang="es-ES" dirty="0" smtClean="0">
                <a:sym typeface="Wingdings" panose="05000000000000000000" pitchFamily="2" charset="2"/>
              </a:rPr>
              <a:t> mixture </a:t>
            </a:r>
            <a:r>
              <a:rPr lang="es-ES" dirty="0" err="1" smtClean="0">
                <a:sym typeface="Wingdings" panose="05000000000000000000" pitchFamily="2" charset="2"/>
              </a:rPr>
              <a:t>model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to</a:t>
            </a:r>
            <a:r>
              <a:rPr lang="es-ES" dirty="0" smtClean="0">
                <a:sym typeface="Wingdings" panose="05000000000000000000" pitchFamily="2" charset="2"/>
              </a:rPr>
              <a:t> compute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likelihood</a:t>
            </a:r>
            <a:r>
              <a:rPr lang="es-ES" dirty="0" smtClean="0">
                <a:sym typeface="Wingdings" panose="05000000000000000000" pitchFamily="2" charset="2"/>
              </a:rPr>
              <a:t> of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representation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for</a:t>
            </a:r>
            <a:r>
              <a:rPr lang="es-ES" dirty="0" smtClean="0">
                <a:sym typeface="Wingdings" panose="05000000000000000000" pitchFamily="2" charset="2"/>
              </a:rPr>
              <a:t> a pone (</a:t>
            </a:r>
            <a:r>
              <a:rPr lang="es-ES" dirty="0" err="1" smtClean="0">
                <a:sym typeface="Wingdings" panose="05000000000000000000" pitchFamily="2" charset="2"/>
              </a:rPr>
              <a:t>word</a:t>
            </a:r>
            <a:r>
              <a:rPr lang="es-ES" dirty="0" smtClean="0">
                <a:sym typeface="Wingdings" panose="05000000000000000000" pitchFamily="2" charset="2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>
                <a:sym typeface="Wingdings" panose="05000000000000000000" pitchFamily="2" charset="2"/>
              </a:rPr>
              <a:t>Compute	        : a pone </a:t>
            </a:r>
            <a:r>
              <a:rPr lang="es-ES" dirty="0" err="1" smtClean="0">
                <a:sym typeface="Wingdings" panose="05000000000000000000" pitchFamily="2" charset="2"/>
              </a:rPr>
              <a:t>or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subphone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corresponds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to</a:t>
            </a:r>
            <a:r>
              <a:rPr lang="es-ES" dirty="0" smtClean="0">
                <a:sym typeface="Wingdings" panose="05000000000000000000" pitchFamily="2" charset="2"/>
              </a:rPr>
              <a:t> a </a:t>
            </a:r>
            <a:r>
              <a:rPr lang="es-ES" dirty="0" err="1" smtClean="0">
                <a:sym typeface="Wingdings" panose="05000000000000000000" pitchFamily="2" charset="2"/>
              </a:rPr>
              <a:t>state</a:t>
            </a:r>
            <a:r>
              <a:rPr lang="es-ES" dirty="0" smtClean="0">
                <a:sym typeface="Wingdings" panose="05000000000000000000" pitchFamily="2" charset="2"/>
              </a:rPr>
              <a:t> q in </a:t>
            </a:r>
            <a:r>
              <a:rPr lang="es-ES" dirty="0" err="1" smtClean="0">
                <a:sym typeface="Wingdings" panose="05000000000000000000" pitchFamily="2" charset="2"/>
              </a:rPr>
              <a:t>our</a:t>
            </a:r>
            <a:r>
              <a:rPr lang="es-ES" dirty="0" smtClean="0">
                <a:sym typeface="Wingdings" panose="05000000000000000000" pitchFamily="2" charset="2"/>
              </a:rPr>
              <a:t> HMM</a:t>
            </a:r>
          </a:p>
          <a:p>
            <a:pPr marL="201168" lvl="1" indent="0">
              <a:buNone/>
            </a:pPr>
            <a:endParaRPr lang="es-ES" dirty="0" smtClean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r>
              <a:rPr lang="es-ES" dirty="0" smtClean="0">
                <a:sym typeface="Wingdings" panose="05000000000000000000" pitchFamily="2" charset="2"/>
              </a:rPr>
              <a:t>	</a:t>
            </a:r>
            <a:endParaRPr lang="es-ES" dirty="0">
              <a:sym typeface="Wingdings" panose="05000000000000000000" pitchFamily="2" charset="2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406650" y="3543300"/>
            <a:ext cx="812800" cy="420688"/>
            <a:chOff x="1516" y="2232"/>
            <a:chExt cx="512" cy="26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16" y="2232"/>
              <a:ext cx="512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2232"/>
              <a:ext cx="52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72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Extracting</a:t>
            </a:r>
            <a:r>
              <a:rPr lang="es-ES" dirty="0" smtClean="0"/>
              <a:t> </a:t>
            </a:r>
            <a:r>
              <a:rPr lang="es-ES" dirty="0" err="1" smtClean="0"/>
              <a:t>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Transform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input </a:t>
            </a:r>
            <a:r>
              <a:rPr lang="es-ES" dirty="0" err="1" smtClean="0"/>
              <a:t>waveform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a </a:t>
            </a:r>
            <a:r>
              <a:rPr lang="es-ES" dirty="0" err="1" smtClean="0"/>
              <a:t>sequece</a:t>
            </a:r>
            <a:r>
              <a:rPr lang="es-ES" dirty="0" smtClean="0"/>
              <a:t> of </a:t>
            </a:r>
            <a:r>
              <a:rPr lang="es-ES" dirty="0" err="1" smtClean="0"/>
              <a:t>acoustic</a:t>
            </a:r>
            <a:r>
              <a:rPr lang="es-ES" dirty="0" smtClean="0"/>
              <a:t> </a:t>
            </a:r>
            <a:r>
              <a:rPr lang="es-ES" dirty="0" err="1" smtClean="0"/>
              <a:t>feature</a:t>
            </a:r>
            <a:r>
              <a:rPr lang="es-ES" dirty="0" smtClean="0"/>
              <a:t> </a:t>
            </a:r>
            <a:r>
              <a:rPr lang="es-ES" dirty="0" err="1" smtClean="0"/>
              <a:t>vectors</a:t>
            </a:r>
            <a:r>
              <a:rPr lang="es-ES" dirty="0"/>
              <a:t> </a:t>
            </a:r>
            <a:r>
              <a:rPr lang="es-ES" dirty="0" smtClean="0">
                <a:sym typeface="Wingdings" panose="05000000000000000000" pitchFamily="2" charset="2"/>
              </a:rPr>
              <a:t> MFCC</a:t>
            </a:r>
            <a:endParaRPr lang="es-ES" dirty="0" smtClean="0"/>
          </a:p>
          <a:p>
            <a:pPr lvl="1"/>
            <a:r>
              <a:rPr lang="es-ES" dirty="0" err="1" smtClean="0"/>
              <a:t>Each</a:t>
            </a:r>
            <a:r>
              <a:rPr lang="es-ES" dirty="0" smtClean="0"/>
              <a:t> vector </a:t>
            </a:r>
            <a:r>
              <a:rPr lang="es-ES" dirty="0" err="1" smtClean="0"/>
              <a:t>represents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in a </a:t>
            </a:r>
            <a:r>
              <a:rPr lang="es-ES" dirty="0" err="1" smtClean="0"/>
              <a:t>small</a:t>
            </a:r>
            <a:r>
              <a:rPr lang="es-ES" dirty="0" smtClean="0"/>
              <a:t> time </a:t>
            </a:r>
            <a:r>
              <a:rPr lang="es-ES" dirty="0" err="1" smtClean="0"/>
              <a:t>window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signal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Common</a:t>
            </a:r>
            <a:r>
              <a:rPr lang="es-ES" dirty="0" smtClean="0"/>
              <a:t> in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r>
              <a:rPr lang="es-ES" dirty="0" smtClean="0"/>
              <a:t>, </a:t>
            </a:r>
            <a:r>
              <a:rPr lang="es-ES" dirty="0" err="1" smtClean="0"/>
              <a:t>mel</a:t>
            </a:r>
            <a:r>
              <a:rPr lang="es-ES" dirty="0" smtClean="0"/>
              <a:t> </a:t>
            </a:r>
            <a:r>
              <a:rPr lang="es-ES" dirty="0" err="1" smtClean="0"/>
              <a:t>frequency</a:t>
            </a:r>
            <a:r>
              <a:rPr lang="es-ES" dirty="0" smtClean="0"/>
              <a:t> </a:t>
            </a:r>
            <a:r>
              <a:rPr lang="es-ES" dirty="0" err="1" smtClean="0"/>
              <a:t>cepstral</a:t>
            </a:r>
            <a:r>
              <a:rPr lang="es-ES" dirty="0" smtClean="0"/>
              <a:t> </a:t>
            </a:r>
            <a:r>
              <a:rPr lang="es-ES" dirty="0" err="1" smtClean="0"/>
              <a:t>coefficients</a:t>
            </a:r>
            <a:endParaRPr lang="es-ES" dirty="0" smtClean="0"/>
          </a:p>
          <a:p>
            <a:pPr lvl="1"/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idea of </a:t>
            </a:r>
            <a:r>
              <a:rPr lang="es-ES" dirty="0" err="1" smtClean="0"/>
              <a:t>cepstrum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step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convert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analog</a:t>
            </a:r>
            <a:r>
              <a:rPr lang="es-ES" dirty="0" smtClean="0"/>
              <a:t> </a:t>
            </a:r>
            <a:r>
              <a:rPr lang="es-ES" dirty="0" err="1" smtClean="0"/>
              <a:t>representations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a digital </a:t>
            </a:r>
            <a:r>
              <a:rPr lang="es-ES" dirty="0" err="1" smtClean="0"/>
              <a:t>signal</a:t>
            </a:r>
            <a:endParaRPr lang="es-ES" dirty="0"/>
          </a:p>
          <a:p>
            <a:pPr lvl="1"/>
            <a:r>
              <a:rPr lang="es-ES" dirty="0" err="1" smtClean="0"/>
              <a:t>Sampling</a:t>
            </a:r>
            <a:r>
              <a:rPr lang="es-ES" dirty="0" smtClean="0"/>
              <a:t>: </a:t>
            </a:r>
            <a:r>
              <a:rPr lang="es-ES" dirty="0" err="1" smtClean="0"/>
              <a:t>measure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amplitude</a:t>
            </a:r>
            <a:r>
              <a:rPr lang="es-ES" dirty="0" smtClean="0"/>
              <a:t> at a particular time (</a:t>
            </a:r>
            <a:r>
              <a:rPr lang="es-ES" dirty="0" err="1" smtClean="0"/>
              <a:t>sampling</a:t>
            </a:r>
            <a:r>
              <a:rPr lang="es-ES" dirty="0" smtClean="0"/>
              <a:t> </a:t>
            </a:r>
            <a:r>
              <a:rPr lang="es-ES" dirty="0" err="1" smtClean="0"/>
              <a:t>rate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Quantization</a:t>
            </a:r>
            <a:r>
              <a:rPr lang="es-ES" dirty="0" smtClean="0"/>
              <a:t>: </a:t>
            </a:r>
            <a:r>
              <a:rPr lang="es-ES" dirty="0" err="1" smtClean="0"/>
              <a:t>represent</a:t>
            </a:r>
            <a:r>
              <a:rPr lang="es-ES" dirty="0" smtClean="0"/>
              <a:t> and store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samples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then</a:t>
            </a:r>
            <a:r>
              <a:rPr lang="es-ES" dirty="0" smtClean="0"/>
              <a:t> </a:t>
            </a:r>
            <a:r>
              <a:rPr lang="es-ES" dirty="0" err="1" smtClean="0"/>
              <a:t>ready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extract</a:t>
            </a:r>
            <a:r>
              <a:rPr lang="es-ES" dirty="0" smtClean="0"/>
              <a:t> MFCC </a:t>
            </a:r>
            <a:r>
              <a:rPr lang="es-ES" dirty="0" err="1" smtClean="0"/>
              <a:t>features</a:t>
            </a:r>
            <a:endParaRPr lang="es-ES" dirty="0" smtClean="0"/>
          </a:p>
          <a:p>
            <a:pPr marL="201168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11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Extracting</a:t>
            </a:r>
            <a:r>
              <a:rPr lang="es-ES" dirty="0" smtClean="0"/>
              <a:t> </a:t>
            </a:r>
            <a:r>
              <a:rPr lang="es-ES" dirty="0" err="1" smtClean="0"/>
              <a:t>features</a:t>
            </a:r>
            <a:r>
              <a:rPr lang="es-ES" dirty="0" smtClean="0"/>
              <a:t>: Pre-</a:t>
            </a:r>
            <a:r>
              <a:rPr lang="es-ES" dirty="0" err="1" smtClean="0"/>
              <a:t>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Input: </a:t>
            </a:r>
            <a:r>
              <a:rPr lang="es-ES" dirty="0" err="1" smtClean="0"/>
              <a:t>waveform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Output: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waveform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frequencies</a:t>
            </a:r>
            <a:r>
              <a:rPr lang="es-ES" dirty="0" smtClean="0"/>
              <a:t> </a:t>
            </a:r>
            <a:r>
              <a:rPr lang="es-ES" dirty="0" err="1" smtClean="0"/>
              <a:t>boosted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Reason</a:t>
            </a:r>
            <a:r>
              <a:rPr lang="es-ES" dirty="0" smtClean="0"/>
              <a:t>: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requencies</a:t>
            </a:r>
            <a:r>
              <a:rPr lang="es-ES" dirty="0" smtClean="0"/>
              <a:t> </a:t>
            </a:r>
            <a:r>
              <a:rPr lang="es-ES" dirty="0" err="1" smtClean="0"/>
              <a:t>offer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 of </a:t>
            </a:r>
            <a:r>
              <a:rPr lang="es-ES" dirty="0" err="1" smtClean="0"/>
              <a:t>information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90" y="3357511"/>
            <a:ext cx="6821979" cy="261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Extracting</a:t>
            </a:r>
            <a:r>
              <a:rPr lang="es-ES" dirty="0"/>
              <a:t> </a:t>
            </a:r>
            <a:r>
              <a:rPr lang="es-ES" dirty="0" err="1"/>
              <a:t>features</a:t>
            </a:r>
            <a:r>
              <a:rPr lang="es-ES" dirty="0"/>
              <a:t>: </a:t>
            </a:r>
            <a:r>
              <a:rPr lang="es-ES" dirty="0" err="1" smtClean="0"/>
              <a:t>Windowing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Input: </a:t>
            </a:r>
            <a:r>
              <a:rPr lang="es-ES" dirty="0" err="1"/>
              <a:t>waveform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boosted</a:t>
            </a:r>
            <a:r>
              <a:rPr lang="es-ES" dirty="0"/>
              <a:t>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frequencies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Output: </a:t>
            </a:r>
            <a:r>
              <a:rPr lang="es-ES" dirty="0" err="1"/>
              <a:t>frammed</a:t>
            </a:r>
            <a:r>
              <a:rPr lang="es-ES" dirty="0"/>
              <a:t> </a:t>
            </a:r>
            <a:r>
              <a:rPr lang="es-ES" dirty="0" err="1"/>
              <a:t>waveform</a:t>
            </a:r>
            <a:endParaRPr lang="es-ES" dirty="0"/>
          </a:p>
          <a:p>
            <a:pPr marL="0" indent="0">
              <a:buNone/>
            </a:pPr>
            <a:endParaRPr lang="es-E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err="1" smtClean="0"/>
              <a:t>Reason</a:t>
            </a:r>
            <a:r>
              <a:rPr lang="es-ES" sz="2400" dirty="0" smtClean="0"/>
              <a:t>:</a:t>
            </a:r>
          </a:p>
          <a:p>
            <a:pPr lvl="1"/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waveform</a:t>
            </a:r>
            <a:r>
              <a:rPr lang="es-ES" sz="2000" dirty="0" smtClean="0"/>
              <a:t> </a:t>
            </a:r>
            <a:r>
              <a:rPr lang="es-ES" sz="2000" dirty="0" err="1" smtClean="0"/>
              <a:t>changes</a:t>
            </a:r>
            <a:r>
              <a:rPr lang="es-ES" sz="2000" dirty="0" smtClean="0"/>
              <a:t> </a:t>
            </a:r>
            <a:r>
              <a:rPr lang="es-ES" sz="2000" dirty="0" err="1" smtClean="0"/>
              <a:t>very</a:t>
            </a:r>
            <a:r>
              <a:rPr lang="es-ES" sz="2000" dirty="0" smtClean="0"/>
              <a:t> </a:t>
            </a:r>
            <a:r>
              <a:rPr lang="es-ES" sz="2000" dirty="0" err="1" smtClean="0"/>
              <a:t>quicly</a:t>
            </a:r>
            <a:endParaRPr lang="es-ES" sz="2000" dirty="0" smtClean="0"/>
          </a:p>
          <a:p>
            <a:pPr lvl="1"/>
            <a:r>
              <a:rPr lang="es-ES" sz="2000" dirty="0" err="1" smtClean="0"/>
              <a:t>Properties</a:t>
            </a:r>
            <a:r>
              <a:rPr lang="es-ES" sz="2000" dirty="0" smtClean="0"/>
              <a:t> are </a:t>
            </a:r>
            <a:r>
              <a:rPr lang="es-ES" sz="2000" dirty="0" err="1" smtClean="0"/>
              <a:t>not</a:t>
            </a:r>
            <a:r>
              <a:rPr lang="es-ES" sz="2000" dirty="0" smtClean="0"/>
              <a:t> </a:t>
            </a:r>
            <a:r>
              <a:rPr lang="es-ES" sz="2000" dirty="0" err="1" smtClean="0"/>
              <a:t>constant</a:t>
            </a:r>
            <a:r>
              <a:rPr lang="es-ES" sz="2000" dirty="0" smtClean="0"/>
              <a:t> </a:t>
            </a:r>
            <a:r>
              <a:rPr lang="es-ES" sz="2000" dirty="0" err="1" smtClean="0"/>
              <a:t>through</a:t>
            </a:r>
            <a:r>
              <a:rPr lang="es-ES" sz="2000" dirty="0" smtClean="0"/>
              <a:t> time</a:t>
            </a:r>
          </a:p>
          <a:p>
            <a:pPr lvl="1"/>
            <a:endParaRPr lang="en-US" dirty="0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6610350" y="2184400"/>
            <a:ext cx="4875213" cy="3346450"/>
            <a:chOff x="4164" y="1376"/>
            <a:chExt cx="3071" cy="2108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4164" y="1376"/>
              <a:ext cx="3071" cy="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" y="1376"/>
              <a:ext cx="3075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19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Extracting</a:t>
            </a:r>
            <a:r>
              <a:rPr lang="es-ES" dirty="0"/>
              <a:t> </a:t>
            </a:r>
            <a:r>
              <a:rPr lang="es-ES" dirty="0" err="1"/>
              <a:t>features</a:t>
            </a:r>
            <a:r>
              <a:rPr lang="es-ES" dirty="0"/>
              <a:t>: </a:t>
            </a:r>
            <a:r>
              <a:rPr lang="es-ES" dirty="0" err="1" smtClean="0"/>
              <a:t>Discrete</a:t>
            </a:r>
            <a:r>
              <a:rPr lang="es-ES" dirty="0" smtClean="0"/>
              <a:t> Fourier </a:t>
            </a:r>
            <a:r>
              <a:rPr lang="es-ES" dirty="0" err="1" smtClean="0"/>
              <a:t>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Input: </a:t>
            </a:r>
            <a:r>
              <a:rPr lang="es-ES" dirty="0" err="1" smtClean="0"/>
              <a:t>windowed</a:t>
            </a:r>
            <a:r>
              <a:rPr lang="es-ES" dirty="0" smtClean="0"/>
              <a:t> </a:t>
            </a:r>
            <a:r>
              <a:rPr lang="es-ES" dirty="0" err="1" smtClean="0"/>
              <a:t>signal</a:t>
            </a:r>
            <a:r>
              <a:rPr lang="es-ES" dirty="0"/>
              <a:t>	</a:t>
            </a:r>
            <a:r>
              <a:rPr lang="es-ES" dirty="0" smtClean="0"/>
              <a:t>	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Output: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of N </a:t>
            </a:r>
            <a:r>
              <a:rPr lang="es-ES" dirty="0" err="1" smtClean="0"/>
              <a:t>discrete</a:t>
            </a:r>
            <a:r>
              <a:rPr lang="es-ES" dirty="0" smtClean="0"/>
              <a:t> </a:t>
            </a:r>
            <a:r>
              <a:rPr lang="es-ES" dirty="0" err="1" smtClean="0"/>
              <a:t>frequency</a:t>
            </a:r>
            <a:r>
              <a:rPr lang="es-ES" dirty="0" smtClean="0"/>
              <a:t> </a:t>
            </a:r>
            <a:r>
              <a:rPr lang="es-ES" dirty="0" err="1" smtClean="0"/>
              <a:t>bands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get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sound</a:t>
            </a:r>
            <a:r>
              <a:rPr lang="es-ES" dirty="0" smtClean="0"/>
              <a:t> </a:t>
            </a:r>
            <a:r>
              <a:rPr lang="es-ES" dirty="0" err="1" smtClean="0"/>
              <a:t>presure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Reason</a:t>
            </a:r>
            <a:r>
              <a:rPr lang="es-ES" dirty="0" smtClean="0"/>
              <a:t>: </a:t>
            </a:r>
            <a:r>
              <a:rPr lang="es-ES" dirty="0" err="1" smtClean="0"/>
              <a:t>get</a:t>
            </a:r>
            <a:r>
              <a:rPr lang="es-ES" dirty="0" smtClean="0"/>
              <a:t> new </a:t>
            </a:r>
            <a:r>
              <a:rPr lang="es-ES" dirty="0" err="1" smtClean="0"/>
              <a:t>information</a:t>
            </a:r>
            <a:endParaRPr lang="es-ES" dirty="0" smtClean="0"/>
          </a:p>
          <a:p>
            <a:pPr lvl="1"/>
            <a:r>
              <a:rPr lang="es-ES" dirty="0" err="1" smtClean="0"/>
              <a:t>Amount</a:t>
            </a:r>
            <a:r>
              <a:rPr lang="es-ES" dirty="0" smtClean="0"/>
              <a:t> of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frequency</a:t>
            </a:r>
            <a:endParaRPr lang="es-ES" dirty="0" smtClean="0"/>
          </a:p>
          <a:p>
            <a:pPr lvl="1"/>
            <a:r>
              <a:rPr lang="es-ES" dirty="0" err="1" smtClean="0"/>
              <a:t>Vowels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56" y="3326994"/>
            <a:ext cx="5826754" cy="2242478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811588" y="1846263"/>
            <a:ext cx="1271587" cy="330200"/>
            <a:chOff x="2401" y="1163"/>
            <a:chExt cx="801" cy="20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01" y="1163"/>
              <a:ext cx="80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1163"/>
              <a:ext cx="80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5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Extracting</a:t>
            </a:r>
            <a:r>
              <a:rPr lang="es-ES" dirty="0"/>
              <a:t> </a:t>
            </a:r>
            <a:r>
              <a:rPr lang="es-ES" dirty="0" err="1"/>
              <a:t>features</a:t>
            </a:r>
            <a:r>
              <a:rPr lang="es-ES" dirty="0"/>
              <a:t>: </a:t>
            </a:r>
            <a:r>
              <a:rPr lang="es-ES" dirty="0" err="1" smtClean="0"/>
              <a:t>Mel</a:t>
            </a:r>
            <a:r>
              <a:rPr lang="es-ES" dirty="0" smtClean="0"/>
              <a:t> </a:t>
            </a:r>
            <a:r>
              <a:rPr lang="es-ES" dirty="0" err="1" smtClean="0"/>
              <a:t>filter</a:t>
            </a:r>
            <a:r>
              <a:rPr lang="es-ES" dirty="0" smtClean="0"/>
              <a:t> </a:t>
            </a:r>
            <a:r>
              <a:rPr lang="es-ES" dirty="0" err="1" smtClean="0"/>
              <a:t>bank</a:t>
            </a:r>
            <a:r>
              <a:rPr lang="es-ES" dirty="0" smtClean="0"/>
              <a:t> and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Input: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amount</a:t>
            </a:r>
            <a:r>
              <a:rPr lang="es-ES" dirty="0" smtClean="0"/>
              <a:t> of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frequency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Output: log (</a:t>
            </a:r>
            <a:r>
              <a:rPr lang="es-ES" dirty="0" err="1" smtClean="0"/>
              <a:t>wrapped</a:t>
            </a:r>
            <a:r>
              <a:rPr lang="es-ES" dirty="0" smtClean="0"/>
              <a:t> </a:t>
            </a:r>
            <a:r>
              <a:rPr lang="es-ES" dirty="0" err="1" smtClean="0"/>
              <a:t>frequencies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Wrapping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mel</a:t>
            </a:r>
            <a:r>
              <a:rPr lang="es-ES" dirty="0" smtClean="0"/>
              <a:t> </a:t>
            </a:r>
            <a:r>
              <a:rPr lang="es-ES" dirty="0" err="1" smtClean="0"/>
              <a:t>scale</a:t>
            </a:r>
            <a:endParaRPr lang="es-ES" dirty="0" smtClean="0"/>
          </a:p>
          <a:p>
            <a:pPr lvl="1"/>
            <a:r>
              <a:rPr lang="es-ES" dirty="0" smtClean="0"/>
              <a:t>Log </a:t>
            </a:r>
            <a:r>
              <a:rPr lang="es-ES" dirty="0" err="1" smtClean="0"/>
              <a:t>makes</a:t>
            </a:r>
            <a:r>
              <a:rPr lang="es-ES" dirty="0"/>
              <a:t> </a:t>
            </a:r>
            <a:r>
              <a:rPr lang="es-ES" dirty="0" smtClean="0"/>
              <a:t>a </a:t>
            </a:r>
            <a:r>
              <a:rPr lang="es-ES" dirty="0" err="1" smtClean="0"/>
              <a:t>nice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interpret</a:t>
            </a:r>
            <a:r>
              <a:rPr lang="es-ES" dirty="0" smtClean="0"/>
              <a:t> data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Reason</a:t>
            </a:r>
            <a:r>
              <a:rPr lang="es-ES" dirty="0" smtClean="0"/>
              <a:t>: </a:t>
            </a:r>
            <a:r>
              <a:rPr lang="es-ES" dirty="0" err="1" smtClean="0"/>
              <a:t>interesting</a:t>
            </a:r>
            <a:r>
              <a:rPr lang="es-ES" dirty="0" smtClean="0"/>
              <a:t> </a:t>
            </a:r>
            <a:r>
              <a:rPr lang="es-ES" dirty="0" err="1" smtClean="0"/>
              <a:t>frequency</a:t>
            </a:r>
            <a:r>
              <a:rPr lang="es-ES" dirty="0" smtClean="0"/>
              <a:t> </a:t>
            </a:r>
            <a:r>
              <a:rPr lang="es-ES" dirty="0" err="1" smtClean="0"/>
              <a:t>bands</a:t>
            </a:r>
            <a:r>
              <a:rPr lang="es-ES" dirty="0" smtClean="0"/>
              <a:t> are in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interval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09" y="3969042"/>
            <a:ext cx="5965768" cy="22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Extracting</a:t>
            </a:r>
            <a:r>
              <a:rPr lang="es-ES" dirty="0"/>
              <a:t> </a:t>
            </a:r>
            <a:r>
              <a:rPr lang="es-ES" dirty="0" err="1"/>
              <a:t>features</a:t>
            </a:r>
            <a:r>
              <a:rPr lang="es-ES" dirty="0"/>
              <a:t>: </a:t>
            </a:r>
            <a:r>
              <a:rPr lang="es-ES" dirty="0" err="1" smtClean="0"/>
              <a:t>Inverse</a:t>
            </a:r>
            <a:r>
              <a:rPr lang="es-ES" dirty="0" smtClean="0"/>
              <a:t> </a:t>
            </a:r>
            <a:r>
              <a:rPr lang="es-ES" dirty="0" err="1" smtClean="0"/>
              <a:t>Discrete</a:t>
            </a:r>
            <a:r>
              <a:rPr lang="es-ES" dirty="0" smtClean="0"/>
              <a:t> Fourier </a:t>
            </a:r>
            <a:r>
              <a:rPr lang="es-ES" dirty="0" err="1" smtClean="0"/>
              <a:t>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Input: </a:t>
            </a:r>
            <a:r>
              <a:rPr lang="es-ES" sz="2400" dirty="0" err="1" smtClean="0"/>
              <a:t>information</a:t>
            </a:r>
            <a:r>
              <a:rPr lang="es-ES" sz="2400" dirty="0" smtClean="0"/>
              <a:t> </a:t>
            </a:r>
            <a:r>
              <a:rPr lang="es-ES" sz="2400" dirty="0" err="1" smtClean="0"/>
              <a:t>about</a:t>
            </a:r>
            <a:r>
              <a:rPr lang="es-ES" sz="2400" dirty="0" smtClean="0"/>
              <a:t> </a:t>
            </a:r>
            <a:r>
              <a:rPr lang="es-ES" sz="2400" dirty="0" err="1" smtClean="0"/>
              <a:t>amount</a:t>
            </a:r>
            <a:r>
              <a:rPr lang="es-ES" sz="2400" dirty="0" smtClean="0"/>
              <a:t> of </a:t>
            </a:r>
            <a:r>
              <a:rPr lang="es-ES" sz="2400" dirty="0" err="1" smtClean="0"/>
              <a:t>energy</a:t>
            </a:r>
            <a:r>
              <a:rPr lang="es-ES" sz="2400" dirty="0" smtClean="0"/>
              <a:t>/</a:t>
            </a:r>
            <a:r>
              <a:rPr lang="es-ES" sz="2400" dirty="0" err="1" smtClean="0"/>
              <a:t>frequency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interesting</a:t>
            </a:r>
            <a:r>
              <a:rPr lang="es-ES" sz="2400" dirty="0" smtClean="0"/>
              <a:t> </a:t>
            </a:r>
            <a:r>
              <a:rPr lang="es-ES" sz="2400" dirty="0" err="1" smtClean="0"/>
              <a:t>intervals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spectrum</a:t>
            </a:r>
            <a:endParaRPr lang="es-E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Output: </a:t>
            </a:r>
            <a:r>
              <a:rPr lang="es-ES" sz="2400" dirty="0" err="1" smtClean="0"/>
              <a:t>cepstrum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spectrum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log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spectrum</a:t>
            </a:r>
            <a:r>
              <a:rPr lang="es-ES" sz="2400" dirty="0" smtClean="0"/>
              <a:t> (</a:t>
            </a:r>
            <a:r>
              <a:rPr lang="es-ES" sz="2400" dirty="0" err="1" smtClean="0"/>
              <a:t>first</a:t>
            </a:r>
            <a:r>
              <a:rPr lang="es-ES" sz="2400" dirty="0" smtClean="0"/>
              <a:t> 12 </a:t>
            </a:r>
            <a:r>
              <a:rPr lang="es-ES" sz="2400" dirty="0" err="1" smtClean="0"/>
              <a:t>cepstral</a:t>
            </a:r>
            <a:r>
              <a:rPr lang="es-ES" sz="2400" dirty="0" smtClean="0"/>
              <a:t> </a:t>
            </a:r>
            <a:r>
              <a:rPr lang="es-ES" sz="2400" dirty="0" err="1" smtClean="0"/>
              <a:t>values</a:t>
            </a:r>
            <a:r>
              <a:rPr lang="es-ES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err="1" smtClean="0"/>
              <a:t>Reason</a:t>
            </a:r>
            <a:r>
              <a:rPr lang="es-ES" sz="2400" dirty="0" smtClean="0"/>
              <a:t>: more </a:t>
            </a:r>
            <a:r>
              <a:rPr lang="es-ES" sz="2400" dirty="0" err="1" smtClean="0"/>
              <a:t>information</a:t>
            </a:r>
            <a:endParaRPr lang="es-ES" sz="2400" dirty="0" smtClean="0"/>
          </a:p>
          <a:p>
            <a:pPr lvl="1"/>
            <a:r>
              <a:rPr lang="es-ES" sz="2000" dirty="0" err="1" smtClean="0"/>
              <a:t>Usefull</a:t>
            </a:r>
            <a:r>
              <a:rPr lang="es-ES" sz="2000" dirty="0" smtClean="0"/>
              <a:t> </a:t>
            </a:r>
            <a:r>
              <a:rPr lang="es-ES" sz="2000" dirty="0" err="1" smtClean="0"/>
              <a:t>processin</a:t>
            </a:r>
            <a:r>
              <a:rPr lang="es-ES" sz="2000" dirty="0" smtClean="0"/>
              <a:t> </a:t>
            </a:r>
            <a:r>
              <a:rPr lang="es-ES" sz="2000" dirty="0" err="1" smtClean="0"/>
              <a:t>advantages</a:t>
            </a:r>
            <a:endParaRPr lang="es-ES" sz="2000" dirty="0" smtClean="0"/>
          </a:p>
          <a:p>
            <a:pPr lvl="1"/>
            <a:r>
              <a:rPr lang="es-ES" sz="2000" dirty="0" err="1" smtClean="0"/>
              <a:t>Improves</a:t>
            </a:r>
            <a:r>
              <a:rPr lang="es-ES" sz="2000" dirty="0" smtClean="0"/>
              <a:t> </a:t>
            </a:r>
            <a:r>
              <a:rPr lang="es-ES" sz="2000" dirty="0" err="1" smtClean="0"/>
              <a:t>phone</a:t>
            </a:r>
            <a:r>
              <a:rPr lang="es-ES" sz="2000" dirty="0" smtClean="0"/>
              <a:t> </a:t>
            </a:r>
            <a:r>
              <a:rPr lang="es-ES" sz="2000" dirty="0" err="1" smtClean="0"/>
              <a:t>recognition</a:t>
            </a:r>
            <a:endParaRPr lang="es-ES" sz="2000" dirty="0" smtClean="0"/>
          </a:p>
          <a:p>
            <a:pPr lvl="1"/>
            <a:r>
              <a:rPr lang="es-ES" sz="2000" dirty="0" smtClean="0"/>
              <a:t>Vocal </a:t>
            </a:r>
            <a:r>
              <a:rPr lang="es-ES" sz="2000" dirty="0" err="1" smtClean="0"/>
              <a:t>tract</a:t>
            </a:r>
            <a:r>
              <a:rPr lang="es-ES" sz="2000" dirty="0" smtClean="0"/>
              <a:t> </a:t>
            </a:r>
            <a:r>
              <a:rPr lang="es-ES" sz="2000" dirty="0" err="1" smtClean="0"/>
              <a:t>filter</a:t>
            </a:r>
            <a:r>
              <a:rPr lang="es-ES" sz="2000" dirty="0" smtClean="0"/>
              <a:t>, pitch </a:t>
            </a:r>
            <a:r>
              <a:rPr lang="es-ES" sz="2000" dirty="0" smtClean="0">
                <a:sym typeface="Wingdings" panose="05000000000000000000" pitchFamily="2" charset="2"/>
              </a:rPr>
              <a:t> </a:t>
            </a:r>
            <a:r>
              <a:rPr lang="es-ES" sz="2000" dirty="0" err="1" smtClean="0">
                <a:sym typeface="Wingdings" panose="05000000000000000000" pitchFamily="2" charset="2"/>
              </a:rPr>
              <a:t>consonants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04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Extracting</a:t>
            </a:r>
            <a:r>
              <a:rPr lang="es-ES" dirty="0"/>
              <a:t> </a:t>
            </a:r>
            <a:r>
              <a:rPr lang="es-ES" dirty="0" err="1"/>
              <a:t>features</a:t>
            </a:r>
            <a:r>
              <a:rPr lang="es-ES" dirty="0"/>
              <a:t>: </a:t>
            </a:r>
            <a:r>
              <a:rPr lang="es-ES" dirty="0" smtClean="0"/>
              <a:t>Deltas and </a:t>
            </a:r>
            <a:r>
              <a:rPr lang="es-ES" dirty="0" err="1" smtClean="0"/>
              <a:t>energy</a:t>
            </a:r>
            <a:r>
              <a:rPr lang="es-E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Input: </a:t>
            </a:r>
            <a:r>
              <a:rPr lang="es-ES" sz="2400" dirty="0" err="1" smtClean="0"/>
              <a:t>cepstral</a:t>
            </a:r>
            <a:r>
              <a:rPr lang="es-ES" sz="2400" dirty="0" smtClean="0"/>
              <a:t> </a:t>
            </a:r>
            <a:r>
              <a:rPr lang="es-ES" sz="2400" dirty="0" err="1" smtClean="0"/>
              <a:t>form</a:t>
            </a:r>
            <a:endParaRPr lang="es-E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Output: deltas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each</a:t>
            </a:r>
            <a:r>
              <a:rPr lang="es-ES" sz="2400" dirty="0" smtClean="0"/>
              <a:t> 12-value </a:t>
            </a:r>
            <a:r>
              <a:rPr lang="es-ES" sz="2400" dirty="0" err="1" smtClean="0"/>
              <a:t>cepstral</a:t>
            </a:r>
            <a:r>
              <a:rPr lang="es-ES" sz="2400" dirty="0" smtClean="0"/>
              <a:t> in a </a:t>
            </a:r>
            <a:r>
              <a:rPr lang="es-ES" sz="2400" dirty="0" err="1" smtClean="0"/>
              <a:t>window</a:t>
            </a:r>
            <a:r>
              <a:rPr lang="es-ES" sz="2400" dirty="0" smtClean="0"/>
              <a:t> and </a:t>
            </a:r>
            <a:r>
              <a:rPr lang="es-ES" sz="2400" dirty="0" err="1" smtClean="0"/>
              <a:t>energy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window</a:t>
            </a:r>
            <a:endParaRPr lang="es-E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err="1" smtClean="0"/>
              <a:t>Reason</a:t>
            </a:r>
            <a:r>
              <a:rPr lang="es-ES" sz="2400" dirty="0" smtClean="0"/>
              <a:t>:</a:t>
            </a:r>
          </a:p>
          <a:p>
            <a:pPr lvl="1"/>
            <a:r>
              <a:rPr lang="es-ES" sz="2000" dirty="0" err="1" smtClean="0"/>
              <a:t>Energy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useful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detect</a:t>
            </a:r>
            <a:r>
              <a:rPr lang="es-ES" sz="2000" dirty="0" smtClean="0"/>
              <a:t> </a:t>
            </a:r>
            <a:r>
              <a:rPr lang="es-ES" sz="2000" dirty="0" err="1" smtClean="0"/>
              <a:t>stops</a:t>
            </a:r>
            <a:r>
              <a:rPr lang="es-ES" sz="2000" dirty="0" smtClean="0"/>
              <a:t> and </a:t>
            </a:r>
            <a:r>
              <a:rPr lang="es-ES" sz="2000" dirty="0" err="1" smtClean="0"/>
              <a:t>then</a:t>
            </a:r>
            <a:r>
              <a:rPr lang="es-ES" sz="2000" dirty="0" smtClean="0"/>
              <a:t> </a:t>
            </a:r>
            <a:r>
              <a:rPr lang="es-ES" sz="2000" dirty="0" err="1" smtClean="0"/>
              <a:t>sillabes</a:t>
            </a:r>
            <a:r>
              <a:rPr lang="es-ES" sz="2000" dirty="0" smtClean="0"/>
              <a:t> and </a:t>
            </a:r>
            <a:r>
              <a:rPr lang="es-ES" sz="2000" dirty="0" err="1" smtClean="0"/>
              <a:t>phones</a:t>
            </a:r>
            <a:endParaRPr lang="es-ES" sz="2000" dirty="0" smtClean="0"/>
          </a:p>
          <a:p>
            <a:pPr lvl="1"/>
            <a:r>
              <a:rPr lang="es-ES" sz="2000" dirty="0" smtClean="0"/>
              <a:t>Delta </a:t>
            </a:r>
            <a:r>
              <a:rPr lang="es-ES" sz="2000" dirty="0" smtClean="0">
                <a:sym typeface="Wingdings" panose="05000000000000000000" pitchFamily="2" charset="2"/>
              </a:rPr>
              <a:t> </a:t>
            </a:r>
            <a:r>
              <a:rPr lang="es-ES" sz="2000" dirty="0" err="1" smtClean="0">
                <a:sym typeface="Wingdings" panose="05000000000000000000" pitchFamily="2" charset="2"/>
              </a:rPr>
              <a:t>Velocity</a:t>
            </a:r>
            <a:r>
              <a:rPr lang="es-ES" sz="2000" dirty="0" smtClean="0">
                <a:sym typeface="Wingdings" panose="05000000000000000000" pitchFamily="2" charset="2"/>
              </a:rPr>
              <a:t>: </a:t>
            </a:r>
            <a:r>
              <a:rPr lang="es-ES" sz="2000" dirty="0" err="1" smtClean="0">
                <a:sym typeface="Wingdings" panose="05000000000000000000" pitchFamily="2" charset="2"/>
              </a:rPr>
              <a:t>represent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000" dirty="0" err="1" smtClean="0">
                <a:sym typeface="Wingdings" panose="05000000000000000000" pitchFamily="2" charset="2"/>
              </a:rPr>
              <a:t>changes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000" dirty="0" err="1" smtClean="0">
                <a:sym typeface="Wingdings" panose="05000000000000000000" pitchFamily="2" charset="2"/>
              </a:rPr>
              <a:t>between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000" dirty="0" err="1" smtClean="0">
                <a:sym typeface="Wingdings" panose="05000000000000000000" pitchFamily="2" charset="2"/>
              </a:rPr>
              <a:t>windows</a:t>
            </a:r>
            <a:r>
              <a:rPr lang="es-ES" sz="2000" dirty="0" smtClean="0">
                <a:sym typeface="Wingdings" panose="05000000000000000000" pitchFamily="2" charset="2"/>
              </a:rPr>
              <a:t> (</a:t>
            </a:r>
            <a:r>
              <a:rPr lang="es-ES" sz="2000" dirty="0" err="1" smtClean="0">
                <a:sym typeface="Wingdings" panose="05000000000000000000" pitchFamily="2" charset="2"/>
              </a:rPr>
              <a:t>energy</a:t>
            </a:r>
            <a:r>
              <a:rPr lang="es-ES" sz="20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s-ES" sz="2000" dirty="0" err="1" smtClean="0">
                <a:sym typeface="Wingdings" panose="05000000000000000000" pitchFamily="2" charset="2"/>
              </a:rPr>
              <a:t>Double</a:t>
            </a:r>
            <a:r>
              <a:rPr lang="es-ES" sz="2000" dirty="0" smtClean="0">
                <a:sym typeface="Wingdings" panose="05000000000000000000" pitchFamily="2" charset="2"/>
              </a:rPr>
              <a:t> delta  </a:t>
            </a:r>
            <a:r>
              <a:rPr lang="es-ES" sz="2000" dirty="0" err="1" smtClean="0">
                <a:sym typeface="Wingdings" panose="05000000000000000000" pitchFamily="2" charset="2"/>
              </a:rPr>
              <a:t>Acceleration</a:t>
            </a:r>
            <a:r>
              <a:rPr lang="es-ES" sz="2000" dirty="0" smtClean="0">
                <a:sym typeface="Wingdings" panose="05000000000000000000" pitchFamily="2" charset="2"/>
              </a:rPr>
              <a:t>: </a:t>
            </a:r>
            <a:r>
              <a:rPr lang="es-ES" sz="2000" dirty="0" err="1" smtClean="0">
                <a:sym typeface="Wingdings" panose="05000000000000000000" pitchFamily="2" charset="2"/>
              </a:rPr>
              <a:t>change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000" dirty="0" err="1" smtClean="0">
                <a:sym typeface="Wingdings" panose="05000000000000000000" pitchFamily="2" charset="2"/>
              </a:rPr>
              <a:t>between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000" dirty="0" err="1" smtClean="0">
                <a:sym typeface="Wingdings" panose="05000000000000000000" pitchFamily="2" charset="2"/>
              </a:rPr>
              <a:t>frames</a:t>
            </a:r>
            <a:r>
              <a:rPr lang="es-ES" sz="2000" dirty="0" smtClean="0">
                <a:sym typeface="Wingdings" panose="05000000000000000000" pitchFamily="2" charset="2"/>
              </a:rPr>
              <a:t> in </a:t>
            </a:r>
            <a:r>
              <a:rPr lang="es-ES" sz="2000" dirty="0" err="1" smtClean="0">
                <a:sym typeface="Wingdings" panose="05000000000000000000" pitchFamily="2" charset="2"/>
              </a:rPr>
              <a:t>the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000" dirty="0" err="1" smtClean="0">
                <a:sym typeface="Wingdings" panose="05000000000000000000" pitchFamily="2" charset="2"/>
              </a:rPr>
              <a:t>corresponding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000" dirty="0" err="1" smtClean="0">
                <a:sym typeface="Wingdings" panose="05000000000000000000" pitchFamily="2" charset="2"/>
              </a:rPr>
              <a:t>feature</a:t>
            </a:r>
            <a:r>
              <a:rPr lang="es-ES" sz="2000" dirty="0" smtClean="0">
                <a:sym typeface="Wingdings" panose="05000000000000000000" pitchFamily="2" charset="2"/>
              </a:rPr>
              <a:t> of delta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42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Extracting</a:t>
            </a:r>
            <a:r>
              <a:rPr lang="es-ES" dirty="0"/>
              <a:t> </a:t>
            </a:r>
            <a:r>
              <a:rPr lang="es-ES" dirty="0" err="1"/>
              <a:t>features</a:t>
            </a:r>
            <a:r>
              <a:rPr lang="es-ES" dirty="0"/>
              <a:t>: </a:t>
            </a:r>
            <a:r>
              <a:rPr lang="es-ES" dirty="0" smtClean="0"/>
              <a:t>MFCC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12 </a:t>
            </a:r>
            <a:r>
              <a:rPr lang="es-ES" sz="2400" dirty="0" err="1" smtClean="0"/>
              <a:t>cepstral</a:t>
            </a:r>
            <a:r>
              <a:rPr lang="es-ES" sz="2400" dirty="0" smtClean="0"/>
              <a:t> </a:t>
            </a:r>
            <a:r>
              <a:rPr lang="es-ES" sz="2400" dirty="0" err="1" smtClean="0"/>
              <a:t>coefficients</a:t>
            </a:r>
            <a:endParaRPr lang="es-E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12 delta </a:t>
            </a:r>
            <a:r>
              <a:rPr lang="es-ES" sz="2400" dirty="0" err="1" smtClean="0"/>
              <a:t>cepstral</a:t>
            </a:r>
            <a:r>
              <a:rPr lang="es-ES" sz="2400" dirty="0" smtClean="0"/>
              <a:t> </a:t>
            </a:r>
            <a:r>
              <a:rPr lang="es-ES" sz="2400" dirty="0" err="1" smtClean="0"/>
              <a:t>coefficients</a:t>
            </a:r>
            <a:endParaRPr lang="es-E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12 </a:t>
            </a:r>
            <a:r>
              <a:rPr lang="es-ES" sz="2400" dirty="0" err="1" smtClean="0"/>
              <a:t>double</a:t>
            </a:r>
            <a:r>
              <a:rPr lang="es-ES" sz="2400" dirty="0" smtClean="0"/>
              <a:t> delta </a:t>
            </a:r>
            <a:r>
              <a:rPr lang="es-ES" sz="2400" dirty="0" err="1" smtClean="0"/>
              <a:t>cepstral</a:t>
            </a:r>
            <a:r>
              <a:rPr lang="es-ES" sz="2400" dirty="0" smtClean="0"/>
              <a:t> </a:t>
            </a:r>
            <a:r>
              <a:rPr lang="es-ES" sz="2400" dirty="0" err="1" smtClean="0"/>
              <a:t>coefficients</a:t>
            </a:r>
            <a:endParaRPr lang="es-E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1 </a:t>
            </a:r>
            <a:r>
              <a:rPr lang="es-ES" sz="2400" dirty="0" err="1" smtClean="0"/>
              <a:t>energy</a:t>
            </a:r>
            <a:r>
              <a:rPr lang="es-ES" sz="2400" dirty="0" smtClean="0"/>
              <a:t> </a:t>
            </a:r>
            <a:r>
              <a:rPr lang="es-ES" sz="2400" dirty="0" err="1" smtClean="0"/>
              <a:t>coefficient</a:t>
            </a:r>
            <a:endParaRPr lang="es-E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1 delta </a:t>
            </a:r>
            <a:r>
              <a:rPr lang="es-ES" sz="2400" dirty="0" err="1" smtClean="0"/>
              <a:t>energy</a:t>
            </a:r>
            <a:r>
              <a:rPr lang="es-ES" sz="2400" dirty="0" smtClean="0"/>
              <a:t> </a:t>
            </a:r>
            <a:r>
              <a:rPr lang="es-ES" sz="2400" dirty="0" err="1" smtClean="0"/>
              <a:t>coefficient</a:t>
            </a:r>
            <a:endParaRPr lang="es-E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1 </a:t>
            </a:r>
            <a:r>
              <a:rPr lang="es-ES" sz="2400" dirty="0" err="1" smtClean="0"/>
              <a:t>double</a:t>
            </a:r>
            <a:r>
              <a:rPr lang="es-ES" sz="2400" dirty="0" smtClean="0"/>
              <a:t> delta </a:t>
            </a:r>
            <a:r>
              <a:rPr lang="es-ES" sz="2400" dirty="0" err="1" smtClean="0"/>
              <a:t>energy</a:t>
            </a:r>
            <a:r>
              <a:rPr lang="es-ES" sz="2400" dirty="0" smtClean="0"/>
              <a:t> </a:t>
            </a:r>
            <a:r>
              <a:rPr lang="es-ES" sz="2400" dirty="0" err="1" smtClean="0"/>
              <a:t>coefficient</a:t>
            </a:r>
            <a:endParaRPr lang="es-E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39 MFCC </a:t>
            </a:r>
            <a:r>
              <a:rPr lang="es-ES" sz="2400" dirty="0" err="1" smtClean="0"/>
              <a:t>features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8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Acoustic</a:t>
            </a:r>
            <a:r>
              <a:rPr lang="es-ES" dirty="0" smtClean="0"/>
              <a:t> </a:t>
            </a:r>
            <a:r>
              <a:rPr lang="es-ES" dirty="0" err="1" smtClean="0"/>
              <a:t>likelihoods</a:t>
            </a:r>
            <a:r>
              <a:rPr lang="es-ES" dirty="0" smtClean="0"/>
              <a:t>: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approaches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compute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likelihood</a:t>
            </a:r>
            <a:r>
              <a:rPr lang="es-ES" dirty="0" smtClean="0"/>
              <a:t> of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feature</a:t>
            </a:r>
            <a:r>
              <a:rPr lang="es-ES" dirty="0" smtClean="0"/>
              <a:t> </a:t>
            </a:r>
            <a:r>
              <a:rPr lang="es-ES" dirty="0" err="1" smtClean="0"/>
              <a:t>vectors</a:t>
            </a:r>
            <a:r>
              <a:rPr lang="es-ES" dirty="0" smtClean="0"/>
              <a:t>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HMMstate</a:t>
            </a:r>
            <a:endParaRPr lang="es-ES" dirty="0" smtClean="0"/>
          </a:p>
          <a:p>
            <a:pPr lvl="1"/>
            <a:r>
              <a:rPr lang="es-ES" dirty="0" err="1" smtClean="0"/>
              <a:t>Given</a:t>
            </a:r>
            <a:r>
              <a:rPr lang="es-ES" dirty="0" smtClean="0"/>
              <a:t> q and o, </a:t>
            </a:r>
            <a:r>
              <a:rPr lang="es-ES" dirty="0" err="1" smtClean="0"/>
              <a:t>get</a:t>
            </a:r>
            <a:r>
              <a:rPr lang="es-ES" dirty="0" smtClean="0"/>
              <a:t> p(</a:t>
            </a:r>
            <a:r>
              <a:rPr lang="es-ES" dirty="0" err="1" smtClean="0"/>
              <a:t>o|q</a:t>
            </a:r>
            <a:r>
              <a:rPr lang="es-ES" dirty="0" smtClean="0"/>
              <a:t>)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-of-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tagging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observation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discrete</a:t>
            </a:r>
            <a:r>
              <a:rPr lang="es-ES" dirty="0" smtClean="0"/>
              <a:t> symbol</a:t>
            </a:r>
            <a:endParaRPr lang="es-ES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For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speech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recognition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we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deal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with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vectors</a:t>
            </a:r>
            <a:r>
              <a:rPr lang="es-ES" dirty="0" smtClean="0">
                <a:sym typeface="Wingdings" panose="05000000000000000000" pitchFamily="2" charset="2"/>
              </a:rPr>
              <a:t>  </a:t>
            </a:r>
            <a:r>
              <a:rPr lang="es-ES" dirty="0" err="1" smtClean="0">
                <a:sym typeface="Wingdings" panose="05000000000000000000" pitchFamily="2" charset="2"/>
              </a:rPr>
              <a:t>discretize</a:t>
            </a:r>
            <a:r>
              <a:rPr lang="es-ES" dirty="0" smtClean="0">
                <a:sym typeface="Wingdings" panose="05000000000000000000" pitchFamily="2" charset="2"/>
              </a:rPr>
              <a:t>??</a:t>
            </a:r>
          </a:p>
          <a:p>
            <a:pPr lvl="1"/>
            <a:r>
              <a:rPr lang="es-ES" dirty="0" err="1" smtClean="0">
                <a:sym typeface="Wingdings" panose="05000000000000000000" pitchFamily="2" charset="2"/>
              </a:rPr>
              <a:t>Same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problem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when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decoding</a:t>
            </a:r>
            <a:r>
              <a:rPr lang="es-ES" dirty="0" smtClean="0">
                <a:sym typeface="Wingdings" panose="05000000000000000000" pitchFamily="2" charset="2"/>
              </a:rPr>
              <a:t> and training</a:t>
            </a:r>
          </a:p>
          <a:p>
            <a:pPr lvl="1"/>
            <a:r>
              <a:rPr lang="es-ES" dirty="0" err="1" smtClean="0">
                <a:sym typeface="Wingdings" panose="05000000000000000000" pitchFamily="2" charset="2"/>
              </a:rPr>
              <a:t>We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need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to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get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matrix</a:t>
            </a:r>
            <a:r>
              <a:rPr lang="es-ES" dirty="0" smtClean="0">
                <a:sym typeface="Wingdings" panose="05000000000000000000" pitchFamily="2" charset="2"/>
              </a:rPr>
              <a:t> B and </a:t>
            </a:r>
            <a:r>
              <a:rPr lang="es-ES" dirty="0" err="1" smtClean="0">
                <a:sym typeface="Wingdings" panose="05000000000000000000" pitchFamily="2" charset="2"/>
              </a:rPr>
              <a:t>then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change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training </a:t>
            </a:r>
            <a:r>
              <a:rPr lang="es-ES" dirty="0" err="1" smtClean="0">
                <a:sym typeface="Wingdings" panose="05000000000000000000" pitchFamily="2" charset="2"/>
              </a:rPr>
              <a:t>algorithm</a:t>
            </a:r>
            <a:r>
              <a:rPr lang="es-ES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Different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approaches</a:t>
            </a:r>
            <a:endParaRPr lang="es-E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Vector </a:t>
            </a:r>
            <a:r>
              <a:rPr lang="es-ES" dirty="0" err="1" smtClean="0"/>
              <a:t>quantization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Gaussian</a:t>
            </a:r>
            <a:r>
              <a:rPr lang="es-ES" dirty="0" smtClean="0"/>
              <a:t> </a:t>
            </a:r>
            <a:r>
              <a:rPr lang="es-ES" dirty="0" err="1" smtClean="0"/>
              <a:t>PDF’s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ANN, SVM, </a:t>
            </a:r>
            <a:r>
              <a:rPr lang="es-ES" dirty="0" err="1" smtClean="0"/>
              <a:t>Kernel</a:t>
            </a:r>
            <a:r>
              <a:rPr lang="es-ES" dirty="0" smtClean="0"/>
              <a:t> </a:t>
            </a:r>
            <a:r>
              <a:rPr lang="es-ES" dirty="0" err="1" smtClean="0"/>
              <a:t>methods</a:t>
            </a: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171405" y="2177142"/>
            <a:ext cx="531224" cy="332015"/>
            <a:chOff x="3648" y="2040"/>
            <a:chExt cx="384" cy="24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48" y="2040"/>
              <a:ext cx="38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040"/>
              <a:ext cx="39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36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Origin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i </a:t>
            </a:r>
            <a:r>
              <a:rPr lang="es-ES" dirty="0" err="1" smtClean="0"/>
              <a:t>need</a:t>
            </a:r>
            <a:r>
              <a:rPr lang="es-ES" dirty="0" smtClean="0"/>
              <a:t> ASR?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electric</a:t>
            </a:r>
            <a:r>
              <a:rPr lang="es-ES" dirty="0" smtClean="0"/>
              <a:t> </a:t>
            </a:r>
            <a:r>
              <a:rPr lang="es-ES" dirty="0" err="1" smtClean="0"/>
              <a:t>implements</a:t>
            </a:r>
            <a:r>
              <a:rPr lang="es-ES" dirty="0"/>
              <a:t> </a:t>
            </a:r>
            <a:r>
              <a:rPr lang="es-ES" dirty="0" smtClean="0"/>
              <a:t>(1800)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Can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emulate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human </a:t>
            </a:r>
            <a:r>
              <a:rPr lang="es-ES" dirty="0" err="1" smtClean="0"/>
              <a:t>behaviour</a:t>
            </a:r>
            <a:r>
              <a:rPr lang="es-ES" dirty="0" smtClean="0"/>
              <a:t>?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s-ES" dirty="0" err="1" smtClean="0"/>
              <a:t>Strong</a:t>
            </a:r>
            <a:r>
              <a:rPr lang="es-ES" dirty="0" smtClean="0"/>
              <a:t>-AI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 smtClean="0"/>
              <a:t>Commercial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r>
              <a:rPr lang="es-ES" dirty="0" smtClean="0"/>
              <a:t> in </a:t>
            </a:r>
            <a:r>
              <a:rPr lang="es-ES" dirty="0" err="1" smtClean="0"/>
              <a:t>telecomunication</a:t>
            </a: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 smtClean="0"/>
              <a:t>Defensive</a:t>
            </a:r>
            <a:r>
              <a:rPr lang="es-ES" dirty="0" smtClean="0"/>
              <a:t> </a:t>
            </a:r>
            <a:r>
              <a:rPr lang="es-ES" dirty="0" err="1" smtClean="0"/>
              <a:t>purposes</a:t>
            </a:r>
            <a:endParaRPr lang="es-ES" dirty="0"/>
          </a:p>
          <a:p>
            <a:pPr>
              <a:buNone/>
            </a:pP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err="1" smtClean="0"/>
              <a:t>future</a:t>
            </a:r>
            <a:endParaRPr lang="en-US" dirty="0"/>
          </a:p>
        </p:txBody>
      </p:sp>
      <p:pic>
        <p:nvPicPr>
          <p:cNvPr id="11" name="HwBmPiOmEGQ"/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96125" y="3082925"/>
            <a:ext cx="30480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ASR </a:t>
            </a:r>
            <a:r>
              <a:rPr lang="es-ES" dirty="0" err="1" smtClean="0"/>
              <a:t>then</a:t>
            </a:r>
            <a:r>
              <a:rPr lang="es-ES" dirty="0" smtClean="0"/>
              <a:t> and… </a:t>
            </a:r>
            <a:r>
              <a:rPr lang="es-ES" dirty="0" err="1" smtClean="0"/>
              <a:t>tomorrow</a:t>
            </a:r>
            <a:r>
              <a:rPr lang="es-ES" dirty="0" smtClean="0"/>
              <a:t>¿?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Acoustic</a:t>
            </a:r>
            <a:r>
              <a:rPr lang="es-ES" dirty="0"/>
              <a:t> </a:t>
            </a:r>
            <a:r>
              <a:rPr lang="es-ES" dirty="0" err="1"/>
              <a:t>likelihoods</a:t>
            </a:r>
            <a:r>
              <a:rPr lang="es-ES" dirty="0"/>
              <a:t>: </a:t>
            </a:r>
            <a:r>
              <a:rPr lang="es-ES" dirty="0" smtClean="0"/>
              <a:t>Vector </a:t>
            </a:r>
            <a:r>
              <a:rPr lang="es-ES" dirty="0" err="1" smtClean="0"/>
              <a:t>quantization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Useful</a:t>
            </a:r>
            <a:r>
              <a:rPr lang="es-ES" dirty="0" smtClean="0"/>
              <a:t> </a:t>
            </a:r>
            <a:r>
              <a:rPr lang="es-ES" dirty="0" err="1" smtClean="0"/>
              <a:t>pedagogical</a:t>
            </a:r>
            <a:r>
              <a:rPr lang="es-ES" dirty="0" smtClean="0"/>
              <a:t> </a:t>
            </a:r>
            <a:r>
              <a:rPr lang="es-ES" dirty="0" err="1" smtClean="0"/>
              <a:t>step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in </a:t>
            </a:r>
            <a:r>
              <a:rPr lang="es-ES" dirty="0" err="1" smtClean="0"/>
              <a:t>reality</a:t>
            </a:r>
            <a:endParaRPr lang="es-ES" dirty="0"/>
          </a:p>
          <a:p>
            <a:pPr marL="201168" lvl="1" indent="0">
              <a:buNone/>
            </a:pPr>
            <a:endParaRPr lang="es-ES" dirty="0" smtClean="0"/>
          </a:p>
          <a:p>
            <a:pPr marL="544068" lvl="1" indent="-342900">
              <a:buFont typeface="+mj-lt"/>
              <a:buAutoNum type="arabicPeriod"/>
            </a:pPr>
            <a:r>
              <a:rPr lang="es-ES" dirty="0" err="1" smtClean="0"/>
              <a:t>Clusterize</a:t>
            </a:r>
            <a:endParaRPr lang="es-ES" dirty="0" smtClean="0"/>
          </a:p>
          <a:p>
            <a:pPr marL="544068" lvl="1" indent="-342900">
              <a:buFont typeface="+mj-lt"/>
              <a:buAutoNum type="arabicPeriod"/>
            </a:pPr>
            <a:r>
              <a:rPr lang="es-ES" dirty="0" err="1" smtClean="0"/>
              <a:t>Get</a:t>
            </a:r>
            <a:r>
              <a:rPr lang="es-ES" dirty="0" smtClean="0"/>
              <a:t> </a:t>
            </a:r>
            <a:r>
              <a:rPr lang="es-ES" dirty="0" err="1" smtClean="0"/>
              <a:t>prototype</a:t>
            </a:r>
            <a:r>
              <a:rPr lang="es-ES" dirty="0" smtClean="0"/>
              <a:t> </a:t>
            </a:r>
            <a:r>
              <a:rPr lang="es-ES" dirty="0" err="1" smtClean="0"/>
              <a:t>vectors</a:t>
            </a:r>
            <a:endParaRPr lang="es-ES" dirty="0" smtClean="0"/>
          </a:p>
          <a:p>
            <a:pPr marL="544068" lvl="1" indent="-342900">
              <a:buFont typeface="+mj-lt"/>
              <a:buAutoNum type="arabicPeriod"/>
            </a:pPr>
            <a:r>
              <a:rPr lang="es-ES" dirty="0" smtClean="0"/>
              <a:t>Compute </a:t>
            </a:r>
            <a:r>
              <a:rPr lang="es-ES" dirty="0" err="1" smtClean="0"/>
              <a:t>distances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metric</a:t>
            </a:r>
            <a:endParaRPr lang="es-ES" dirty="0" smtClean="0"/>
          </a:p>
          <a:p>
            <a:pPr lvl="4"/>
            <a:r>
              <a:rPr lang="es-ES" dirty="0" err="1" smtClean="0"/>
              <a:t>Euclidean</a:t>
            </a:r>
            <a:endParaRPr lang="es-ES" dirty="0" smtClean="0"/>
          </a:p>
          <a:p>
            <a:pPr lvl="4"/>
            <a:r>
              <a:rPr lang="es-ES" dirty="0" err="1" smtClean="0"/>
              <a:t>Mahanabolis</a:t>
            </a:r>
            <a:endParaRPr lang="es-ES" dirty="0" smtClean="0"/>
          </a:p>
          <a:p>
            <a:pPr marL="544068" lvl="1" indent="-342900">
              <a:buFont typeface="+mj-lt"/>
              <a:buAutoNum type="arabicPeriod"/>
            </a:pPr>
            <a:r>
              <a:rPr lang="es-ES" dirty="0" smtClean="0"/>
              <a:t>Train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algorithm</a:t>
            </a:r>
            <a:endParaRPr lang="es-ES" dirty="0" smtClean="0"/>
          </a:p>
          <a:p>
            <a:pPr lvl="4"/>
            <a:r>
              <a:rPr lang="es-ES" dirty="0" err="1" smtClean="0"/>
              <a:t>Knn</a:t>
            </a:r>
            <a:endParaRPr lang="es-ES" dirty="0" smtClean="0"/>
          </a:p>
          <a:p>
            <a:pPr lvl="4"/>
            <a:r>
              <a:rPr lang="es-ES" dirty="0" smtClean="0"/>
              <a:t>K-</a:t>
            </a:r>
            <a:r>
              <a:rPr lang="es-ES" dirty="0" err="1" smtClean="0"/>
              <a:t>means</a:t>
            </a:r>
            <a:endParaRPr lang="es-ES" dirty="0"/>
          </a:p>
          <a:p>
            <a:pPr marL="544068" lvl="1" indent="-342900">
              <a:buFont typeface="+mj-lt"/>
              <a:buAutoNum type="arabicPeriod"/>
            </a:pPr>
            <a:r>
              <a:rPr lang="es-ES" dirty="0" err="1" smtClean="0"/>
              <a:t>Get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probably</a:t>
            </a:r>
            <a:r>
              <a:rPr lang="es-ES" dirty="0" smtClean="0"/>
              <a:t> symbol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observation</a:t>
            </a:r>
            <a:r>
              <a:rPr lang="es-ES" dirty="0" smtClean="0"/>
              <a:t> b(i)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554" y="2523426"/>
            <a:ext cx="5386114" cy="22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Acoustic</a:t>
            </a:r>
            <a:r>
              <a:rPr lang="es-ES" dirty="0"/>
              <a:t> </a:t>
            </a:r>
            <a:r>
              <a:rPr lang="es-ES" dirty="0" err="1"/>
              <a:t>likelihoods</a:t>
            </a:r>
            <a:r>
              <a:rPr lang="es-ES" dirty="0" smtClean="0"/>
              <a:t>: </a:t>
            </a:r>
            <a:r>
              <a:rPr lang="es-ES" dirty="0" err="1" smtClean="0"/>
              <a:t>Gaussian</a:t>
            </a:r>
            <a:r>
              <a:rPr lang="es-ES" dirty="0" smtClean="0"/>
              <a:t> </a:t>
            </a:r>
            <a:r>
              <a:rPr lang="es-ES" dirty="0" err="1" smtClean="0"/>
              <a:t>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simply</a:t>
            </a:r>
            <a:r>
              <a:rPr lang="es-ES" dirty="0" smtClean="0"/>
              <a:t> non </a:t>
            </a:r>
            <a:r>
              <a:rPr lang="es-ES" dirty="0" err="1" smtClean="0"/>
              <a:t>categorical</a:t>
            </a:r>
            <a:r>
              <a:rPr lang="es-ES" dirty="0" smtClean="0"/>
              <a:t>, </a:t>
            </a:r>
            <a:r>
              <a:rPr lang="es-ES" dirty="0" err="1" smtClean="0"/>
              <a:t>symbolic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.</a:t>
            </a:r>
            <a:endParaRPr lang="en-US" dirty="0"/>
          </a:p>
          <a:p>
            <a:pPr lvl="1"/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must</a:t>
            </a:r>
            <a:r>
              <a:rPr lang="es-ES" dirty="0" smtClean="0"/>
              <a:t> compute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observation</a:t>
            </a:r>
            <a:r>
              <a:rPr lang="es-ES" dirty="0" smtClean="0"/>
              <a:t> </a:t>
            </a:r>
            <a:r>
              <a:rPr lang="es-ES" dirty="0" err="1" smtClean="0"/>
              <a:t>probabilities</a:t>
            </a:r>
            <a:r>
              <a:rPr lang="es-ES" dirty="0" smtClean="0"/>
              <a:t> </a:t>
            </a:r>
            <a:r>
              <a:rPr lang="es-ES" dirty="0" err="1" smtClean="0"/>
              <a:t>directly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feature</a:t>
            </a:r>
            <a:r>
              <a:rPr lang="es-ES" dirty="0" smtClean="0"/>
              <a:t> </a:t>
            </a:r>
            <a:r>
              <a:rPr lang="es-ES" dirty="0" err="1" smtClean="0"/>
              <a:t>vectors</a:t>
            </a:r>
            <a:endParaRPr lang="es-ES" dirty="0" smtClean="0"/>
          </a:p>
          <a:p>
            <a:pPr lvl="1"/>
            <a:r>
              <a:rPr lang="es-ES" dirty="0" err="1" smtClean="0"/>
              <a:t>Probability</a:t>
            </a:r>
            <a:r>
              <a:rPr lang="es-ES" dirty="0" smtClean="0"/>
              <a:t> </a:t>
            </a:r>
            <a:r>
              <a:rPr lang="es-ES" dirty="0" err="1" smtClean="0"/>
              <a:t>densitiy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space</a:t>
            </a:r>
            <a:endParaRPr lang="es-ES" dirty="0" smtClean="0"/>
          </a:p>
          <a:p>
            <a:pPr lvl="1"/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Unvariate</a:t>
            </a:r>
            <a:r>
              <a:rPr lang="es-ES" dirty="0" smtClean="0"/>
              <a:t> </a:t>
            </a:r>
            <a:r>
              <a:rPr lang="es-ES" dirty="0" err="1" smtClean="0"/>
              <a:t>gaussians</a:t>
            </a:r>
            <a:endParaRPr lang="es-ES" dirty="0"/>
          </a:p>
          <a:p>
            <a:pPr lvl="1"/>
            <a:r>
              <a:rPr lang="es-ES" dirty="0" err="1" smtClean="0"/>
              <a:t>Simplest</a:t>
            </a:r>
            <a:r>
              <a:rPr lang="es-ES" dirty="0" smtClean="0"/>
              <a:t> use of </a:t>
            </a:r>
            <a:r>
              <a:rPr lang="es-ES" dirty="0" err="1" smtClean="0"/>
              <a:t>gaussian</a:t>
            </a:r>
            <a:r>
              <a:rPr lang="es-ES" dirty="0" smtClean="0"/>
              <a:t> </a:t>
            </a:r>
            <a:r>
              <a:rPr lang="es-ES" dirty="0" err="1" smtClean="0"/>
              <a:t>probability</a:t>
            </a:r>
            <a:r>
              <a:rPr lang="es-ES" dirty="0" smtClean="0"/>
              <a:t> </a:t>
            </a:r>
            <a:r>
              <a:rPr lang="es-ES" dirty="0" err="1" smtClean="0"/>
              <a:t>estimator</a:t>
            </a:r>
            <a:endParaRPr lang="es-ES" dirty="0" smtClean="0"/>
          </a:p>
          <a:p>
            <a:pPr lvl="1"/>
            <a:r>
              <a:rPr lang="es-ES" dirty="0" err="1" smtClean="0"/>
              <a:t>Probability</a:t>
            </a:r>
            <a:r>
              <a:rPr lang="es-ES" dirty="0" smtClean="0"/>
              <a:t>: </a:t>
            </a:r>
            <a:r>
              <a:rPr lang="es-ES" dirty="0" err="1" smtClean="0"/>
              <a:t>area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curve = 1</a:t>
            </a:r>
          </a:p>
          <a:p>
            <a:pPr lvl="1"/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gaussian</a:t>
            </a:r>
            <a:r>
              <a:rPr lang="es-ES" dirty="0" smtClean="0"/>
              <a:t> </a:t>
            </a:r>
            <a:r>
              <a:rPr lang="es-ES" dirty="0" err="1" smtClean="0"/>
              <a:t>tells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probable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value</a:t>
            </a:r>
            <a:r>
              <a:rPr lang="es-ES" dirty="0" smtClean="0"/>
              <a:t> of a </a:t>
            </a:r>
          </a:p>
          <a:p>
            <a:pPr marL="201168" lvl="1" indent="0">
              <a:buNone/>
            </a:pPr>
            <a:r>
              <a:rPr lang="es-ES" dirty="0" err="1" smtClean="0"/>
              <a:t>feature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be </a:t>
            </a:r>
            <a:r>
              <a:rPr lang="es-ES" dirty="0" err="1" smtClean="0"/>
              <a:t>generated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HMM </a:t>
            </a:r>
            <a:r>
              <a:rPr lang="es-ES" dirty="0" err="1" smtClean="0"/>
              <a:t>state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222" y="2725642"/>
            <a:ext cx="4413458" cy="3513646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222375" y="5203825"/>
            <a:ext cx="4724400" cy="850900"/>
            <a:chOff x="770" y="3278"/>
            <a:chExt cx="2976" cy="53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70" y="3278"/>
              <a:ext cx="297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" y="3278"/>
              <a:ext cx="29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3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Acoustic</a:t>
            </a:r>
            <a:r>
              <a:rPr lang="es-ES" dirty="0"/>
              <a:t> </a:t>
            </a:r>
            <a:r>
              <a:rPr lang="es-ES" dirty="0" err="1"/>
              <a:t>likelihoods</a:t>
            </a:r>
            <a:r>
              <a:rPr lang="es-ES" dirty="0"/>
              <a:t>: </a:t>
            </a:r>
            <a:r>
              <a:rPr lang="es-ES" dirty="0" err="1"/>
              <a:t>Gaussian</a:t>
            </a:r>
            <a:r>
              <a:rPr lang="es-ES" dirty="0"/>
              <a:t> </a:t>
            </a:r>
            <a:r>
              <a:rPr lang="es-ES" dirty="0" err="1"/>
              <a:t>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Multivariate</a:t>
            </a:r>
            <a:r>
              <a:rPr lang="es-ES" dirty="0" smtClean="0"/>
              <a:t> </a:t>
            </a:r>
            <a:r>
              <a:rPr lang="es-ES" dirty="0" err="1" smtClean="0"/>
              <a:t>gaussians</a:t>
            </a:r>
            <a:endParaRPr lang="es-ES" dirty="0" smtClean="0"/>
          </a:p>
          <a:p>
            <a:pPr lvl="1"/>
            <a:r>
              <a:rPr lang="es-ES" dirty="0" smtClean="0"/>
              <a:t>Single </a:t>
            </a:r>
            <a:r>
              <a:rPr lang="es-ES" dirty="0" err="1" smtClean="0"/>
              <a:t>cepstral</a:t>
            </a:r>
            <a:r>
              <a:rPr lang="es-ES" dirty="0" smtClean="0"/>
              <a:t> </a:t>
            </a:r>
            <a:r>
              <a:rPr lang="es-ES" dirty="0" err="1" smtClean="0"/>
              <a:t>feature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39-dimension vector </a:t>
            </a:r>
            <a:r>
              <a:rPr lang="es-ES" dirty="0" smtClean="0">
                <a:sym typeface="Wingdings" panose="05000000000000000000" pitchFamily="2" charset="2"/>
              </a:rPr>
              <a:t> new </a:t>
            </a:r>
            <a:r>
              <a:rPr lang="es-ES" dirty="0" err="1" smtClean="0">
                <a:sym typeface="Wingdings" panose="05000000000000000000" pitchFamily="2" charset="2"/>
              </a:rPr>
              <a:t>dimension</a:t>
            </a:r>
            <a:endParaRPr lang="es-ES" dirty="0" smtClean="0">
              <a:sym typeface="Wingdings" panose="05000000000000000000" pitchFamily="2" charset="2"/>
            </a:endParaRPr>
          </a:p>
          <a:p>
            <a:pPr lvl="1"/>
            <a:r>
              <a:rPr lang="es-ES" dirty="0" smtClean="0">
                <a:sym typeface="Wingdings" panose="05000000000000000000" pitchFamily="2" charset="2"/>
              </a:rPr>
              <a:t>Use a </a:t>
            </a:r>
            <a:r>
              <a:rPr lang="es-ES" dirty="0" err="1" smtClean="0">
                <a:sym typeface="Wingdings" panose="05000000000000000000" pitchFamily="2" charset="2"/>
              </a:rPr>
              <a:t>gaussian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for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each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feature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supposing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distribution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Gaussian</a:t>
            </a:r>
            <a:r>
              <a:rPr lang="es-ES" dirty="0" smtClean="0"/>
              <a:t> mixture </a:t>
            </a:r>
            <a:r>
              <a:rPr lang="es-ES" dirty="0" err="1" smtClean="0"/>
              <a:t>models</a:t>
            </a:r>
            <a:endParaRPr lang="es-ES" dirty="0" smtClean="0"/>
          </a:p>
          <a:p>
            <a:pPr lvl="1"/>
            <a:r>
              <a:rPr lang="es-ES" dirty="0" smtClean="0"/>
              <a:t>A particular </a:t>
            </a:r>
            <a:r>
              <a:rPr lang="es-ES" dirty="0" err="1" smtClean="0"/>
              <a:t>cepstral</a:t>
            </a:r>
            <a:r>
              <a:rPr lang="es-ES" dirty="0" smtClean="0"/>
              <a:t> </a:t>
            </a:r>
            <a:r>
              <a:rPr lang="es-ES" dirty="0" err="1" smtClean="0"/>
              <a:t>value</a:t>
            </a:r>
            <a:r>
              <a:rPr lang="es-ES" dirty="0" smtClean="0"/>
              <a:t> </a:t>
            </a:r>
            <a:r>
              <a:rPr lang="es-ES" dirty="0" err="1" smtClean="0"/>
              <a:t>might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non-normal </a:t>
            </a:r>
            <a:r>
              <a:rPr lang="es-ES" dirty="0" err="1" smtClean="0"/>
              <a:t>distribution</a:t>
            </a:r>
            <a:endParaRPr lang="es-ES" dirty="0" smtClean="0"/>
          </a:p>
          <a:p>
            <a:pPr lvl="1"/>
            <a:r>
              <a:rPr lang="es-ES" dirty="0" err="1" smtClean="0"/>
              <a:t>Weighted</a:t>
            </a:r>
            <a:r>
              <a:rPr lang="es-ES" dirty="0" smtClean="0"/>
              <a:t> mixture of </a:t>
            </a:r>
            <a:r>
              <a:rPr lang="es-ES" dirty="0" err="1" smtClean="0"/>
              <a:t>multivariate</a:t>
            </a:r>
            <a:r>
              <a:rPr lang="es-ES" dirty="0" smtClean="0"/>
              <a:t> </a:t>
            </a:r>
            <a:r>
              <a:rPr lang="es-ES" dirty="0" err="1" smtClean="0"/>
              <a:t>gaussians</a:t>
            </a:r>
            <a:endParaRPr lang="es-ES" dirty="0" smtClean="0"/>
          </a:p>
          <a:p>
            <a:pPr lvl="1"/>
            <a:r>
              <a:rPr lang="es-ES" dirty="0" err="1" smtClean="0"/>
              <a:t>Trained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Baum-Welch</a:t>
            </a:r>
            <a:r>
              <a:rPr lang="es-ES" dirty="0" smtClean="0"/>
              <a:t> </a:t>
            </a:r>
            <a:r>
              <a:rPr lang="es-ES" dirty="0" err="1" smtClean="0"/>
              <a:t>algorithm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324" y="2816513"/>
            <a:ext cx="2633533" cy="2081801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295525" y="3011488"/>
            <a:ext cx="4635500" cy="620712"/>
            <a:chOff x="1446" y="1897"/>
            <a:chExt cx="2920" cy="39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6" y="1897"/>
              <a:ext cx="2920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" y="1897"/>
              <a:ext cx="2926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20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Acoustic</a:t>
            </a:r>
            <a:r>
              <a:rPr lang="es-ES" dirty="0"/>
              <a:t> </a:t>
            </a:r>
            <a:r>
              <a:rPr lang="es-ES" dirty="0" err="1" smtClean="0"/>
              <a:t>likelihoods</a:t>
            </a:r>
            <a:r>
              <a:rPr lang="es-ES" dirty="0" smtClean="0"/>
              <a:t>: </a:t>
            </a:r>
            <a:r>
              <a:rPr lang="es-ES" dirty="0" err="1" smtClean="0"/>
              <a:t>Probabilities</a:t>
            </a:r>
            <a:r>
              <a:rPr lang="es-ES" dirty="0" smtClean="0"/>
              <a:t> and </a:t>
            </a:r>
            <a:r>
              <a:rPr lang="es-ES" dirty="0" err="1" smtClean="0"/>
              <a:t>distance</a:t>
            </a:r>
            <a:r>
              <a:rPr lang="es-ES" dirty="0" smtClean="0"/>
              <a:t> </a:t>
            </a:r>
            <a:r>
              <a:rPr lang="es-ES" dirty="0" err="1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Log </a:t>
            </a:r>
            <a:r>
              <a:rPr lang="es-ES" dirty="0" err="1" smtClean="0"/>
              <a:t>Probability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 </a:t>
            </a:r>
            <a:r>
              <a:rPr lang="es-ES" dirty="0" err="1" smtClean="0"/>
              <a:t>easy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probability</a:t>
            </a:r>
            <a:endParaRPr lang="es-ES" dirty="0" smtClean="0"/>
          </a:p>
          <a:p>
            <a:pPr lvl="1"/>
            <a:r>
              <a:rPr lang="es-ES" dirty="0" err="1" smtClean="0"/>
              <a:t>Multipliying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probability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in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numbers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/>
              <a:t>underflow</a:t>
            </a:r>
            <a:r>
              <a:rPr lang="es-ES" dirty="0" smtClean="0"/>
              <a:t> </a:t>
            </a:r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log of a </a:t>
            </a:r>
            <a:r>
              <a:rPr lang="es-ES" dirty="0" err="1" smtClean="0"/>
              <a:t>number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 </a:t>
            </a:r>
            <a:r>
              <a:rPr lang="es-ES" dirty="0" err="1" smtClean="0"/>
              <a:t>easy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                                                  VS</a:t>
            </a:r>
          </a:p>
          <a:p>
            <a:pPr lvl="1"/>
            <a:r>
              <a:rPr lang="es-ES" dirty="0" err="1" smtClean="0"/>
              <a:t>Computational</a:t>
            </a:r>
            <a:r>
              <a:rPr lang="es-ES" dirty="0" smtClean="0"/>
              <a:t> </a:t>
            </a:r>
            <a:r>
              <a:rPr lang="es-ES" dirty="0" err="1" smtClean="0"/>
              <a:t>speed</a:t>
            </a:r>
            <a:r>
              <a:rPr lang="es-ES" dirty="0" smtClean="0"/>
              <a:t> </a:t>
            </a:r>
            <a:r>
              <a:rPr lang="es-ES" dirty="0" err="1" smtClean="0"/>
              <a:t>beacuse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adding</a:t>
            </a:r>
            <a:endParaRPr lang="en-U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233738" y="3525838"/>
            <a:ext cx="5640387" cy="1169987"/>
            <a:chOff x="2037" y="2221"/>
            <a:chExt cx="3553" cy="73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7" y="2221"/>
              <a:ext cx="3553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" y="2221"/>
              <a:ext cx="3561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3052763" y="5064125"/>
            <a:ext cx="6148387" cy="1030288"/>
            <a:chOff x="1923" y="3190"/>
            <a:chExt cx="3873" cy="649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923" y="3190"/>
              <a:ext cx="3873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" y="3190"/>
              <a:ext cx="3881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/>
          <p:cNvGrpSpPr>
            <a:grpSpLocks noChangeAspect="1"/>
          </p:cNvGrpSpPr>
          <p:nvPr/>
        </p:nvGrpSpPr>
        <p:grpSpPr bwMode="auto">
          <a:xfrm>
            <a:off x="5986463" y="2520950"/>
            <a:ext cx="2235200" cy="330200"/>
            <a:chOff x="3771" y="1588"/>
            <a:chExt cx="1408" cy="208"/>
          </a:xfrm>
        </p:grpSpPr>
        <p:sp>
          <p:nvSpPr>
            <p:cNvPr id="1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771" y="1588"/>
              <a:ext cx="140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1588"/>
              <a:ext cx="14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8926513" y="2524125"/>
            <a:ext cx="406400" cy="266700"/>
            <a:chOff x="5623" y="1590"/>
            <a:chExt cx="256" cy="168"/>
          </a:xfrm>
        </p:grpSpPr>
        <p:sp>
          <p:nvSpPr>
            <p:cNvPr id="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5623" y="1590"/>
              <a:ext cx="25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09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" y="1590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22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N-</a:t>
            </a:r>
            <a:r>
              <a:rPr lang="es-ES" dirty="0" err="1" smtClean="0"/>
              <a:t>gram</a:t>
            </a:r>
            <a:r>
              <a:rPr lang="es-ES" dirty="0" smtClean="0"/>
              <a:t> and </a:t>
            </a:r>
            <a:r>
              <a:rPr lang="es-ES" dirty="0" err="1" smtClean="0"/>
              <a:t>lexicon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Prior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 err="1">
                <a:sym typeface="Wingdings" panose="05000000000000000000" pitchFamily="2" charset="2"/>
              </a:rPr>
              <a:t>The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Language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Model</a:t>
            </a:r>
            <a:r>
              <a:rPr lang="es-ES" dirty="0">
                <a:sym typeface="Wingdings" panose="05000000000000000000" pitchFamily="2" charset="2"/>
              </a:rPr>
              <a:t> (LM)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likely</a:t>
            </a:r>
            <a:r>
              <a:rPr lang="es-ES" dirty="0"/>
              <a:t> a </a:t>
            </a:r>
            <a:r>
              <a:rPr lang="es-ES" dirty="0" err="1"/>
              <a:t>string</a:t>
            </a:r>
            <a:r>
              <a:rPr lang="es-ES" dirty="0"/>
              <a:t> of </a:t>
            </a:r>
            <a:r>
              <a:rPr lang="es-ES" dirty="0" err="1"/>
              <a:t>words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be a real </a:t>
            </a:r>
            <a:r>
              <a:rPr lang="es-ES" dirty="0" err="1"/>
              <a:t>english</a:t>
            </a:r>
            <a:r>
              <a:rPr lang="es-ES" dirty="0"/>
              <a:t> </a:t>
            </a:r>
            <a:r>
              <a:rPr lang="es-ES" dirty="0" err="1"/>
              <a:t>sentence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N-</a:t>
            </a:r>
            <a:r>
              <a:rPr lang="es-ES" dirty="0" err="1"/>
              <a:t>gram</a:t>
            </a:r>
            <a:r>
              <a:rPr lang="es-ES" dirty="0"/>
              <a:t> </a:t>
            </a:r>
            <a:r>
              <a:rPr lang="es-ES" dirty="0" err="1" smtClean="0"/>
              <a:t>approach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HMM as a net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lexicon</a:t>
            </a:r>
            <a:r>
              <a:rPr lang="es-ES" dirty="0" smtClean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/>
              <a:t>List</a:t>
            </a:r>
            <a:r>
              <a:rPr lang="es-ES" dirty="0"/>
              <a:t> of </a:t>
            </a:r>
            <a:r>
              <a:rPr lang="es-ES" dirty="0" err="1"/>
              <a:t>words</a:t>
            </a:r>
            <a:r>
              <a:rPr lang="es-ES" dirty="0"/>
              <a:t>, </a:t>
            </a:r>
            <a:r>
              <a:rPr lang="es-ES" dirty="0" err="1"/>
              <a:t>pronunciation</a:t>
            </a:r>
            <a:r>
              <a:rPr lang="es-ES" dirty="0"/>
              <a:t> </a:t>
            </a:r>
            <a:r>
              <a:rPr lang="es-ES" dirty="0" err="1"/>
              <a:t>dictionaries</a:t>
            </a:r>
            <a:endParaRPr lang="es-E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/>
              <a:t>Accoring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basic</a:t>
            </a:r>
            <a:r>
              <a:rPr lang="es-ES" dirty="0"/>
              <a:t> </a:t>
            </a:r>
            <a:r>
              <a:rPr lang="es-ES" dirty="0" err="1" smtClean="0"/>
              <a:t>phones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/>
              <a:t>Phonetic</a:t>
            </a:r>
            <a:r>
              <a:rPr lang="es-ES" dirty="0"/>
              <a:t> </a:t>
            </a:r>
            <a:r>
              <a:rPr lang="es-ES" dirty="0" err="1"/>
              <a:t>resources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web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several</a:t>
            </a:r>
            <a:r>
              <a:rPr lang="es-ES" dirty="0"/>
              <a:t> </a:t>
            </a:r>
            <a:r>
              <a:rPr lang="es-ES" dirty="0" err="1"/>
              <a:t>languages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/>
              <a:t>Usefull</a:t>
            </a:r>
            <a:r>
              <a:rPr lang="es-ES" dirty="0"/>
              <a:t> in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fields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More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pronunctiation</a:t>
            </a:r>
            <a:endParaRPr lang="es-E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/>
              <a:t>Stress </a:t>
            </a:r>
            <a:r>
              <a:rPr lang="es-ES" dirty="0" err="1"/>
              <a:t>level</a:t>
            </a:r>
            <a:endParaRPr lang="es-E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/>
              <a:t>Morphological</a:t>
            </a:r>
            <a:r>
              <a:rPr lang="es-ES" dirty="0"/>
              <a:t> </a:t>
            </a:r>
            <a:r>
              <a:rPr lang="es-ES" dirty="0" err="1"/>
              <a:t>information</a:t>
            </a:r>
            <a:endParaRPr lang="es-E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/>
              <a:t>Part</a:t>
            </a:r>
            <a:r>
              <a:rPr lang="es-ES" dirty="0"/>
              <a:t> of </a:t>
            </a:r>
            <a:r>
              <a:rPr lang="es-ES" dirty="0" err="1"/>
              <a:t>speech</a:t>
            </a:r>
            <a:r>
              <a:rPr lang="es-ES" dirty="0"/>
              <a:t> </a:t>
            </a:r>
            <a:r>
              <a:rPr lang="es-ES" dirty="0" err="1"/>
              <a:t>information</a:t>
            </a:r>
            <a:endParaRPr lang="es-E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…and </a:t>
            </a:r>
            <a:r>
              <a:rPr lang="es-ES" dirty="0" err="1" smtClean="0"/>
              <a:t>the</a:t>
            </a:r>
            <a:r>
              <a:rPr lang="es-ES" dirty="0" smtClean="0"/>
              <a:t> N-</a:t>
            </a:r>
            <a:r>
              <a:rPr lang="es-ES" dirty="0" err="1" smtClean="0"/>
              <a:t>gram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629" y="1931766"/>
            <a:ext cx="5501702" cy="3851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: </a:t>
            </a:r>
            <a:r>
              <a:rPr lang="es-ES" dirty="0" err="1"/>
              <a:t>Pronunciation</a:t>
            </a:r>
            <a:r>
              <a:rPr lang="es-ES" dirty="0"/>
              <a:t> </a:t>
            </a:r>
            <a:r>
              <a:rPr lang="es-ES" dirty="0" err="1"/>
              <a:t>lexicon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2076" y="1846051"/>
            <a:ext cx="680880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: </a:t>
            </a:r>
            <a:r>
              <a:rPr lang="es-ES" dirty="0" err="1" smtClean="0"/>
              <a:t>Pronunciation</a:t>
            </a:r>
            <a:r>
              <a:rPr lang="es-ES" dirty="0" smtClean="0"/>
              <a:t> </a:t>
            </a:r>
            <a:r>
              <a:rPr lang="es-ES" dirty="0" err="1" smtClean="0"/>
              <a:t>lexicon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01168" lvl="1" indent="0">
              <a:buNone/>
            </a:pPr>
            <a:endParaRPr lang="es-ES" dirty="0"/>
          </a:p>
          <a:p>
            <a:pPr marL="201168" lvl="1" indent="0">
              <a:buNone/>
            </a:pP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98563" y="1997075"/>
            <a:ext cx="9856787" cy="3721100"/>
            <a:chOff x="755" y="1258"/>
            <a:chExt cx="6209" cy="234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5" y="1258"/>
              <a:ext cx="6209" cy="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" y="1258"/>
              <a:ext cx="6217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73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: </a:t>
            </a:r>
            <a:r>
              <a:rPr lang="es-ES" dirty="0" smtClean="0"/>
              <a:t>HMM and </a:t>
            </a:r>
            <a:r>
              <a:rPr lang="es-ES" dirty="0" err="1" smtClean="0"/>
              <a:t>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Sequences</a:t>
            </a:r>
            <a:r>
              <a:rPr lang="es-ES" dirty="0" smtClean="0"/>
              <a:t> of HMM </a:t>
            </a:r>
            <a:r>
              <a:rPr lang="es-ES" dirty="0" err="1" smtClean="0"/>
              <a:t>states</a:t>
            </a:r>
            <a:r>
              <a:rPr lang="es-ES" dirty="0" smtClean="0"/>
              <a:t> </a:t>
            </a:r>
            <a:r>
              <a:rPr lang="es-ES" dirty="0" err="1" smtClean="0"/>
              <a:t>concatenated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Left-to-right</a:t>
            </a:r>
            <a:r>
              <a:rPr lang="es-ES" dirty="0" smtClean="0"/>
              <a:t> HMM</a:t>
            </a:r>
          </a:p>
          <a:p>
            <a:pPr marL="201168" lvl="1" indent="0">
              <a:buNone/>
            </a:pP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Simple ASR </a:t>
            </a:r>
            <a:r>
              <a:rPr lang="es-ES" dirty="0" err="1" smtClean="0"/>
              <a:t>tasks</a:t>
            </a:r>
            <a:r>
              <a:rPr lang="es-ES" dirty="0" smtClean="0"/>
              <a:t> can use a </a:t>
            </a:r>
            <a:r>
              <a:rPr lang="es-ES" dirty="0" err="1" smtClean="0"/>
              <a:t>direct</a:t>
            </a:r>
            <a:r>
              <a:rPr lang="es-ES" dirty="0" smtClean="0"/>
              <a:t> </a:t>
            </a:r>
            <a:r>
              <a:rPr lang="es-ES" dirty="0" err="1" smtClean="0"/>
              <a:t>representation</a:t>
            </a:r>
            <a:endParaRPr lang="es-ES" dirty="0" smtClean="0"/>
          </a:p>
          <a:p>
            <a:pPr marL="201168" lvl="1" indent="0">
              <a:buNone/>
            </a:pP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For</a:t>
            </a:r>
            <a:r>
              <a:rPr lang="es-ES" dirty="0" smtClean="0"/>
              <a:t> LVCSR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more </a:t>
            </a:r>
            <a:r>
              <a:rPr lang="es-ES" dirty="0" err="1" smtClean="0"/>
              <a:t>granularity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changes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frames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Phone</a:t>
            </a:r>
            <a:r>
              <a:rPr lang="es-ES" dirty="0" smtClean="0"/>
              <a:t> can </a:t>
            </a:r>
            <a:r>
              <a:rPr lang="es-ES" dirty="0" err="1" smtClean="0"/>
              <a:t>reach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sampling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rate</a:t>
            </a:r>
            <a:r>
              <a:rPr lang="es-ES" dirty="0" smtClean="0">
                <a:sym typeface="Wingdings" panose="05000000000000000000" pitchFamily="2" charset="2"/>
              </a:rPr>
              <a:t> 10ms  100 </a:t>
            </a:r>
            <a:r>
              <a:rPr lang="es-ES" dirty="0" err="1" smtClean="0">
                <a:sym typeface="Wingdings" panose="05000000000000000000" pitchFamily="2" charset="2"/>
              </a:rPr>
              <a:t>frames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for</a:t>
            </a:r>
            <a:r>
              <a:rPr lang="es-ES" dirty="0" smtClean="0">
                <a:sym typeface="Wingdings" panose="05000000000000000000" pitchFamily="2" charset="2"/>
              </a:rPr>
              <a:t> a pone (</a:t>
            </a:r>
            <a:r>
              <a:rPr lang="es-ES" dirty="0" err="1" smtClean="0">
                <a:sym typeface="Wingdings" panose="05000000000000000000" pitchFamily="2" charset="2"/>
              </a:rPr>
              <a:t>different</a:t>
            </a:r>
            <a:r>
              <a:rPr lang="es-ES" dirty="0" smtClean="0">
                <a:sym typeface="Wingdings" panose="05000000000000000000" pitchFamily="2" charset="2"/>
              </a:rPr>
              <a:t>)</a:t>
            </a:r>
          </a:p>
          <a:p>
            <a:pPr marL="201168" lvl="1" indent="0">
              <a:buNone/>
            </a:pPr>
            <a:r>
              <a:rPr lang="es-ES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984" y="3081790"/>
            <a:ext cx="3738253" cy="770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18" y="5088249"/>
            <a:ext cx="9806549" cy="889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374" y="1845734"/>
            <a:ext cx="6572211" cy="44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langauge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N-</a:t>
            </a:r>
            <a:r>
              <a:rPr lang="es-ES" dirty="0" err="1" smtClean="0"/>
              <a:t>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Assign</a:t>
            </a:r>
            <a:r>
              <a:rPr lang="es-ES" dirty="0" smtClean="0"/>
              <a:t> </a:t>
            </a:r>
            <a:r>
              <a:rPr lang="es-ES" dirty="0" err="1" smtClean="0"/>
              <a:t>probability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a </a:t>
            </a:r>
            <a:r>
              <a:rPr lang="es-ES" dirty="0" err="1" smtClean="0"/>
              <a:t>sentence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3-grams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smtClean="0"/>
              <a:t>4-grams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Depending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Depending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vocabulary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want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probability</a:t>
            </a:r>
            <a:r>
              <a:rPr lang="es-ES" dirty="0" smtClean="0"/>
              <a:t> of a Word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history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want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probability</a:t>
            </a:r>
            <a:r>
              <a:rPr lang="es-ES" dirty="0" smtClean="0"/>
              <a:t> of a </a:t>
            </a:r>
            <a:r>
              <a:rPr lang="es-ES" dirty="0" err="1" smtClean="0"/>
              <a:t>phone</a:t>
            </a:r>
            <a:r>
              <a:rPr lang="es-ES" dirty="0" smtClean="0"/>
              <a:t>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history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Chain</a:t>
            </a:r>
            <a:r>
              <a:rPr lang="es-ES" dirty="0" smtClean="0"/>
              <a:t>-rule </a:t>
            </a:r>
            <a:r>
              <a:rPr lang="es-ES" dirty="0" err="1" smtClean="0"/>
              <a:t>probability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lenght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hitory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Features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valid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893" y="2039697"/>
            <a:ext cx="3302724" cy="800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749" y="1845734"/>
            <a:ext cx="6521462" cy="43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History</a:t>
            </a:r>
            <a:r>
              <a:rPr lang="es-ES" dirty="0" smtClean="0"/>
              <a:t> of </a:t>
            </a:r>
            <a:r>
              <a:rPr lang="es-ES" dirty="0" err="1" smtClean="0"/>
              <a:t>Automatic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r>
              <a:rPr lang="es-E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acoustic-language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Decoding</a:t>
            </a:r>
            <a:r>
              <a:rPr lang="es-ES" dirty="0"/>
              <a:t> </a:t>
            </a:r>
            <a:r>
              <a:rPr lang="es-ES" dirty="0" smtClean="0"/>
              <a:t>and </a:t>
            </a:r>
            <a:r>
              <a:rPr lang="es-ES" dirty="0" err="1" smtClean="0"/>
              <a:t>searching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Putting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6323511" y="4452839"/>
            <a:ext cx="299357" cy="406271"/>
            <a:chOff x="4008" y="2798"/>
            <a:chExt cx="224" cy="304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08" y="2798"/>
              <a:ext cx="22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2798"/>
              <a:ext cx="2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Decoding</a:t>
            </a:r>
            <a:r>
              <a:rPr lang="es-ES" dirty="0"/>
              <a:t> a </a:t>
            </a:r>
            <a:r>
              <a:rPr lang="es-ES" dirty="0" err="1" smtClean="0"/>
              <a:t>sentence</a:t>
            </a:r>
            <a:r>
              <a:rPr lang="es-ES" dirty="0" smtClean="0"/>
              <a:t>: </a:t>
            </a:r>
            <a:r>
              <a:rPr lang="es-ES" dirty="0" err="1" smtClean="0"/>
              <a:t>join</a:t>
            </a:r>
            <a:r>
              <a:rPr lang="es-ES" dirty="0" smtClean="0"/>
              <a:t> </a:t>
            </a:r>
            <a:r>
              <a:rPr lang="es-ES" dirty="0" err="1" smtClean="0"/>
              <a:t>probabilites</a:t>
            </a:r>
            <a:r>
              <a:rPr lang="es-E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combine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probability</a:t>
            </a:r>
            <a:r>
              <a:rPr lang="es-ES" dirty="0" smtClean="0"/>
              <a:t> </a:t>
            </a:r>
            <a:r>
              <a:rPr lang="es-ES" dirty="0" err="1" smtClean="0"/>
              <a:t>estimators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decoding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Produce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probable </a:t>
            </a:r>
            <a:r>
              <a:rPr lang="es-ES" dirty="0" err="1" smtClean="0"/>
              <a:t>string</a:t>
            </a:r>
            <a:r>
              <a:rPr lang="es-ES" dirty="0" smtClean="0"/>
              <a:t> of </a:t>
            </a:r>
            <a:r>
              <a:rPr lang="es-ES" dirty="0" err="1" smtClean="0"/>
              <a:t>words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Modifications</a:t>
            </a:r>
            <a:r>
              <a:rPr lang="es-ES" dirty="0" smtClean="0"/>
              <a:t> are </a:t>
            </a:r>
            <a:r>
              <a:rPr lang="es-ES" dirty="0" err="1" smtClean="0"/>
              <a:t>needed</a:t>
            </a:r>
            <a:r>
              <a:rPr lang="es-ES" dirty="0" smtClean="0"/>
              <a:t> in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bayesian</a:t>
            </a:r>
            <a:r>
              <a:rPr lang="es-ES" dirty="0" smtClean="0"/>
              <a:t> </a:t>
            </a:r>
            <a:r>
              <a:rPr lang="es-ES" dirty="0" err="1" smtClean="0"/>
              <a:t>inference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Incorrect</a:t>
            </a:r>
            <a:r>
              <a:rPr lang="es-ES" dirty="0" smtClean="0"/>
              <a:t> Independence </a:t>
            </a:r>
            <a:r>
              <a:rPr lang="es-ES" dirty="0" err="1" smtClean="0"/>
              <a:t>assumptions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underestimating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probability</a:t>
            </a:r>
            <a:r>
              <a:rPr lang="es-ES" dirty="0" smtClean="0"/>
              <a:t> of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subphone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Reweigth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probabilities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adding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scaling</a:t>
            </a:r>
            <a:r>
              <a:rPr lang="es-ES" dirty="0" smtClean="0"/>
              <a:t> factor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Reweight</a:t>
            </a:r>
            <a:r>
              <a:rPr lang="es-ES" dirty="0" smtClean="0"/>
              <a:t> </a:t>
            </a:r>
            <a:r>
              <a:rPr lang="es-ES" dirty="0" err="1" smtClean="0"/>
              <a:t>requires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more </a:t>
            </a:r>
            <a:r>
              <a:rPr lang="es-ES" dirty="0" err="1" smtClean="0"/>
              <a:t>change</a:t>
            </a:r>
            <a:r>
              <a:rPr lang="es-ES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smtClean="0"/>
              <a:t>P(W) has a </a:t>
            </a:r>
            <a:r>
              <a:rPr lang="es-ES" dirty="0" err="1" smtClean="0"/>
              <a:t>side-effect</a:t>
            </a:r>
            <a:r>
              <a:rPr lang="es-ES" dirty="0" smtClean="0"/>
              <a:t> as a </a:t>
            </a:r>
            <a:r>
              <a:rPr lang="es-ES" dirty="0" err="1" smtClean="0"/>
              <a:t>penalty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inserting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endParaRPr lang="es-E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smtClean="0"/>
              <a:t>A </a:t>
            </a:r>
            <a:r>
              <a:rPr lang="es-ES" dirty="0" err="1" smtClean="0"/>
              <a:t>sentence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N </a:t>
            </a:r>
            <a:r>
              <a:rPr lang="es-ES" dirty="0" err="1" smtClean="0"/>
              <a:t>words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probability</a:t>
            </a:r>
            <a:r>
              <a:rPr lang="es-ES" dirty="0" smtClean="0"/>
              <a:t> of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smtClean="0"/>
              <a:t>Bag of </a:t>
            </a:r>
            <a:r>
              <a:rPr lang="es-ES" dirty="0" err="1" smtClean="0"/>
              <a:t>words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mord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sentence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more times </a:t>
            </a:r>
            <a:r>
              <a:rPr lang="es-ES" dirty="0" err="1" smtClean="0"/>
              <a:t>this</a:t>
            </a:r>
            <a:r>
              <a:rPr lang="es-ES" dirty="0" smtClean="0"/>
              <a:t> penalti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taken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less</a:t>
            </a:r>
            <a:r>
              <a:rPr lang="es-ES" dirty="0" smtClean="0"/>
              <a:t> probable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sentence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983050" y="2297807"/>
            <a:ext cx="2722653" cy="834603"/>
            <a:chOff x="4407" y="1425"/>
            <a:chExt cx="2003" cy="61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07" y="1425"/>
              <a:ext cx="2003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" y="1425"/>
              <a:ext cx="2010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936" y="3470838"/>
            <a:ext cx="3150744" cy="535641"/>
          </a:xfrm>
          <a:prstGeom prst="rect">
            <a:avLst/>
          </a:prstGeom>
        </p:spPr>
      </p:pic>
      <p:grpSp>
        <p:nvGrpSpPr>
          <p:cNvPr id="14" name="Group 12"/>
          <p:cNvGrpSpPr>
            <a:grpSpLocks noChangeAspect="1"/>
          </p:cNvGrpSpPr>
          <p:nvPr/>
        </p:nvGrpSpPr>
        <p:grpSpPr bwMode="auto">
          <a:xfrm>
            <a:off x="1096963" y="5229225"/>
            <a:ext cx="3611562" cy="568325"/>
            <a:chOff x="691" y="3294"/>
            <a:chExt cx="2275" cy="358"/>
          </a:xfrm>
        </p:grpSpPr>
        <p:sp>
          <p:nvSpPr>
            <p:cNvPr id="1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691" y="3294"/>
              <a:ext cx="2275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9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" y="3294"/>
              <a:ext cx="228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6"/>
          <p:cNvGrpSpPr>
            <a:grpSpLocks noChangeAspect="1"/>
          </p:cNvGrpSpPr>
          <p:nvPr/>
        </p:nvGrpSpPr>
        <p:grpSpPr bwMode="auto">
          <a:xfrm>
            <a:off x="4852988" y="5200650"/>
            <a:ext cx="7164387" cy="596900"/>
            <a:chOff x="3057" y="3276"/>
            <a:chExt cx="4513" cy="376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3057" y="3276"/>
              <a:ext cx="4513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3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" y="3276"/>
              <a:ext cx="452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01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Decoding</a:t>
            </a:r>
            <a:r>
              <a:rPr lang="es-ES" dirty="0" smtClean="0"/>
              <a:t> a </a:t>
            </a:r>
            <a:r>
              <a:rPr lang="es-ES" dirty="0" err="1" smtClean="0"/>
              <a:t>sentence</a:t>
            </a:r>
            <a:r>
              <a:rPr lang="es-ES" dirty="0" smtClean="0"/>
              <a:t>: </a:t>
            </a:r>
            <a:r>
              <a:rPr lang="es-ES" dirty="0" err="1" smtClean="0"/>
              <a:t>Again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Difficult</a:t>
            </a:r>
            <a:r>
              <a:rPr lang="es-ES" dirty="0" smtClean="0"/>
              <a:t> </a:t>
            </a:r>
            <a:r>
              <a:rPr lang="es-ES" dirty="0" err="1" smtClean="0"/>
              <a:t>tasks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HM</a:t>
            </a:r>
            <a:r>
              <a:rPr lang="en-US" dirty="0" smtClean="0"/>
              <a:t>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Set of </a:t>
            </a:r>
            <a:r>
              <a:rPr lang="es-ES" dirty="0" err="1" smtClean="0"/>
              <a:t>states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Matrix</a:t>
            </a:r>
            <a:r>
              <a:rPr lang="es-ES" dirty="0" smtClean="0"/>
              <a:t> A of </a:t>
            </a:r>
            <a:r>
              <a:rPr lang="es-ES" dirty="0" err="1" smtClean="0"/>
              <a:t>probabilities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A set of </a:t>
            </a:r>
            <a:r>
              <a:rPr lang="es-ES" dirty="0" err="1" smtClean="0"/>
              <a:t>observation</a:t>
            </a:r>
            <a:r>
              <a:rPr lang="es-ES" dirty="0" smtClean="0"/>
              <a:t> </a:t>
            </a:r>
            <a:r>
              <a:rPr lang="es-ES" dirty="0" err="1" smtClean="0"/>
              <a:t>likelihoods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Suppose</a:t>
            </a:r>
            <a:r>
              <a:rPr lang="es-ES" dirty="0" smtClean="0"/>
              <a:t> A and B are </a:t>
            </a:r>
            <a:r>
              <a:rPr lang="es-ES" dirty="0" err="1" smtClean="0"/>
              <a:t>trained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Viterbi</a:t>
            </a:r>
            <a:r>
              <a:rPr lang="es-ES" dirty="0" smtClean="0"/>
              <a:t> </a:t>
            </a:r>
            <a:r>
              <a:rPr lang="es-ES" dirty="0" err="1" smtClean="0"/>
              <a:t>algorithm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r>
              <a:rPr lang="es-ES" dirty="0" smtClean="0"/>
              <a:t> </a:t>
            </a:r>
            <a:r>
              <a:rPr lang="es-ES" dirty="0" err="1" smtClean="0"/>
              <a:t>efficiently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812552" y="1845734"/>
            <a:ext cx="7926387" cy="355600"/>
            <a:chOff x="1747" y="1225"/>
            <a:chExt cx="4993" cy="22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47" y="1225"/>
              <a:ext cx="499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225"/>
              <a:ext cx="500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988069" y="2722140"/>
            <a:ext cx="2131648" cy="560175"/>
            <a:chOff x="2681" y="1620"/>
            <a:chExt cx="1857" cy="488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681" y="1620"/>
              <a:ext cx="1857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" y="1620"/>
              <a:ext cx="186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4961943" y="3341094"/>
            <a:ext cx="923557" cy="291380"/>
            <a:chOff x="3408" y="2125"/>
            <a:chExt cx="542" cy="171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408" y="2125"/>
              <a:ext cx="54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5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125"/>
              <a:ext cx="54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20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Searching</a:t>
            </a:r>
            <a:r>
              <a:rPr lang="es-ES" dirty="0" smtClean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Viterbi</a:t>
            </a:r>
            <a:r>
              <a:rPr lang="es-ES" dirty="0" smtClean="0"/>
              <a:t> </a:t>
            </a:r>
            <a:r>
              <a:rPr lang="es-ES" dirty="0" err="1" smtClean="0"/>
              <a:t>algorithm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combinations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Word “</a:t>
            </a:r>
            <a:r>
              <a:rPr lang="es-ES" dirty="0" err="1" smtClean="0"/>
              <a:t>five</a:t>
            </a:r>
            <a:r>
              <a:rPr lang="es-ES" dirty="0" smtClean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Viterbi</a:t>
            </a:r>
            <a:r>
              <a:rPr lang="es-ES" dirty="0" smtClean="0"/>
              <a:t> </a:t>
            </a:r>
            <a:r>
              <a:rPr lang="es-ES" dirty="0" err="1" smtClean="0"/>
              <a:t>trellis</a:t>
            </a:r>
            <a:r>
              <a:rPr lang="es-E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Represents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probability</a:t>
            </a:r>
            <a:r>
              <a:rPr lang="es-ES" dirty="0" smtClean="0"/>
              <a:t> 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HMM </a:t>
            </a:r>
            <a:r>
              <a:rPr lang="es-ES" dirty="0" err="1" smtClean="0"/>
              <a:t>is</a:t>
            </a:r>
            <a:r>
              <a:rPr lang="es-ES" dirty="0" smtClean="0"/>
              <a:t> in </a:t>
            </a:r>
            <a:r>
              <a:rPr lang="es-ES" dirty="0" err="1" smtClean="0"/>
              <a:t>state</a:t>
            </a:r>
            <a:r>
              <a:rPr lang="es-ES" dirty="0" smtClean="0"/>
              <a:t> j </a:t>
            </a: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seeing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t </a:t>
            </a:r>
            <a:r>
              <a:rPr lang="es-ES" dirty="0" err="1" smtClean="0"/>
              <a:t>observations</a:t>
            </a:r>
            <a:r>
              <a:rPr lang="es-ES" dirty="0" smtClean="0"/>
              <a:t> and </a:t>
            </a:r>
            <a:r>
              <a:rPr lang="es-ES" dirty="0" err="1" smtClean="0"/>
              <a:t>passing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likely</a:t>
            </a:r>
            <a:r>
              <a:rPr lang="es-ES" dirty="0" smtClean="0"/>
              <a:t> </a:t>
            </a:r>
            <a:r>
              <a:rPr lang="es-ES" dirty="0" err="1" smtClean="0"/>
              <a:t>state</a:t>
            </a:r>
            <a:r>
              <a:rPr lang="es-ES" dirty="0" smtClean="0"/>
              <a:t> </a:t>
            </a:r>
            <a:r>
              <a:rPr lang="es-ES" dirty="0" err="1" smtClean="0"/>
              <a:t>sequence</a:t>
            </a:r>
            <a:r>
              <a:rPr lang="es-E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One</a:t>
            </a:r>
            <a:r>
              <a:rPr lang="es-ES" dirty="0" smtClean="0"/>
              <a:t> per </a:t>
            </a:r>
            <a:r>
              <a:rPr lang="es-ES" dirty="0" err="1" smtClean="0"/>
              <a:t>state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873750" y="1965325"/>
            <a:ext cx="4827588" cy="1066800"/>
            <a:chOff x="3700" y="1238"/>
            <a:chExt cx="3041" cy="67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00" y="1238"/>
              <a:ext cx="3041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238"/>
              <a:ext cx="3049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5899150" y="3032125"/>
            <a:ext cx="4776788" cy="990600"/>
            <a:chOff x="3716" y="1910"/>
            <a:chExt cx="3009" cy="624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716" y="1910"/>
              <a:ext cx="3009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" y="1910"/>
              <a:ext cx="3017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9635648" y="5238091"/>
            <a:ext cx="1017588" cy="444500"/>
            <a:chOff x="4900" y="2728"/>
            <a:chExt cx="641" cy="280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900" y="2728"/>
              <a:ext cx="6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7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" y="2728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6"/>
          <p:cNvGrpSpPr>
            <a:grpSpLocks noChangeAspect="1"/>
          </p:cNvGrpSpPr>
          <p:nvPr/>
        </p:nvGrpSpPr>
        <p:grpSpPr bwMode="auto">
          <a:xfrm>
            <a:off x="2689755" y="4007666"/>
            <a:ext cx="609600" cy="457200"/>
            <a:chOff x="1966" y="2534"/>
            <a:chExt cx="384" cy="288"/>
          </a:xfrm>
        </p:grpSpPr>
        <p:sp>
          <p:nvSpPr>
            <p:cNvPr id="1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966" y="253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81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" y="2534"/>
              <a:ext cx="3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20"/>
          <p:cNvGrpSpPr>
            <a:grpSpLocks noChangeAspect="1"/>
          </p:cNvGrpSpPr>
          <p:nvPr/>
        </p:nvGrpSpPr>
        <p:grpSpPr bwMode="auto">
          <a:xfrm>
            <a:off x="5097437" y="4745491"/>
            <a:ext cx="776313" cy="232894"/>
            <a:chOff x="3219" y="2992"/>
            <a:chExt cx="640" cy="192"/>
          </a:xfrm>
        </p:grpSpPr>
        <p:sp>
          <p:nvSpPr>
            <p:cNvPr id="19" name="AutoShape 19"/>
            <p:cNvSpPr>
              <a:spLocks noChangeAspect="1" noChangeArrowheads="1" noTextEdit="1"/>
            </p:cNvSpPr>
            <p:nvPr/>
          </p:nvSpPr>
          <p:spPr bwMode="auto">
            <a:xfrm>
              <a:off x="3219" y="2992"/>
              <a:ext cx="6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85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" y="2992"/>
              <a:ext cx="64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4"/>
          <p:cNvGrpSpPr>
            <a:grpSpLocks noChangeAspect="1"/>
          </p:cNvGrpSpPr>
          <p:nvPr/>
        </p:nvGrpSpPr>
        <p:grpSpPr bwMode="auto">
          <a:xfrm>
            <a:off x="3299355" y="5240791"/>
            <a:ext cx="5334000" cy="508000"/>
            <a:chOff x="1070" y="3260"/>
            <a:chExt cx="3360" cy="320"/>
          </a:xfrm>
        </p:grpSpPr>
        <p:sp>
          <p:nvSpPr>
            <p:cNvPr id="22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070" y="3260"/>
              <a:ext cx="336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89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" y="3260"/>
              <a:ext cx="336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81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Searching</a:t>
            </a:r>
            <a:r>
              <a:rPr lang="es-ES" dirty="0" smtClean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Viterbi</a:t>
            </a:r>
            <a:r>
              <a:rPr lang="es-ES" dirty="0"/>
              <a:t> </a:t>
            </a:r>
            <a:r>
              <a:rPr lang="es-ES" dirty="0" err="1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246563" y="1982788"/>
            <a:ext cx="3759200" cy="776287"/>
            <a:chOff x="2675" y="1249"/>
            <a:chExt cx="2368" cy="48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75" y="1249"/>
              <a:ext cx="2368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" y="1249"/>
              <a:ext cx="2376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1681163" y="3082925"/>
            <a:ext cx="9247187" cy="1549400"/>
            <a:chOff x="1059" y="1942"/>
            <a:chExt cx="5825" cy="97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059" y="1942"/>
              <a:ext cx="5825" cy="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" y="1942"/>
              <a:ext cx="5833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/>
          <p:cNvGrpSpPr>
            <a:grpSpLocks noChangeAspect="1"/>
          </p:cNvGrpSpPr>
          <p:nvPr/>
        </p:nvGrpSpPr>
        <p:grpSpPr bwMode="auto">
          <a:xfrm>
            <a:off x="1097280" y="2759075"/>
            <a:ext cx="10244050" cy="2631693"/>
            <a:chOff x="-33" y="1168"/>
            <a:chExt cx="7754" cy="1992"/>
          </a:xfrm>
        </p:grpSpPr>
        <p:sp>
          <p:nvSpPr>
            <p:cNvPr id="1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-33" y="1168"/>
              <a:ext cx="7746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301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" y="1168"/>
              <a:ext cx="7754" cy="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3861658" y="2730606"/>
            <a:ext cx="4704723" cy="3144838"/>
            <a:chOff x="1749" y="1163"/>
            <a:chExt cx="4129" cy="2760"/>
          </a:xfrm>
        </p:grpSpPr>
        <p:sp>
          <p:nvSpPr>
            <p:cNvPr id="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749" y="1163"/>
              <a:ext cx="4129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305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" y="1163"/>
              <a:ext cx="4137" cy="2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30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Embedded</a:t>
            </a:r>
            <a:r>
              <a:rPr lang="es-ES" dirty="0" smtClean="0"/>
              <a:t> and </a:t>
            </a:r>
            <a:r>
              <a:rPr lang="es-ES" dirty="0" err="1" smtClean="0"/>
              <a:t>viterbi</a:t>
            </a:r>
            <a:r>
              <a:rPr lang="es-ES" dirty="0" smtClean="0"/>
              <a:t>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Training: </a:t>
            </a:r>
            <a:r>
              <a:rPr lang="es-ES" dirty="0" err="1" smtClean="0"/>
              <a:t>Embedded</a:t>
            </a:r>
            <a:r>
              <a:rPr lang="es-ES" dirty="0" smtClean="0"/>
              <a:t> 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HMM-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trained</a:t>
            </a:r>
            <a:r>
              <a:rPr lang="es-ES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Simplest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Hand </a:t>
            </a:r>
            <a:r>
              <a:rPr lang="es-ES" dirty="0" err="1" smtClean="0">
                <a:sym typeface="Wingdings" panose="05000000000000000000" pitchFamily="2" charset="2"/>
              </a:rPr>
              <a:t>labeled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isolated</a:t>
            </a:r>
            <a:r>
              <a:rPr lang="es-ES" dirty="0" smtClean="0">
                <a:sym typeface="Wingdings" panose="05000000000000000000" pitchFamily="2" charset="2"/>
              </a:rPr>
              <a:t> Word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smtClean="0">
                <a:sym typeface="Wingdings" panose="05000000000000000000" pitchFamily="2" charset="2"/>
              </a:rPr>
              <a:t>Train A and B </a:t>
            </a:r>
            <a:r>
              <a:rPr lang="es-ES" dirty="0" err="1" smtClean="0">
                <a:sym typeface="Wingdings" panose="05000000000000000000" pitchFamily="2" charset="2"/>
              </a:rPr>
              <a:t>separately</a:t>
            </a:r>
            <a:endParaRPr lang="es-ES" dirty="0" smtClean="0"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Phone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hand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segmented</a:t>
            </a:r>
            <a:endParaRPr lang="es-ES" dirty="0" smtClean="0"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Just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train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by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counting</a:t>
            </a:r>
            <a:r>
              <a:rPr lang="es-ES" dirty="0" smtClean="0">
                <a:sym typeface="Wingdings" panose="05000000000000000000" pitchFamily="2" charset="2"/>
              </a:rPr>
              <a:t> in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training set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Too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expensive</a:t>
            </a:r>
            <a:r>
              <a:rPr lang="es-ES" dirty="0" smtClean="0">
                <a:sym typeface="Wingdings" panose="05000000000000000000" pitchFamily="2" charset="2"/>
              </a:rPr>
              <a:t> and </a:t>
            </a:r>
            <a:r>
              <a:rPr lang="es-ES" dirty="0" err="1" smtClean="0">
                <a:sym typeface="Wingdings" panose="05000000000000000000" pitchFamily="2" charset="2"/>
              </a:rPr>
              <a:t>slow</a:t>
            </a:r>
            <a:endParaRPr lang="es-E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Good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way</a:t>
            </a:r>
            <a:r>
              <a:rPr lang="es-ES" dirty="0" smtClean="0">
                <a:sym typeface="Wingdings" panose="05000000000000000000" pitchFamily="2" charset="2"/>
              </a:rPr>
              <a:t>  </a:t>
            </a:r>
            <a:r>
              <a:rPr lang="es-ES" dirty="0" err="1" smtClean="0">
                <a:sym typeface="Wingdings" panose="05000000000000000000" pitchFamily="2" charset="2"/>
              </a:rPr>
              <a:t>train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each</a:t>
            </a:r>
            <a:r>
              <a:rPr lang="es-ES" dirty="0" smtClean="0">
                <a:sym typeface="Wingdings" panose="05000000000000000000" pitchFamily="2" charset="2"/>
              </a:rPr>
              <a:t> pone HMM </a:t>
            </a:r>
            <a:r>
              <a:rPr lang="es-ES" dirty="0" err="1" smtClean="0">
                <a:sym typeface="Wingdings" panose="05000000000000000000" pitchFamily="2" charset="2"/>
              </a:rPr>
              <a:t>ebedded</a:t>
            </a:r>
            <a:r>
              <a:rPr lang="es-ES" dirty="0" smtClean="0">
                <a:sym typeface="Wingdings" panose="05000000000000000000" pitchFamily="2" charset="2"/>
              </a:rPr>
              <a:t> in </a:t>
            </a:r>
            <a:r>
              <a:rPr lang="es-ES" dirty="0" err="1" smtClean="0">
                <a:sym typeface="Wingdings" panose="05000000000000000000" pitchFamily="2" charset="2"/>
              </a:rPr>
              <a:t>an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entire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sentence</a:t>
            </a:r>
            <a:endParaRPr lang="es-ES" dirty="0" smtClean="0"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Anyways</a:t>
            </a:r>
            <a:r>
              <a:rPr lang="es-ES" dirty="0" smtClean="0">
                <a:sym typeface="Wingdings" panose="05000000000000000000" pitchFamily="2" charset="2"/>
              </a:rPr>
              <a:t>, </a:t>
            </a:r>
            <a:r>
              <a:rPr lang="es-ES" dirty="0" err="1" smtClean="0">
                <a:sym typeface="Wingdings" panose="05000000000000000000" pitchFamily="2" charset="2"/>
              </a:rPr>
              <a:t>hand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phone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segmentation</a:t>
            </a:r>
            <a:r>
              <a:rPr lang="es-ES" dirty="0" smtClean="0">
                <a:sym typeface="Wingdings" panose="05000000000000000000" pitchFamily="2" charset="2"/>
              </a:rPr>
              <a:t> do </a:t>
            </a:r>
            <a:r>
              <a:rPr lang="es-ES" dirty="0" err="1" smtClean="0">
                <a:sym typeface="Wingdings" panose="05000000000000000000" pitchFamily="2" charset="2"/>
              </a:rPr>
              <a:t>play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some</a:t>
            </a:r>
            <a:r>
              <a:rPr lang="es-ES" dirty="0" smtClean="0">
                <a:sym typeface="Wingdings" panose="05000000000000000000" pitchFamily="2" charset="2"/>
              </a:rPr>
              <a:t> role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Transcription</a:t>
            </a:r>
            <a:r>
              <a:rPr lang="es-ES" dirty="0" smtClean="0">
                <a:sym typeface="Wingdings" panose="05000000000000000000" pitchFamily="2" charset="2"/>
              </a:rPr>
              <a:t> and </a:t>
            </a:r>
            <a:r>
              <a:rPr lang="es-ES" dirty="0" err="1" smtClean="0">
                <a:sym typeface="Wingdings" panose="05000000000000000000" pitchFamily="2" charset="2"/>
              </a:rPr>
              <a:t>wavefile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to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train</a:t>
            </a:r>
            <a:endParaRPr lang="es-ES" dirty="0" smtClean="0"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Baum-Welch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algorithm</a:t>
            </a:r>
            <a:endParaRPr lang="es-ES" dirty="0" smtClean="0">
              <a:sym typeface="Wingdings" panose="05000000000000000000" pitchFamily="2" charset="2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52107" y="1845734"/>
            <a:ext cx="10637900" cy="3592286"/>
            <a:chOff x="1109" y="1383"/>
            <a:chExt cx="5665" cy="191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09" y="1383"/>
              <a:ext cx="5665" cy="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" y="1383"/>
              <a:ext cx="5673" cy="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58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Word error </a:t>
            </a:r>
            <a:r>
              <a:rPr lang="es-ES" dirty="0" err="1" smtClean="0"/>
              <a:t>rate</a:t>
            </a:r>
            <a:r>
              <a:rPr lang="es-ES" dirty="0" smtClean="0"/>
              <a:t> and </a:t>
            </a:r>
            <a:r>
              <a:rPr lang="es-ES" dirty="0" err="1" smtClean="0"/>
              <a:t>mcnemar</a:t>
            </a:r>
            <a:r>
              <a:rPr lang="es-ES" dirty="0" smtClean="0"/>
              <a:t>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2166899" y="2660545"/>
            <a:ext cx="7773987" cy="762000"/>
            <a:chOff x="1365" y="1640"/>
            <a:chExt cx="4897" cy="48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1365" y="1640"/>
              <a:ext cx="489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" y="1640"/>
              <a:ext cx="4905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Evaluation</a:t>
            </a:r>
            <a:r>
              <a:rPr lang="es-ES" dirty="0" smtClean="0"/>
              <a:t>: Error </a:t>
            </a:r>
            <a:r>
              <a:rPr lang="es-ES" dirty="0" err="1" smtClean="0"/>
              <a:t>Rate</a:t>
            </a:r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Standar</a:t>
            </a:r>
            <a:r>
              <a:rPr lang="es-ES" dirty="0" smtClean="0"/>
              <a:t> </a:t>
            </a:r>
            <a:r>
              <a:rPr lang="es-ES" dirty="0" err="1" smtClean="0"/>
              <a:t>metric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error </a:t>
            </a:r>
            <a:r>
              <a:rPr lang="es-ES" dirty="0" err="1" smtClean="0">
                <a:sym typeface="Wingdings" panose="05000000000000000000" pitchFamily="2" charset="2"/>
              </a:rPr>
              <a:t>rate</a:t>
            </a:r>
            <a:endParaRPr lang="es-E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Difference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between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predicted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string</a:t>
            </a:r>
            <a:r>
              <a:rPr lang="es-ES" dirty="0" smtClean="0">
                <a:sym typeface="Wingdings" panose="05000000000000000000" pitchFamily="2" charset="2"/>
              </a:rPr>
              <a:t> and </a:t>
            </a:r>
            <a:r>
              <a:rPr lang="es-ES" dirty="0" err="1" smtClean="0">
                <a:sym typeface="Wingdings" panose="05000000000000000000" pitchFamily="2" charset="2"/>
              </a:rPr>
              <a:t>expected</a:t>
            </a:r>
            <a:r>
              <a:rPr lang="es-ES" dirty="0" smtClean="0">
                <a:sym typeface="Wingdings" panose="05000000000000000000" pitchFamily="2" charset="2"/>
              </a:rPr>
              <a:t>  </a:t>
            </a:r>
            <a:r>
              <a:rPr lang="es-ES" dirty="0" err="1" smtClean="0">
                <a:sym typeface="Wingdings" panose="05000000000000000000" pitchFamily="2" charset="2"/>
              </a:rPr>
              <a:t>Minimum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edit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distance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for</a:t>
            </a:r>
            <a:r>
              <a:rPr lang="es-ES" dirty="0" smtClean="0">
                <a:sym typeface="Wingdings" panose="05000000000000000000" pitchFamily="2" charset="2"/>
              </a:rPr>
              <a:t> WER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s-ES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s-ES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Setence</a:t>
            </a:r>
            <a:r>
              <a:rPr lang="es-ES" dirty="0" smtClean="0">
                <a:sym typeface="Wingdings" panose="05000000000000000000" pitchFamily="2" charset="2"/>
              </a:rPr>
              <a:t> error </a:t>
            </a:r>
            <a:r>
              <a:rPr lang="es-ES" dirty="0" err="1" smtClean="0">
                <a:sym typeface="Wingdings" panose="05000000000000000000" pitchFamily="2" charset="2"/>
              </a:rPr>
              <a:t>rate</a:t>
            </a:r>
            <a:endParaRPr lang="es-ES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Minimum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edit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distance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by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>
                <a:sym typeface="Wingdings" panose="05000000000000000000" pitchFamily="2" charset="2"/>
              </a:rPr>
              <a:t>Free script </a:t>
            </a:r>
            <a:r>
              <a:rPr lang="es-ES" dirty="0" err="1" smtClean="0">
                <a:sym typeface="Wingdings" panose="05000000000000000000" pitchFamily="2" charset="2"/>
              </a:rPr>
              <a:t>available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from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National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Institute</a:t>
            </a:r>
            <a:r>
              <a:rPr lang="es-ES" dirty="0" smtClean="0">
                <a:sym typeface="Wingdings" panose="05000000000000000000" pitchFamily="2" charset="2"/>
              </a:rPr>
              <a:t> of </a:t>
            </a:r>
            <a:r>
              <a:rPr lang="es-ES" dirty="0" err="1" smtClean="0">
                <a:sym typeface="Wingdings" panose="05000000000000000000" pitchFamily="2" charset="2"/>
              </a:rPr>
              <a:t>Standars</a:t>
            </a:r>
            <a:r>
              <a:rPr lang="es-ES" dirty="0" smtClean="0">
                <a:sym typeface="Wingdings" panose="05000000000000000000" pitchFamily="2" charset="2"/>
              </a:rPr>
              <a:t> and Technologies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Confusion</a:t>
            </a:r>
            <a:r>
              <a:rPr lang="es-ES" dirty="0" smtClean="0">
                <a:sym typeface="Wingdings" panose="05000000000000000000" pitchFamily="2" charset="2"/>
              </a:rPr>
              <a:t> matrices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Usefull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for</a:t>
            </a:r>
            <a:r>
              <a:rPr lang="es-ES" dirty="0" smtClean="0">
                <a:sym typeface="Wingdings" panose="05000000000000000000" pitchFamily="2" charset="2"/>
              </a:rPr>
              <a:t> test </a:t>
            </a:r>
            <a:r>
              <a:rPr lang="es-ES" dirty="0" err="1" smtClean="0">
                <a:sym typeface="Wingdings" panose="05000000000000000000" pitchFamily="2" charset="2"/>
              </a:rPr>
              <a:t>if</a:t>
            </a:r>
            <a:r>
              <a:rPr lang="es-ES" dirty="0" smtClean="0">
                <a:sym typeface="Wingdings" panose="05000000000000000000" pitchFamily="2" charset="2"/>
              </a:rPr>
              <a:t> a </a:t>
            </a:r>
            <a:r>
              <a:rPr lang="es-ES" dirty="0" err="1" smtClean="0">
                <a:sym typeface="Wingdings" panose="05000000000000000000" pitchFamily="2" charset="2"/>
              </a:rPr>
              <a:t>change</a:t>
            </a:r>
            <a:r>
              <a:rPr lang="es-ES" dirty="0" smtClean="0">
                <a:sym typeface="Wingdings" panose="05000000000000000000" pitchFamily="2" charset="2"/>
              </a:rPr>
              <a:t> in a </a:t>
            </a:r>
            <a:r>
              <a:rPr lang="es-ES" dirty="0" err="1" smtClean="0">
                <a:sym typeface="Wingdings" panose="05000000000000000000" pitchFamily="2" charset="2"/>
              </a:rPr>
              <a:t>system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is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made</a:t>
            </a:r>
            <a:endParaRPr lang="es-ES" dirty="0">
              <a:sym typeface="Wingdings" panose="05000000000000000000" pitchFamily="2" charset="2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956724" y="4642048"/>
            <a:ext cx="1044404" cy="236989"/>
            <a:chOff x="2509" y="3147"/>
            <a:chExt cx="758" cy="17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09" y="3147"/>
              <a:ext cx="75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3147"/>
              <a:ext cx="76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1690648" y="3902869"/>
            <a:ext cx="8739187" cy="749300"/>
            <a:chOff x="1061" y="2525"/>
            <a:chExt cx="5505" cy="472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061" y="2525"/>
              <a:ext cx="5505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" y="2525"/>
              <a:ext cx="551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59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Evaluation</a:t>
            </a:r>
            <a:r>
              <a:rPr lang="es-ES" dirty="0"/>
              <a:t>: </a:t>
            </a:r>
            <a:r>
              <a:rPr lang="es-ES" dirty="0" err="1" smtClean="0"/>
              <a:t>McNemar</a:t>
            </a:r>
            <a:r>
              <a:rPr lang="es-ES" dirty="0" smtClean="0"/>
              <a:t>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MAPSSWE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McNemar</a:t>
            </a:r>
            <a:r>
              <a:rPr lang="es-ES" dirty="0" smtClean="0"/>
              <a:t> Test</a:t>
            </a:r>
          </a:p>
          <a:p>
            <a:pPr lvl="1"/>
            <a:r>
              <a:rPr lang="es-ES" dirty="0" smtClean="0"/>
              <a:t>Looks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differences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word</a:t>
            </a:r>
            <a:r>
              <a:rPr lang="es-ES" dirty="0" smtClean="0"/>
              <a:t> </a:t>
            </a:r>
            <a:r>
              <a:rPr lang="es-ES" dirty="0" err="1" smtClean="0"/>
              <a:t>errors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endParaRPr lang="es-ES" dirty="0" smtClean="0"/>
          </a:p>
          <a:p>
            <a:pPr lvl="1"/>
            <a:r>
              <a:rPr lang="es-ES" dirty="0" err="1" smtClean="0"/>
              <a:t>Average</a:t>
            </a:r>
            <a:r>
              <a:rPr lang="es-ES" dirty="0" smtClean="0"/>
              <a:t> </a:t>
            </a:r>
            <a:r>
              <a:rPr lang="es-ES" dirty="0" err="1" smtClean="0"/>
              <a:t>across</a:t>
            </a:r>
            <a:r>
              <a:rPr lang="es-ES" dirty="0" smtClean="0"/>
              <a:t> a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segments</a:t>
            </a:r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427163" y="3017838"/>
            <a:ext cx="6267450" cy="1201737"/>
            <a:chOff x="899" y="1901"/>
            <a:chExt cx="3948" cy="75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9" y="1901"/>
              <a:ext cx="3948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901"/>
              <a:ext cx="3953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1427163" y="4535488"/>
            <a:ext cx="7775575" cy="1333500"/>
            <a:chOff x="899" y="2857"/>
            <a:chExt cx="4898" cy="8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899" y="2857"/>
              <a:ext cx="4898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2857"/>
              <a:ext cx="4906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8586788" y="3502025"/>
            <a:ext cx="1676400" cy="355600"/>
            <a:chOff x="5409" y="2206"/>
            <a:chExt cx="1056" cy="224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409" y="2206"/>
              <a:ext cx="105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" y="2206"/>
              <a:ext cx="106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103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r>
              <a:rPr lang="es-ES" dirty="0" smtClean="0"/>
              <a:t> of ASR: </a:t>
            </a:r>
            <a:r>
              <a:rPr lang="en-US" dirty="0"/>
              <a:t>From Speech Production Models to Spectral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First attempts to mimic a human’s speech </a:t>
            </a:r>
            <a:r>
              <a:rPr lang="en-US" sz="2600" dirty="0" smtClean="0"/>
              <a:t>communication</a:t>
            </a:r>
          </a:p>
          <a:p>
            <a:pPr lvl="1"/>
            <a:r>
              <a:rPr lang="en-US" sz="2000" dirty="0" smtClean="0"/>
              <a:t>Interest was creating a speaking machine.</a:t>
            </a:r>
          </a:p>
          <a:p>
            <a:pPr lvl="1"/>
            <a:r>
              <a:rPr lang="es-ES" sz="2000" dirty="0" smtClean="0"/>
              <a:t>In 1773 </a:t>
            </a:r>
            <a:r>
              <a:rPr lang="es-ES" sz="2000" dirty="0" err="1" smtClean="0"/>
              <a:t>Kratzenstein</a:t>
            </a:r>
            <a:r>
              <a:rPr lang="es-ES" sz="2000" dirty="0" smtClean="0"/>
              <a:t> </a:t>
            </a:r>
            <a:r>
              <a:rPr lang="en-US" sz="2000" dirty="0" smtClean="0"/>
              <a:t>succeeded in producing vowel sounds with tubes and pipes.</a:t>
            </a:r>
          </a:p>
          <a:p>
            <a:pPr lvl="1"/>
            <a:r>
              <a:rPr lang="es-ES" sz="2000" dirty="0" smtClean="0"/>
              <a:t>In </a:t>
            </a:r>
            <a:r>
              <a:rPr lang="en-US" sz="2000" dirty="0" smtClean="0"/>
              <a:t>1791 </a:t>
            </a:r>
            <a:r>
              <a:rPr lang="en-US" sz="2000" dirty="0" err="1" smtClean="0"/>
              <a:t>Kempelen</a:t>
            </a:r>
            <a:r>
              <a:rPr lang="en-US" sz="2000" dirty="0" smtClean="0"/>
              <a:t> in Vienna constructed an “Acoustic-Mechanical Speech Machine”.</a:t>
            </a:r>
          </a:p>
          <a:p>
            <a:pPr lvl="1"/>
            <a:r>
              <a:rPr lang="en-US" sz="2000" dirty="0" smtClean="0"/>
              <a:t>In the mid-1800's Charles Wheatstone built a version of von </a:t>
            </a:r>
            <a:r>
              <a:rPr lang="en-US" sz="2000" dirty="0" err="1" smtClean="0"/>
              <a:t>Kempelen's</a:t>
            </a:r>
            <a:r>
              <a:rPr lang="en-US" sz="2000" dirty="0" smtClean="0"/>
              <a:t> speaking machine.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first</a:t>
            </a:r>
            <a:r>
              <a:rPr lang="es-ES" sz="2400" dirty="0"/>
              <a:t> </a:t>
            </a:r>
            <a:r>
              <a:rPr lang="es-ES" sz="2400" dirty="0" err="1"/>
              <a:t>half</a:t>
            </a:r>
            <a:r>
              <a:rPr lang="es-ES" sz="2400" dirty="0"/>
              <a:t> of </a:t>
            </a:r>
            <a:r>
              <a:rPr lang="es-ES" sz="2400" dirty="0" err="1"/>
              <a:t>the</a:t>
            </a:r>
            <a:r>
              <a:rPr lang="es-ES" sz="2400" dirty="0"/>
              <a:t> 20th </a:t>
            </a:r>
            <a:r>
              <a:rPr lang="es-ES" sz="2400" dirty="0" err="1"/>
              <a:t>century</a:t>
            </a:r>
            <a:r>
              <a:rPr lang="es-ES" sz="2400" dirty="0"/>
              <a:t>, </a:t>
            </a:r>
            <a:r>
              <a:rPr lang="es-ES" sz="2400" dirty="0" err="1"/>
              <a:t>workers</a:t>
            </a:r>
            <a:r>
              <a:rPr lang="es-ES" sz="2400" dirty="0"/>
              <a:t> of Bell </a:t>
            </a:r>
            <a:r>
              <a:rPr lang="es-ES" sz="2400" dirty="0" err="1"/>
              <a:t>Laboratories</a:t>
            </a:r>
            <a:r>
              <a:rPr lang="en-US" sz="2400" dirty="0"/>
              <a:t> found relationships between a given speech spectrum and its sound characteristics</a:t>
            </a:r>
          </a:p>
          <a:p>
            <a:pPr lvl="1"/>
            <a:r>
              <a:rPr lang="en-US" dirty="0"/>
              <a:t>Distribution of power of a speech sound across frequency</a:t>
            </a:r>
          </a:p>
          <a:p>
            <a:pPr lvl="1"/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concept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.</a:t>
            </a:r>
            <a:endParaRPr lang="es-ES" dirty="0"/>
          </a:p>
          <a:p>
            <a:pPr lvl="1"/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600" dirty="0"/>
              <a:t>In </a:t>
            </a:r>
            <a:r>
              <a:rPr lang="es-ES" sz="2600" dirty="0" err="1"/>
              <a:t>the</a:t>
            </a:r>
            <a:r>
              <a:rPr lang="es-ES" sz="2600" dirty="0"/>
              <a:t> 1930’</a:t>
            </a:r>
            <a:r>
              <a:rPr lang="en-US" sz="2600" dirty="0"/>
              <a:t>s Homer Dudley (Bell Labs.) developed a speech synthesizer called the VODER based on that </a:t>
            </a:r>
            <a:r>
              <a:rPr lang="en-US" sz="2600" dirty="0" smtClean="0"/>
              <a:t>research.</a:t>
            </a:r>
          </a:p>
          <a:p>
            <a:pPr lvl="1"/>
            <a:r>
              <a:rPr lang="en-US" sz="2400" dirty="0" smtClean="0"/>
              <a:t>Speech </a:t>
            </a:r>
            <a:r>
              <a:rPr lang="en-US" sz="2400" dirty="0"/>
              <a:t>pioneers like </a:t>
            </a:r>
            <a:r>
              <a:rPr lang="en-US" sz="2400" dirty="0" err="1"/>
              <a:t>Harvery</a:t>
            </a:r>
            <a:r>
              <a:rPr lang="en-US" sz="2400" dirty="0"/>
              <a:t> Fletcher and Homer Dudley firmly established the importance </a:t>
            </a:r>
            <a:r>
              <a:rPr lang="en-US" sz="2400" dirty="0" smtClean="0"/>
              <a:t>of </a:t>
            </a:r>
            <a:r>
              <a:rPr lang="en-US" sz="2400" dirty="0"/>
              <a:t>the signal spectrum for reliable identification of the phonetic nature of a speech </a:t>
            </a:r>
            <a:r>
              <a:rPr lang="en-US" sz="2400" dirty="0" smtClean="0"/>
              <a:t>sound.</a:t>
            </a:r>
            <a:endParaRPr lang="en-US" sz="2200" dirty="0" smtClean="0"/>
          </a:p>
          <a:p>
            <a:pPr marL="201168" lvl="1" indent="0">
              <a:buNone/>
            </a:pPr>
            <a:endParaRPr lang="en-US" sz="2000" dirty="0" smtClean="0"/>
          </a:p>
          <a:p>
            <a:pPr marL="201168" lvl="1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030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Applications</a:t>
            </a:r>
            <a:r>
              <a:rPr lang="es-ES" dirty="0" smtClean="0"/>
              <a:t> of ASR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Principle</a:t>
            </a:r>
            <a:r>
              <a:rPr lang="es-ES" dirty="0" smtClean="0"/>
              <a:t> </a:t>
            </a:r>
            <a:r>
              <a:rPr lang="es-ES" dirty="0" err="1" smtClean="0"/>
              <a:t>commercialized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Applications</a:t>
            </a:r>
            <a:r>
              <a:rPr lang="es-ES" dirty="0"/>
              <a:t> of </a:t>
            </a:r>
            <a:r>
              <a:rPr lang="es-ES" dirty="0" smtClean="0"/>
              <a:t>ASR 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Telephone</a:t>
            </a:r>
            <a:r>
              <a:rPr lang="es-ES" dirty="0" smtClean="0"/>
              <a:t> IVR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Telphone</a:t>
            </a:r>
            <a:r>
              <a:rPr lang="es-ES" dirty="0" smtClean="0"/>
              <a:t> </a:t>
            </a:r>
            <a:r>
              <a:rPr lang="es-ES" dirty="0" err="1" smtClean="0"/>
              <a:t>messaging</a:t>
            </a:r>
            <a:r>
              <a:rPr lang="es-ES" dirty="0" smtClean="0"/>
              <a:t> (</a:t>
            </a:r>
            <a:r>
              <a:rPr lang="es-ES" dirty="0" err="1" smtClean="0"/>
              <a:t>tools</a:t>
            </a:r>
            <a:r>
              <a:rPr lang="es-ES" dirty="0" smtClean="0"/>
              <a:t>)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Mobile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Embedded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Desktop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…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353116" y="1845734"/>
            <a:ext cx="6076346" cy="4284546"/>
            <a:chOff x="2934" y="1094"/>
            <a:chExt cx="4083" cy="287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34" y="1094"/>
              <a:ext cx="4083" cy="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1094"/>
              <a:ext cx="4088" cy="2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8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Applications</a:t>
            </a:r>
            <a:r>
              <a:rPr lang="es-ES" dirty="0"/>
              <a:t> of ASR </a:t>
            </a:r>
            <a:r>
              <a:rPr lang="es-ES" dirty="0" smtClean="0"/>
              <a:t>in </a:t>
            </a:r>
            <a:r>
              <a:rPr lang="es-ES" dirty="0" err="1"/>
              <a:t>Telephone</a:t>
            </a:r>
            <a:r>
              <a:rPr lang="es-ES" dirty="0"/>
              <a:t> </a:t>
            </a:r>
            <a:r>
              <a:rPr lang="es-ES" dirty="0" smtClean="0"/>
              <a:t>IVR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Interactive</a:t>
            </a:r>
            <a:r>
              <a:rPr lang="es-ES" dirty="0" smtClean="0"/>
              <a:t> </a:t>
            </a:r>
            <a:r>
              <a:rPr lang="es-ES" dirty="0" err="1" smtClean="0"/>
              <a:t>Voice</a:t>
            </a:r>
            <a:r>
              <a:rPr lang="es-ES" dirty="0" smtClean="0"/>
              <a:t> Response</a:t>
            </a:r>
          </a:p>
          <a:p>
            <a:pPr lvl="1"/>
            <a:r>
              <a:rPr lang="es-ES" dirty="0" err="1" smtClean="0"/>
              <a:t>Voice</a:t>
            </a:r>
            <a:r>
              <a:rPr lang="es-ES" dirty="0" smtClean="0"/>
              <a:t> </a:t>
            </a:r>
            <a:r>
              <a:rPr lang="es-ES" dirty="0" err="1" smtClean="0"/>
              <a:t>prompts</a:t>
            </a:r>
            <a:r>
              <a:rPr lang="es-ES" dirty="0"/>
              <a:t> </a:t>
            </a:r>
            <a:r>
              <a:rPr lang="es-ES" dirty="0" smtClean="0"/>
              <a:t>+ </a:t>
            </a:r>
            <a:r>
              <a:rPr lang="es-ES" dirty="0" err="1" smtClean="0"/>
              <a:t>telephone</a:t>
            </a:r>
            <a:r>
              <a:rPr lang="es-ES" dirty="0" smtClean="0"/>
              <a:t> </a:t>
            </a:r>
            <a:r>
              <a:rPr lang="es-ES" dirty="0" err="1" smtClean="0"/>
              <a:t>keypad</a:t>
            </a:r>
            <a:endParaRPr lang="es-ES" dirty="0" smtClean="0"/>
          </a:p>
          <a:p>
            <a:pPr lvl="1"/>
            <a:r>
              <a:rPr lang="es-ES" dirty="0" err="1" smtClean="0"/>
              <a:t>Call</a:t>
            </a:r>
            <a:r>
              <a:rPr lang="es-ES" dirty="0" smtClean="0"/>
              <a:t> centers and </a:t>
            </a:r>
            <a:r>
              <a:rPr lang="es-ES" dirty="0" err="1" smtClean="0"/>
              <a:t>surveys</a:t>
            </a:r>
            <a:endParaRPr lang="es-E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125" y="3384114"/>
            <a:ext cx="6333269" cy="808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413" y="3133423"/>
            <a:ext cx="7340959" cy="1309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69" y="5172077"/>
            <a:ext cx="8647245" cy="466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269" y="3002313"/>
            <a:ext cx="8647245" cy="20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Applications</a:t>
            </a:r>
            <a:r>
              <a:rPr lang="es-ES" dirty="0"/>
              <a:t> of ASR </a:t>
            </a:r>
            <a:r>
              <a:rPr lang="es-ES" dirty="0" smtClean="0"/>
              <a:t>in </a:t>
            </a:r>
            <a:r>
              <a:rPr lang="es-ES" dirty="0" err="1"/>
              <a:t>Telphone</a:t>
            </a:r>
            <a:r>
              <a:rPr lang="es-ES" dirty="0"/>
              <a:t> </a:t>
            </a:r>
            <a:r>
              <a:rPr lang="es-ES" dirty="0" err="1" smtClean="0"/>
              <a:t>messaging</a:t>
            </a:r>
            <a:r>
              <a:rPr lang="es-ES" dirty="0" smtClean="0"/>
              <a:t> (</a:t>
            </a:r>
            <a:r>
              <a:rPr lang="es-ES" dirty="0" err="1" smtClean="0"/>
              <a:t>tools</a:t>
            </a:r>
            <a:r>
              <a:rPr lang="es-E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Conversational</a:t>
            </a:r>
            <a:r>
              <a:rPr lang="es-ES" dirty="0" smtClean="0"/>
              <a:t> </a:t>
            </a:r>
            <a:r>
              <a:rPr lang="es-ES" dirty="0" err="1" smtClean="0"/>
              <a:t>telephone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endParaRPr lang="es-ES" dirty="0" smtClean="0"/>
          </a:p>
          <a:p>
            <a:pPr lvl="1"/>
            <a:r>
              <a:rPr lang="es-ES" dirty="0" smtClean="0"/>
              <a:t>Post-</a:t>
            </a:r>
            <a:r>
              <a:rPr lang="es-ES" dirty="0" err="1" smtClean="0"/>
              <a:t>process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messages</a:t>
            </a:r>
            <a:endParaRPr lang="es-ES" dirty="0" smtClean="0"/>
          </a:p>
          <a:p>
            <a:pPr lvl="1"/>
            <a:r>
              <a:rPr lang="es-ES" dirty="0" err="1" smtClean="0"/>
              <a:t>Simoultaneusly</a:t>
            </a:r>
            <a:endParaRPr lang="es-E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87" y="3213030"/>
            <a:ext cx="8046353" cy="147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098" y="3056094"/>
            <a:ext cx="9325822" cy="22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Applications</a:t>
            </a:r>
            <a:r>
              <a:rPr lang="es-ES" dirty="0"/>
              <a:t> of ASR </a:t>
            </a:r>
            <a:r>
              <a:rPr lang="es-ES" dirty="0" smtClean="0"/>
              <a:t>in </a:t>
            </a:r>
            <a:r>
              <a:rPr lang="es-ES" dirty="0"/>
              <a:t>Mobile </a:t>
            </a:r>
            <a:r>
              <a:rPr lang="es-ES" dirty="0" err="1"/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355" y="2490388"/>
            <a:ext cx="7913037" cy="2746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355" y="2187565"/>
            <a:ext cx="8097048" cy="3681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187565"/>
            <a:ext cx="10444250" cy="36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Applications</a:t>
            </a:r>
            <a:r>
              <a:rPr lang="es-ES" dirty="0"/>
              <a:t> of ASR </a:t>
            </a:r>
            <a:r>
              <a:rPr lang="es-ES" dirty="0" smtClean="0"/>
              <a:t>in </a:t>
            </a:r>
            <a:r>
              <a:rPr lang="es-ES" dirty="0"/>
              <a:t>Mobile </a:t>
            </a:r>
            <a:r>
              <a:rPr lang="es-ES" dirty="0" err="1"/>
              <a:t>Devices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131" y="2354340"/>
            <a:ext cx="9806549" cy="269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39" y="1990634"/>
            <a:ext cx="2915739" cy="38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Applications</a:t>
            </a:r>
            <a:r>
              <a:rPr lang="es-ES" dirty="0"/>
              <a:t> of ASR </a:t>
            </a:r>
            <a:r>
              <a:rPr lang="es-ES" dirty="0" smtClean="0"/>
              <a:t>in </a:t>
            </a:r>
            <a:r>
              <a:rPr lang="es-ES" dirty="0" err="1" smtClean="0"/>
              <a:t>Embedded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Automotive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Game</a:t>
            </a:r>
            <a:r>
              <a:rPr lang="es-ES" dirty="0" smtClean="0"/>
              <a:t> </a:t>
            </a:r>
            <a:r>
              <a:rPr lang="es-ES" dirty="0" err="1" smtClean="0"/>
              <a:t>consols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Electronics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devices</a:t>
            </a:r>
            <a:endParaRPr lang="es-ES" dirty="0" smtClean="0"/>
          </a:p>
          <a:p>
            <a:pPr lvl="1"/>
            <a:r>
              <a:rPr lang="es-ES" dirty="0" err="1" smtClean="0"/>
              <a:t>Military</a:t>
            </a:r>
            <a:endParaRPr lang="es-ES" dirty="0"/>
          </a:p>
          <a:p>
            <a:pPr lvl="1"/>
            <a:r>
              <a:rPr lang="es-ES" dirty="0" smtClean="0"/>
              <a:t>Security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15" y="1910690"/>
            <a:ext cx="7052257" cy="620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258" y="2819155"/>
            <a:ext cx="7751422" cy="236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Applications</a:t>
            </a:r>
            <a:r>
              <a:rPr lang="es-ES" dirty="0"/>
              <a:t> of ASR </a:t>
            </a:r>
            <a:r>
              <a:rPr lang="es-ES" dirty="0" smtClean="0"/>
              <a:t>in Desktop </a:t>
            </a:r>
            <a:r>
              <a:rPr lang="es-ES" dirty="0" err="1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Transcription</a:t>
            </a:r>
            <a:endParaRPr lang="es-ES" dirty="0" smtClean="0"/>
          </a:p>
          <a:p>
            <a:pPr lvl="1"/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endParaRPr lang="es-ES" dirty="0" smtClean="0"/>
          </a:p>
          <a:p>
            <a:pPr lvl="1"/>
            <a:r>
              <a:rPr lang="es-ES" dirty="0" err="1" smtClean="0"/>
              <a:t>Pronunciation</a:t>
            </a:r>
            <a:r>
              <a:rPr lang="es-ES" dirty="0" smtClean="0"/>
              <a:t> </a:t>
            </a:r>
            <a:r>
              <a:rPr lang="es-ES" dirty="0" err="1" smtClean="0"/>
              <a:t>correction</a:t>
            </a:r>
            <a:endParaRPr lang="es-E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230" y="3690116"/>
            <a:ext cx="7566510" cy="1158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231" y="5095934"/>
            <a:ext cx="7566509" cy="980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238" y="1791546"/>
            <a:ext cx="7732835" cy="16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Applications</a:t>
            </a:r>
            <a:r>
              <a:rPr lang="es-ES" dirty="0"/>
              <a:t> of </a:t>
            </a:r>
            <a:r>
              <a:rPr lang="es-ES" dirty="0" smtClean="0"/>
              <a:t>ASR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Warehousing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Healthcare</a:t>
            </a:r>
            <a:endParaRPr lang="es-ES" dirty="0" smtClean="0"/>
          </a:p>
          <a:p>
            <a:endParaRPr lang="es-E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454" y="1845733"/>
            <a:ext cx="8349470" cy="156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454" y="3857414"/>
            <a:ext cx="8377677" cy="17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ASR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marketplace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Patents</a:t>
            </a:r>
            <a:r>
              <a:rPr lang="es-ES" dirty="0" smtClean="0"/>
              <a:t> and </a:t>
            </a:r>
            <a:r>
              <a:rPr lang="es-ES" dirty="0" err="1" smtClean="0"/>
              <a:t>marketprice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History</a:t>
            </a:r>
            <a:r>
              <a:rPr lang="es-ES" dirty="0"/>
              <a:t> of </a:t>
            </a:r>
            <a:r>
              <a:rPr lang="es-ES" dirty="0" smtClean="0"/>
              <a:t>ASR: </a:t>
            </a:r>
            <a:r>
              <a:rPr lang="es-ES" dirty="0" err="1" smtClean="0"/>
              <a:t>Early</a:t>
            </a:r>
            <a:r>
              <a:rPr lang="es-ES" dirty="0" smtClean="0"/>
              <a:t> </a:t>
            </a:r>
            <a:r>
              <a:rPr lang="es-ES" dirty="0" err="1" smtClean="0"/>
              <a:t>Automatic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Recognizers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Early attempts to design systems for automatic speech recognition were mostly guided by the </a:t>
            </a:r>
            <a:r>
              <a:rPr lang="en-US" sz="2400" dirty="0" smtClean="0"/>
              <a:t>theory </a:t>
            </a:r>
            <a:r>
              <a:rPr lang="en-US" sz="2400" dirty="0"/>
              <a:t>of </a:t>
            </a:r>
            <a:r>
              <a:rPr lang="en-US" sz="2400" dirty="0" smtClean="0"/>
              <a:t>acoustic-phonetics.</a:t>
            </a:r>
          </a:p>
          <a:p>
            <a:pPr lvl="1"/>
            <a:r>
              <a:rPr lang="en-US" sz="2200" dirty="0" smtClean="0"/>
              <a:t>Analyze phonetic </a:t>
            </a:r>
            <a:r>
              <a:rPr lang="en-US" sz="2200" dirty="0"/>
              <a:t>elements of </a:t>
            </a:r>
            <a:r>
              <a:rPr lang="en-US" sz="2200" dirty="0" smtClean="0"/>
              <a:t>speech: how are they acoustically realized?</a:t>
            </a:r>
          </a:p>
          <a:p>
            <a:pPr lvl="1"/>
            <a:r>
              <a:rPr lang="es-ES" dirty="0" err="1" smtClean="0"/>
              <a:t>Relation</a:t>
            </a:r>
            <a:r>
              <a:rPr lang="es-ES" dirty="0" smtClean="0"/>
              <a:t> </a:t>
            </a:r>
            <a:r>
              <a:rPr lang="es-ES" dirty="0" err="1"/>
              <a:t>b</a:t>
            </a:r>
            <a:r>
              <a:rPr lang="es-ES" dirty="0" err="1" smtClean="0"/>
              <a:t>etween</a:t>
            </a:r>
            <a:r>
              <a:rPr lang="es-ES" dirty="0" smtClean="0"/>
              <a:t> place/</a:t>
            </a:r>
            <a:r>
              <a:rPr lang="es-ES" dirty="0" err="1" smtClean="0"/>
              <a:t>manner</a:t>
            </a:r>
            <a:r>
              <a:rPr lang="es-ES" dirty="0" smtClean="0"/>
              <a:t> of </a:t>
            </a:r>
            <a:r>
              <a:rPr lang="es-ES" dirty="0" err="1" smtClean="0"/>
              <a:t>articulation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digitalized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advances</a:t>
            </a:r>
            <a:r>
              <a:rPr lang="es-ES" dirty="0" smtClean="0"/>
              <a:t>:</a:t>
            </a:r>
          </a:p>
          <a:p>
            <a:pPr lvl="2"/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in </a:t>
            </a:r>
            <a:r>
              <a:rPr lang="es-ES" dirty="0" err="1" smtClean="0"/>
              <a:t>digit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r>
              <a:rPr lang="es-ES" dirty="0" smtClean="0"/>
              <a:t> (1952)</a:t>
            </a:r>
          </a:p>
          <a:p>
            <a:pPr lvl="2"/>
            <a:r>
              <a:rPr lang="es-ES" dirty="0" err="1" smtClean="0"/>
              <a:t>Recognition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continous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vowels</a:t>
            </a:r>
            <a:r>
              <a:rPr lang="es-ES" dirty="0" smtClean="0"/>
              <a:t> and </a:t>
            </a:r>
            <a:r>
              <a:rPr lang="es-ES" dirty="0" err="1" smtClean="0"/>
              <a:t>numbers</a:t>
            </a:r>
            <a:r>
              <a:rPr lang="es-ES" dirty="0" smtClean="0"/>
              <a:t> (</a:t>
            </a:r>
            <a:r>
              <a:rPr lang="es-ES" dirty="0" err="1" smtClean="0"/>
              <a:t>isolated</a:t>
            </a:r>
            <a:r>
              <a:rPr lang="es-ES" dirty="0" smtClean="0"/>
              <a:t> </a:t>
            </a:r>
            <a:r>
              <a:rPr lang="es-ES" dirty="0" err="1" smtClean="0"/>
              <a:t>word</a:t>
            </a:r>
            <a:r>
              <a:rPr lang="es-ES" dirty="0" smtClean="0"/>
              <a:t> </a:t>
            </a:r>
            <a:r>
              <a:rPr lang="es-ES" dirty="0" err="1" smtClean="0"/>
              <a:t>detection</a:t>
            </a:r>
            <a:r>
              <a:rPr lang="es-ES" dirty="0" smtClean="0"/>
              <a:t>) (60’s)</a:t>
            </a:r>
          </a:p>
          <a:p>
            <a:pPr lvl="1"/>
            <a:r>
              <a:rPr lang="es-ES" dirty="0" err="1" smtClean="0"/>
              <a:t>First</a:t>
            </a:r>
            <a:r>
              <a:rPr lang="es-ES" dirty="0" smtClean="0"/>
              <a:t> uses of </a:t>
            </a:r>
            <a:r>
              <a:rPr lang="es-ES" dirty="0" err="1" smtClean="0"/>
              <a:t>statistical</a:t>
            </a:r>
            <a:r>
              <a:rPr lang="es-ES" dirty="0" smtClean="0"/>
              <a:t> </a:t>
            </a:r>
            <a:r>
              <a:rPr lang="es-ES" dirty="0" err="1" smtClean="0"/>
              <a:t>syntax</a:t>
            </a:r>
            <a:r>
              <a:rPr lang="es-ES" dirty="0" smtClean="0"/>
              <a:t> at </a:t>
            </a:r>
            <a:r>
              <a:rPr lang="es-ES" dirty="0" err="1" smtClean="0"/>
              <a:t>phoneme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(60’s)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600" dirty="0" err="1" smtClean="0"/>
              <a:t>But</a:t>
            </a:r>
            <a:r>
              <a:rPr lang="es-ES" sz="2600" dirty="0" smtClean="0"/>
              <a:t> </a:t>
            </a:r>
            <a:r>
              <a:rPr lang="es-ES" sz="2600" dirty="0" err="1" smtClean="0"/>
              <a:t>these</a:t>
            </a:r>
            <a:r>
              <a:rPr lang="es-ES" sz="2600" dirty="0" smtClean="0"/>
              <a:t> </a:t>
            </a:r>
            <a:r>
              <a:rPr lang="es-ES" sz="2600" dirty="0" err="1" smtClean="0"/>
              <a:t>models</a:t>
            </a:r>
            <a:r>
              <a:rPr lang="es-ES" sz="2600" dirty="0" smtClean="0"/>
              <a:t> </a:t>
            </a:r>
            <a:r>
              <a:rPr lang="es-ES" sz="2600" dirty="0" err="1" smtClean="0"/>
              <a:t>didn’t</a:t>
            </a:r>
            <a:r>
              <a:rPr lang="es-ES" sz="2600" dirty="0" smtClean="0"/>
              <a:t> </a:t>
            </a:r>
            <a:r>
              <a:rPr lang="es-ES" sz="2600" dirty="0" err="1" smtClean="0"/>
              <a:t>take</a:t>
            </a:r>
            <a:r>
              <a:rPr lang="es-ES" sz="2600" dirty="0" smtClean="0"/>
              <a:t> </a:t>
            </a:r>
            <a:r>
              <a:rPr lang="es-ES" sz="2600" dirty="0" err="1" smtClean="0"/>
              <a:t>into</a:t>
            </a:r>
            <a:r>
              <a:rPr lang="es-ES" sz="2600" dirty="0" smtClean="0"/>
              <a:t> </a:t>
            </a:r>
            <a:r>
              <a:rPr lang="es-ES" sz="2600" dirty="0" err="1" smtClean="0"/>
              <a:t>account</a:t>
            </a:r>
            <a:r>
              <a:rPr lang="es-ES" sz="2600" dirty="0" smtClean="0"/>
              <a:t> </a:t>
            </a:r>
            <a:r>
              <a:rPr lang="es-ES" sz="2600" dirty="0" err="1" smtClean="0"/>
              <a:t>the</a:t>
            </a:r>
            <a:r>
              <a:rPr lang="es-ES" sz="2600" dirty="0" smtClean="0"/>
              <a:t> </a:t>
            </a:r>
            <a:r>
              <a:rPr lang="en-US" sz="2600" dirty="0" smtClean="0"/>
              <a:t>temporal non-uniformity of speech events.</a:t>
            </a:r>
          </a:p>
          <a:p>
            <a:pPr lvl="1"/>
            <a:r>
              <a:rPr lang="en-US" dirty="0"/>
              <a:t>I</a:t>
            </a:r>
            <a:r>
              <a:rPr lang="es-ES" dirty="0"/>
              <a:t>n </a:t>
            </a:r>
            <a:r>
              <a:rPr lang="es-ES" dirty="0" err="1"/>
              <a:t>the</a:t>
            </a:r>
            <a:r>
              <a:rPr lang="es-ES" dirty="0"/>
              <a:t> 70’s </a:t>
            </a:r>
            <a:r>
              <a:rPr lang="es-ES" dirty="0" err="1"/>
              <a:t>arrived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dynamic</a:t>
            </a:r>
            <a:r>
              <a:rPr lang="es-ES" dirty="0"/>
              <a:t> </a:t>
            </a:r>
            <a:r>
              <a:rPr lang="es-ES" dirty="0" err="1"/>
              <a:t>programming</a:t>
            </a:r>
            <a:r>
              <a:rPr lang="es-ES" dirty="0"/>
              <a:t> (</a:t>
            </a:r>
            <a:r>
              <a:rPr lang="es-ES" dirty="0" err="1"/>
              <a:t>viterbi</a:t>
            </a:r>
            <a:r>
              <a:rPr lang="es-ES" dirty="0" smtClean="0"/>
              <a:t>),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22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Applications</a:t>
            </a:r>
            <a:r>
              <a:rPr lang="es-ES" dirty="0"/>
              <a:t> of </a:t>
            </a:r>
            <a:r>
              <a:rPr lang="es-ES" dirty="0" smtClean="0"/>
              <a:t>ASR: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646" y="3358329"/>
            <a:ext cx="9183960" cy="2786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" y="1910569"/>
            <a:ext cx="10309424" cy="12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Applications</a:t>
            </a:r>
            <a:r>
              <a:rPr lang="es-ES" dirty="0"/>
              <a:t> of </a:t>
            </a:r>
            <a:r>
              <a:rPr lang="es-ES" dirty="0" smtClean="0"/>
              <a:t>ASR: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048" y="1881380"/>
            <a:ext cx="10202863" cy="2246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680" y="4272052"/>
            <a:ext cx="2947598" cy="19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2981325" y="1933575"/>
            <a:ext cx="6291263" cy="4197350"/>
            <a:chOff x="1878" y="1218"/>
            <a:chExt cx="3963" cy="2644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78" y="1218"/>
              <a:ext cx="3963" cy="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" y="1218"/>
              <a:ext cx="3968" cy="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Applications</a:t>
            </a:r>
            <a:r>
              <a:rPr lang="es-ES" dirty="0"/>
              <a:t> of ASR: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market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730817" y="1941513"/>
            <a:ext cx="6791325" cy="4197350"/>
            <a:chOff x="1820" y="1218"/>
            <a:chExt cx="4278" cy="264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0" y="1218"/>
              <a:ext cx="4278" cy="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" y="1218"/>
              <a:ext cx="4284" cy="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22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62" y="-352698"/>
            <a:ext cx="4984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8536" y="177755"/>
            <a:ext cx="10113962" cy="906462"/>
          </a:xfrm>
        </p:spPr>
        <p:txBody>
          <a:bodyPr/>
          <a:lstStyle/>
          <a:p>
            <a:pPr algn="ctr"/>
            <a:r>
              <a:rPr lang="es-ES" sz="6000" dirty="0" err="1" smtClean="0"/>
              <a:t>Bibliography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108536" y="1110343"/>
            <a:ext cx="9955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ASR News </a:t>
            </a:r>
            <a:r>
              <a:rPr lang="es-ES" b="1" dirty="0" err="1" smtClean="0"/>
              <a:t>issue</a:t>
            </a:r>
            <a:r>
              <a:rPr lang="es-ES" b="1" dirty="0" smtClean="0"/>
              <a:t>: vol.23 no.2 (</a:t>
            </a:r>
            <a:r>
              <a:rPr lang="es-ES" b="1" dirty="0" err="1" smtClean="0"/>
              <a:t>February</a:t>
            </a:r>
            <a:r>
              <a:rPr lang="es-ES" b="1" dirty="0" smtClean="0"/>
              <a:t> 2013)</a:t>
            </a:r>
          </a:p>
          <a:p>
            <a:endParaRPr lang="es-ES" dirty="0" smtClean="0"/>
          </a:p>
          <a:p>
            <a:r>
              <a:rPr lang="en-US" b="1" dirty="0" err="1" smtClean="0"/>
              <a:t>Automartic</a:t>
            </a:r>
            <a:r>
              <a:rPr lang="en-US" b="1" dirty="0" smtClean="0"/>
              <a:t> Speech Recognition and its application to information extraction</a:t>
            </a:r>
          </a:p>
          <a:p>
            <a:r>
              <a:rPr lang="en-US" i="1" dirty="0" err="1" smtClean="0"/>
              <a:t>Sadaoki</a:t>
            </a:r>
            <a:r>
              <a:rPr lang="en-US" i="1" dirty="0" smtClean="0"/>
              <a:t> </a:t>
            </a:r>
            <a:r>
              <a:rPr lang="en-US" i="1" dirty="0" err="1" smtClean="0"/>
              <a:t>Furui</a:t>
            </a:r>
            <a:endParaRPr lang="en-US" i="1" dirty="0" smtClean="0"/>
          </a:p>
          <a:p>
            <a:endParaRPr lang="es-ES" i="1" dirty="0" smtClean="0"/>
          </a:p>
          <a:p>
            <a:r>
              <a:rPr lang="en-US" b="1" dirty="0" smtClean="0"/>
              <a:t>Automatic Speech Recognition – A Brief History of the Technology</a:t>
            </a:r>
          </a:p>
          <a:p>
            <a:r>
              <a:rPr lang="en-US" b="1" dirty="0" smtClean="0"/>
              <a:t>Development</a:t>
            </a:r>
          </a:p>
          <a:p>
            <a:r>
              <a:rPr lang="en-US" i="1" dirty="0" smtClean="0"/>
              <a:t>B.H. </a:t>
            </a:r>
            <a:r>
              <a:rPr lang="en-US" i="1" dirty="0" err="1" smtClean="0"/>
              <a:t>Juang</a:t>
            </a:r>
            <a:r>
              <a:rPr lang="en-US" i="1" dirty="0" smtClean="0"/>
              <a:t> &amp; Lawrence R. </a:t>
            </a:r>
            <a:r>
              <a:rPr lang="en-US" i="1" dirty="0" err="1" smtClean="0"/>
              <a:t>Rabiner</a:t>
            </a:r>
            <a:endParaRPr lang="en-US" i="1" dirty="0" smtClean="0"/>
          </a:p>
          <a:p>
            <a:endParaRPr lang="es-ES" i="1" dirty="0" smtClean="0"/>
          </a:p>
          <a:p>
            <a:r>
              <a:rPr lang="en-US" b="1" dirty="0" smtClean="0"/>
              <a:t>Speech and Language Processing: An introduction to natural language processing, computational linguistics, and speech recognition</a:t>
            </a:r>
          </a:p>
          <a:p>
            <a:r>
              <a:rPr lang="en-US" i="1" dirty="0" smtClean="0"/>
              <a:t>Daniel </a:t>
            </a:r>
            <a:r>
              <a:rPr lang="en-US" i="1" dirty="0" err="1" smtClean="0"/>
              <a:t>Jurafsky</a:t>
            </a:r>
            <a:r>
              <a:rPr lang="en-US" i="1" dirty="0" smtClean="0"/>
              <a:t> &amp; James H. Martin</a:t>
            </a:r>
          </a:p>
          <a:p>
            <a:endParaRPr lang="es-ES" b="1" dirty="0"/>
          </a:p>
          <a:p>
            <a:pPr fontAlgn="base"/>
            <a:r>
              <a:rPr lang="en-US" b="1" dirty="0"/>
              <a:t>Characterization and recognition of emotions from speech using excitation source information</a:t>
            </a:r>
          </a:p>
          <a:p>
            <a:r>
              <a:rPr lang="es-ES" i="1" dirty="0" err="1" smtClean="0"/>
              <a:t>Sreenivasa</a:t>
            </a:r>
            <a:r>
              <a:rPr lang="es-ES" i="1" dirty="0" smtClean="0"/>
              <a:t> </a:t>
            </a:r>
            <a:r>
              <a:rPr lang="es-ES" i="1" dirty="0" err="1" smtClean="0"/>
              <a:t>Rao</a:t>
            </a:r>
            <a:r>
              <a:rPr lang="es-ES" i="1" dirty="0" smtClean="0"/>
              <a:t> </a:t>
            </a:r>
            <a:r>
              <a:rPr lang="es-ES" i="1" dirty="0" err="1" smtClean="0"/>
              <a:t>Krothapalli</a:t>
            </a:r>
            <a:r>
              <a:rPr lang="es-ES" i="1" dirty="0" smtClean="0"/>
              <a:t>, </a:t>
            </a:r>
            <a:r>
              <a:rPr lang="es-ES" i="1" dirty="0" err="1" smtClean="0"/>
              <a:t>Shashidhar</a:t>
            </a:r>
            <a:r>
              <a:rPr lang="es-ES" i="1" dirty="0" smtClean="0"/>
              <a:t> G. </a:t>
            </a:r>
            <a:r>
              <a:rPr lang="es-ES" i="1" dirty="0" err="1" smtClean="0"/>
              <a:t>Koolagudi</a:t>
            </a:r>
            <a:endParaRPr lang="es-ES" i="1" dirty="0" smtClean="0"/>
          </a:p>
          <a:p>
            <a:endParaRPr lang="es-ES" i="1" dirty="0"/>
          </a:p>
          <a:p>
            <a:pPr fontAlgn="base"/>
            <a:r>
              <a:rPr lang="en-US" b="1" dirty="0"/>
              <a:t>Comparing ANN to HMM in implementing limited Arabic vocabulary ASR systems</a:t>
            </a:r>
          </a:p>
          <a:p>
            <a:pPr fontAlgn="base"/>
            <a:r>
              <a:rPr lang="en-US" i="1" dirty="0" err="1" smtClean="0"/>
              <a:t>Yousef</a:t>
            </a:r>
            <a:r>
              <a:rPr lang="en-US" i="1" dirty="0" smtClean="0"/>
              <a:t> </a:t>
            </a:r>
            <a:r>
              <a:rPr lang="en-US" i="1" dirty="0" err="1" smtClean="0"/>
              <a:t>Ajami</a:t>
            </a:r>
            <a:r>
              <a:rPr lang="en-US" i="1" dirty="0" smtClean="0"/>
              <a:t> </a:t>
            </a:r>
            <a:r>
              <a:rPr lang="en-US" i="1" dirty="0" err="1" smtClean="0"/>
              <a:t>Alotaibi</a:t>
            </a:r>
            <a:endParaRPr lang="en-US" i="1" dirty="0"/>
          </a:p>
          <a:p>
            <a:endParaRPr lang="es-ES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080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8536" y="177755"/>
            <a:ext cx="10113962" cy="906462"/>
          </a:xfrm>
        </p:spPr>
        <p:txBody>
          <a:bodyPr/>
          <a:lstStyle/>
          <a:p>
            <a:pPr algn="ctr"/>
            <a:r>
              <a:rPr lang="es-ES" sz="6000" dirty="0" err="1" smtClean="0"/>
              <a:t>Bibliography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108536" y="1110343"/>
            <a:ext cx="9955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</a:t>
            </a:r>
            <a:r>
              <a:rPr lang="en-US" b="1" dirty="0" smtClean="0"/>
              <a:t>Conversational Telephone Messaging System</a:t>
            </a:r>
            <a:endParaRPr lang="en-US" b="1" dirty="0"/>
          </a:p>
          <a:p>
            <a:r>
              <a:rPr lang="en-US" i="1" dirty="0"/>
              <a:t>Chris </a:t>
            </a:r>
            <a:r>
              <a:rPr lang="en-US" i="1" dirty="0" err="1"/>
              <a:t>Schmandt</a:t>
            </a:r>
            <a:r>
              <a:rPr lang="en-US" i="1" dirty="0"/>
              <a:t> and Barry </a:t>
            </a:r>
            <a:r>
              <a:rPr lang="en-US" i="1" dirty="0" err="1"/>
              <a:t>Arons</a:t>
            </a:r>
            <a:endParaRPr lang="es-ES" i="1" dirty="0"/>
          </a:p>
          <a:p>
            <a:endParaRPr lang="es-ES" i="1" dirty="0" smtClean="0"/>
          </a:p>
          <a:p>
            <a:r>
              <a:rPr lang="en-US" b="1" dirty="0"/>
              <a:t>Pick To Voice Warehouse Systems</a:t>
            </a:r>
          </a:p>
          <a:p>
            <a:r>
              <a:rPr lang="en-US" i="1" dirty="0" smtClean="0"/>
              <a:t>Martin Murray</a:t>
            </a:r>
          </a:p>
          <a:p>
            <a:endParaRPr lang="es-ES" i="1" dirty="0"/>
          </a:p>
          <a:p>
            <a:r>
              <a:rPr lang="es-ES" b="1" dirty="0" err="1"/>
              <a:t>Embedded</a:t>
            </a:r>
            <a:r>
              <a:rPr lang="es-ES" b="1" dirty="0"/>
              <a:t> </a:t>
            </a:r>
            <a:r>
              <a:rPr lang="es-ES" b="1" dirty="0" err="1"/>
              <a:t>Speech</a:t>
            </a:r>
            <a:r>
              <a:rPr lang="es-ES" b="1" dirty="0"/>
              <a:t> </a:t>
            </a:r>
            <a:r>
              <a:rPr lang="es-ES" b="1" dirty="0" err="1"/>
              <a:t>Recognition</a:t>
            </a:r>
            <a:r>
              <a:rPr lang="es-ES" b="1" dirty="0"/>
              <a:t>: </a:t>
            </a:r>
            <a:r>
              <a:rPr lang="es-ES" b="1" dirty="0" err="1"/>
              <a:t>State</a:t>
            </a:r>
            <a:r>
              <a:rPr lang="es-ES" b="1" dirty="0"/>
              <a:t>-of-art &amp; </a:t>
            </a:r>
            <a:r>
              <a:rPr lang="es-ES" b="1" dirty="0" err="1"/>
              <a:t>Current</a:t>
            </a:r>
            <a:r>
              <a:rPr lang="es-ES" b="1" dirty="0"/>
              <a:t> </a:t>
            </a:r>
            <a:r>
              <a:rPr lang="es-ES" b="1" dirty="0" err="1"/>
              <a:t>Challenges</a:t>
            </a:r>
            <a:endParaRPr lang="es-ES" b="1" dirty="0"/>
          </a:p>
          <a:p>
            <a:r>
              <a:rPr lang="es-ES" i="1" dirty="0" err="1"/>
              <a:t>Christophe</a:t>
            </a:r>
            <a:r>
              <a:rPr lang="es-ES" i="1" dirty="0"/>
              <a:t> </a:t>
            </a:r>
            <a:r>
              <a:rPr lang="es-ES" i="1" dirty="0" err="1"/>
              <a:t>Couvreur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13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History</a:t>
            </a:r>
            <a:r>
              <a:rPr lang="es-ES" dirty="0"/>
              <a:t> of ASR</a:t>
            </a:r>
            <a:r>
              <a:rPr lang="es-ES" dirty="0" smtClean="0"/>
              <a:t>: </a:t>
            </a:r>
            <a:r>
              <a:rPr lang="en-US" dirty="0"/>
              <a:t>Technology </a:t>
            </a:r>
            <a:r>
              <a:rPr lang="en-US" dirty="0" smtClean="0"/>
              <a:t>Drivers </a:t>
            </a:r>
            <a:r>
              <a:rPr lang="en-US" dirty="0"/>
              <a:t>since the </a:t>
            </a:r>
            <a:r>
              <a:rPr lang="en-US" dirty="0" smtClean="0"/>
              <a:t>1970’s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Tom Martin </a:t>
            </a:r>
            <a:r>
              <a:rPr lang="es-ES" dirty="0" err="1" smtClean="0"/>
              <a:t>developed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ASR </a:t>
            </a:r>
            <a:r>
              <a:rPr lang="es-ES" dirty="0" err="1" smtClean="0"/>
              <a:t>system</a:t>
            </a:r>
            <a:r>
              <a:rPr lang="es-ES" dirty="0" smtClean="0"/>
              <a:t>, </a:t>
            </a:r>
            <a:r>
              <a:rPr lang="es-ES" dirty="0" err="1" smtClean="0"/>
              <a:t>used</a:t>
            </a:r>
            <a:r>
              <a:rPr lang="es-ES" dirty="0" smtClean="0"/>
              <a:t> in </a:t>
            </a:r>
            <a:r>
              <a:rPr lang="es-ES" dirty="0" err="1" smtClean="0"/>
              <a:t>few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r>
              <a:rPr lang="es-E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FedEx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DARPA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i="1" dirty="0" err="1" smtClean="0"/>
              <a:t>Harpy</a:t>
            </a:r>
            <a:r>
              <a:rPr lang="es-ES" dirty="0" smtClean="0"/>
              <a:t>: </a:t>
            </a:r>
            <a:r>
              <a:rPr lang="en-US" dirty="0"/>
              <a:t>recognize speech using a </a:t>
            </a:r>
            <a:r>
              <a:rPr lang="en-US" dirty="0" smtClean="0"/>
              <a:t>vocabulary </a:t>
            </a:r>
            <a:r>
              <a:rPr lang="en-US" dirty="0"/>
              <a:t>of 1,011 </a:t>
            </a:r>
            <a:r>
              <a:rPr lang="en-US" dirty="0" smtClean="0"/>
              <a:t>words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/>
              <a:t>Phone</a:t>
            </a:r>
            <a:r>
              <a:rPr lang="es-ES" dirty="0" smtClean="0"/>
              <a:t> tempate </a:t>
            </a:r>
            <a:r>
              <a:rPr lang="es-ES" dirty="0" err="1" smtClean="0"/>
              <a:t>matching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represented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a </a:t>
            </a:r>
            <a:r>
              <a:rPr lang="es-ES" dirty="0" err="1" smtClean="0"/>
              <a:t>connected</a:t>
            </a:r>
            <a:r>
              <a:rPr lang="es-ES" dirty="0" smtClean="0"/>
              <a:t> </a:t>
            </a:r>
            <a:r>
              <a:rPr lang="es-ES" dirty="0" err="1" smtClean="0"/>
              <a:t>network</a:t>
            </a:r>
            <a:endParaRPr lang="es-E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/>
              <a:t>Syntactical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r>
              <a:rPr lang="es-ES" dirty="0" smtClean="0"/>
              <a:t> rules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smtClean="0"/>
              <a:t>Word </a:t>
            </a:r>
            <a:r>
              <a:rPr lang="es-ES" dirty="0" err="1" smtClean="0"/>
              <a:t>boundary</a:t>
            </a:r>
            <a:r>
              <a:rPr lang="es-ES" dirty="0" smtClean="0"/>
              <a:t> rules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i="1" dirty="0" err="1" smtClean="0"/>
              <a:t>Hearsay</a:t>
            </a:r>
            <a:endParaRPr lang="es-ES" i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/>
              <a:t>Generate</a:t>
            </a:r>
            <a:r>
              <a:rPr lang="es-ES" dirty="0" smtClean="0"/>
              <a:t> </a:t>
            </a:r>
            <a:r>
              <a:rPr lang="es-ES" dirty="0" err="1" smtClean="0"/>
              <a:t>hypothesi</a:t>
            </a:r>
            <a:r>
              <a:rPr lang="es-ES" dirty="0" smtClean="0"/>
              <a:t>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provided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parallel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r>
              <a:rPr lang="es-E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HWIM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dirty="0" err="1" smtClean="0"/>
              <a:t>Phonological</a:t>
            </a:r>
            <a:r>
              <a:rPr lang="es-ES" dirty="0" smtClean="0"/>
              <a:t> rules -&gt; </a:t>
            </a:r>
            <a:r>
              <a:rPr lang="es-ES" dirty="0" err="1" smtClean="0"/>
              <a:t>phoneme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r>
              <a:rPr lang="es-ES" dirty="0" smtClean="0"/>
              <a:t> </a:t>
            </a:r>
            <a:r>
              <a:rPr lang="es-ES" dirty="0" err="1" smtClean="0"/>
              <a:t>accuracy</a:t>
            </a:r>
            <a:endParaRPr lang="es-ES" dirty="0" smtClean="0"/>
          </a:p>
          <a:p>
            <a:pPr marL="201168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30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History</a:t>
            </a:r>
            <a:r>
              <a:rPr lang="es-ES" dirty="0"/>
              <a:t> of ASR: </a:t>
            </a:r>
            <a:r>
              <a:rPr lang="en-US" dirty="0"/>
              <a:t>Technology Drivers since the </a:t>
            </a:r>
            <a:r>
              <a:rPr lang="en-US" dirty="0" smtClean="0"/>
              <a:t>1970’s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600" dirty="0" err="1" smtClean="0"/>
              <a:t>IBM’s</a:t>
            </a:r>
            <a:r>
              <a:rPr lang="es-ES" sz="2600" dirty="0" smtClean="0"/>
              <a:t> </a:t>
            </a:r>
            <a:r>
              <a:rPr lang="es-ES" sz="2600" i="1" dirty="0" err="1" smtClean="0"/>
              <a:t>Tangora</a:t>
            </a:r>
            <a:endParaRPr lang="es-ES" sz="2600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900" dirty="0" smtClean="0"/>
              <a:t>Speaker-</a:t>
            </a:r>
            <a:r>
              <a:rPr lang="es-ES" sz="1900" dirty="0" err="1" smtClean="0"/>
              <a:t>dependant</a:t>
            </a:r>
            <a:r>
              <a:rPr lang="es-ES" sz="1900" dirty="0" smtClean="0"/>
              <a:t> </a:t>
            </a:r>
            <a:r>
              <a:rPr lang="es-ES" sz="1900" dirty="0" err="1" smtClean="0"/>
              <a:t>system</a:t>
            </a:r>
            <a:r>
              <a:rPr lang="es-ES" sz="1900" dirty="0"/>
              <a:t> </a:t>
            </a:r>
            <a:r>
              <a:rPr lang="es-ES" sz="1900" dirty="0" err="1" smtClean="0"/>
              <a:t>for</a:t>
            </a:r>
            <a:r>
              <a:rPr lang="es-ES" sz="1900" dirty="0" smtClean="0"/>
              <a:t> a </a:t>
            </a:r>
            <a:r>
              <a:rPr lang="es-ES" sz="1900" dirty="0" err="1" smtClean="0"/>
              <a:t>voice-activated</a:t>
            </a:r>
            <a:r>
              <a:rPr lang="es-ES" sz="1900" dirty="0" smtClean="0"/>
              <a:t> </a:t>
            </a:r>
            <a:r>
              <a:rPr lang="es-ES" sz="1900" dirty="0" err="1" smtClean="0"/>
              <a:t>typewriter</a:t>
            </a:r>
            <a:r>
              <a:rPr lang="es-ES" sz="19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900" dirty="0" err="1" smtClean="0"/>
              <a:t>Structure</a:t>
            </a:r>
            <a:r>
              <a:rPr lang="es-ES" sz="1900" dirty="0" smtClean="0"/>
              <a:t> of </a:t>
            </a:r>
            <a:r>
              <a:rPr lang="es-ES" sz="1900" dirty="0" err="1" smtClean="0"/>
              <a:t>language</a:t>
            </a:r>
            <a:r>
              <a:rPr lang="es-ES" sz="1900" dirty="0" smtClean="0"/>
              <a:t> </a:t>
            </a:r>
            <a:r>
              <a:rPr lang="es-ES" sz="1900" dirty="0" err="1" smtClean="0"/>
              <a:t>model</a:t>
            </a:r>
            <a:r>
              <a:rPr lang="es-ES" sz="1900" dirty="0" smtClean="0"/>
              <a:t> </a:t>
            </a:r>
            <a:r>
              <a:rPr lang="es-ES" sz="1900" dirty="0" err="1" smtClean="0"/>
              <a:t>represented</a:t>
            </a:r>
            <a:r>
              <a:rPr lang="es-ES" sz="1900" dirty="0" smtClean="0"/>
              <a:t> </a:t>
            </a:r>
            <a:r>
              <a:rPr lang="es-ES" sz="1900" dirty="0" err="1" smtClean="0"/>
              <a:t>by</a:t>
            </a:r>
            <a:r>
              <a:rPr lang="es-ES" sz="1900" dirty="0" smtClean="0"/>
              <a:t> </a:t>
            </a:r>
            <a:r>
              <a:rPr lang="es-ES" sz="1900" dirty="0" err="1" smtClean="0"/>
              <a:t>statistical</a:t>
            </a:r>
            <a:r>
              <a:rPr lang="es-ES" sz="1900" dirty="0" smtClean="0"/>
              <a:t> and </a:t>
            </a:r>
            <a:r>
              <a:rPr lang="es-ES" sz="1900" dirty="0" err="1" smtClean="0"/>
              <a:t>syntactical</a:t>
            </a:r>
            <a:r>
              <a:rPr lang="es-ES" sz="1900" dirty="0" smtClean="0"/>
              <a:t> rules: n-</a:t>
            </a:r>
            <a:r>
              <a:rPr lang="es-ES" sz="1900" dirty="0" err="1" smtClean="0"/>
              <a:t>gram</a:t>
            </a:r>
            <a:r>
              <a:rPr lang="es-ES" sz="1900" dirty="0" smtClean="0"/>
              <a:t>.</a:t>
            </a:r>
            <a:endParaRPr lang="es-ES" sz="1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900" dirty="0" smtClean="0"/>
              <a:t>Claude </a:t>
            </a:r>
            <a:r>
              <a:rPr lang="es-ES" sz="1900" dirty="0" err="1" smtClean="0"/>
              <a:t>Shannon’s</a:t>
            </a:r>
            <a:r>
              <a:rPr lang="es-ES" sz="1900" dirty="0" smtClean="0"/>
              <a:t> Word </a:t>
            </a:r>
            <a:r>
              <a:rPr lang="es-ES" sz="1900" dirty="0" err="1" smtClean="0"/>
              <a:t>game</a:t>
            </a:r>
            <a:r>
              <a:rPr lang="es-ES" sz="1900" dirty="0" smtClean="0"/>
              <a:t> </a:t>
            </a:r>
            <a:r>
              <a:rPr lang="es-ES" sz="1900" dirty="0" err="1" smtClean="0"/>
              <a:t>strongly</a:t>
            </a:r>
            <a:r>
              <a:rPr lang="es-ES" sz="1900" dirty="0" smtClean="0"/>
              <a:t> </a:t>
            </a:r>
            <a:r>
              <a:rPr lang="es-ES" sz="1900" dirty="0" err="1" smtClean="0"/>
              <a:t>validated</a:t>
            </a:r>
            <a:r>
              <a:rPr lang="es-ES" sz="1900" dirty="0" smtClean="0"/>
              <a:t> </a:t>
            </a:r>
            <a:r>
              <a:rPr lang="es-ES" sz="1900" dirty="0" err="1" smtClean="0"/>
              <a:t>the</a:t>
            </a:r>
            <a:r>
              <a:rPr lang="es-ES" sz="1900" dirty="0" smtClean="0"/>
              <a:t> </a:t>
            </a:r>
            <a:r>
              <a:rPr lang="es-ES" sz="1900" dirty="0" err="1" smtClean="0"/>
              <a:t>power</a:t>
            </a:r>
            <a:r>
              <a:rPr lang="es-ES" sz="1900" dirty="0" smtClean="0"/>
              <a:t> of </a:t>
            </a:r>
            <a:r>
              <a:rPr lang="es-ES" sz="1900" dirty="0" err="1" smtClean="0"/>
              <a:t>the</a:t>
            </a:r>
            <a:r>
              <a:rPr lang="es-ES" sz="1900" dirty="0" smtClean="0"/>
              <a:t> n-</a:t>
            </a:r>
            <a:r>
              <a:rPr lang="es-ES" sz="1900" dirty="0" err="1" smtClean="0"/>
              <a:t>gram</a:t>
            </a:r>
            <a:r>
              <a:rPr lang="es-ES" sz="19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600" dirty="0"/>
              <a:t>AT&amp;T Bell </a:t>
            </a:r>
            <a:r>
              <a:rPr lang="es-ES" sz="2600" dirty="0" err="1" smtClean="0"/>
              <a:t>Labs</a:t>
            </a:r>
            <a:endParaRPr lang="es-ES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900" dirty="0" smtClean="0"/>
              <a:t>Speaker-</a:t>
            </a:r>
            <a:r>
              <a:rPr lang="es-ES" sz="1900" dirty="0" err="1" smtClean="0"/>
              <a:t>independant</a:t>
            </a:r>
            <a:r>
              <a:rPr lang="es-ES" sz="1900" dirty="0" smtClean="0"/>
              <a:t> </a:t>
            </a:r>
            <a:r>
              <a:rPr lang="es-ES" sz="1900" dirty="0" err="1" smtClean="0"/>
              <a:t>appplications</a:t>
            </a:r>
            <a:r>
              <a:rPr lang="es-ES" sz="1900" dirty="0" smtClean="0"/>
              <a:t> </a:t>
            </a:r>
            <a:r>
              <a:rPr lang="es-ES" sz="1900" dirty="0" err="1" smtClean="0"/>
              <a:t>for</a:t>
            </a:r>
            <a:r>
              <a:rPr lang="es-ES" sz="1900" dirty="0" smtClean="0"/>
              <a:t> </a:t>
            </a:r>
            <a:r>
              <a:rPr lang="es-ES" sz="1900" dirty="0" err="1" smtClean="0"/>
              <a:t>automated</a:t>
            </a:r>
            <a:r>
              <a:rPr lang="es-ES" sz="1900" dirty="0" smtClean="0"/>
              <a:t> </a:t>
            </a:r>
            <a:r>
              <a:rPr lang="es-ES" sz="1900" dirty="0" err="1" smtClean="0"/>
              <a:t>telecommunication</a:t>
            </a:r>
            <a:r>
              <a:rPr lang="es-ES" sz="1900" dirty="0" smtClean="0"/>
              <a:t> </a:t>
            </a:r>
            <a:r>
              <a:rPr lang="es-ES" sz="1900" dirty="0" err="1" smtClean="0"/>
              <a:t>services</a:t>
            </a:r>
            <a:endParaRPr lang="es-ES" sz="19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900" dirty="0" err="1" smtClean="0"/>
              <a:t>Nice</a:t>
            </a:r>
            <a:r>
              <a:rPr lang="es-ES" sz="1900" dirty="0" smtClean="0"/>
              <a:t> </a:t>
            </a:r>
            <a:r>
              <a:rPr lang="es-ES" sz="1900" dirty="0" err="1" smtClean="0"/>
              <a:t>work</a:t>
            </a:r>
            <a:r>
              <a:rPr lang="es-ES" sz="1900" dirty="0" smtClean="0"/>
              <a:t> </a:t>
            </a:r>
            <a:r>
              <a:rPr lang="es-ES" sz="1900" dirty="0" err="1" smtClean="0"/>
              <a:t>with</a:t>
            </a:r>
            <a:r>
              <a:rPr lang="es-ES" sz="1900" dirty="0" smtClean="0"/>
              <a:t> </a:t>
            </a:r>
            <a:r>
              <a:rPr lang="es-ES" sz="1900" dirty="0" err="1" smtClean="0"/>
              <a:t>acoustic</a:t>
            </a:r>
            <a:r>
              <a:rPr lang="es-ES" sz="1900" dirty="0" smtClean="0"/>
              <a:t> </a:t>
            </a:r>
            <a:r>
              <a:rPr lang="es-ES" sz="1900" dirty="0" err="1" smtClean="0"/>
              <a:t>variability</a:t>
            </a:r>
            <a:r>
              <a:rPr lang="es-ES" sz="1900" dirty="0"/>
              <a:t> </a:t>
            </a:r>
            <a:r>
              <a:rPr lang="es-ES" sz="1900" dirty="0" err="1" smtClean="0"/>
              <a:t>or</a:t>
            </a:r>
            <a:r>
              <a:rPr lang="es-ES" sz="1900" dirty="0" smtClean="0"/>
              <a:t> </a:t>
            </a:r>
            <a:r>
              <a:rPr lang="es-ES" sz="1900" dirty="0" err="1" smtClean="0"/>
              <a:t>acoustic</a:t>
            </a:r>
            <a:r>
              <a:rPr lang="es-ES" sz="1900" dirty="0" smtClean="0"/>
              <a:t> </a:t>
            </a:r>
            <a:r>
              <a:rPr lang="es-ES" sz="1900" dirty="0" err="1" smtClean="0"/>
              <a:t>model</a:t>
            </a:r>
            <a:endParaRPr lang="es-ES" sz="19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900" dirty="0" err="1" smtClean="0"/>
              <a:t>This</a:t>
            </a:r>
            <a:r>
              <a:rPr lang="es-ES" sz="1900" dirty="0" smtClean="0"/>
              <a:t> </a:t>
            </a:r>
            <a:r>
              <a:rPr lang="es-ES" sz="1900" dirty="0" err="1" smtClean="0"/>
              <a:t>led</a:t>
            </a:r>
            <a:r>
              <a:rPr lang="es-ES" sz="1900" dirty="0" smtClean="0"/>
              <a:t> </a:t>
            </a:r>
            <a:r>
              <a:rPr lang="es-ES" sz="1900" dirty="0" err="1" smtClean="0"/>
              <a:t>to</a:t>
            </a:r>
            <a:r>
              <a:rPr lang="es-ES" sz="1900" dirty="0" smtClean="0"/>
              <a:t> </a:t>
            </a:r>
            <a:r>
              <a:rPr lang="es-ES" sz="1900" dirty="0" err="1" smtClean="0"/>
              <a:t>the</a:t>
            </a:r>
            <a:r>
              <a:rPr lang="es-ES" sz="1900" dirty="0" smtClean="0"/>
              <a:t> </a:t>
            </a:r>
            <a:r>
              <a:rPr lang="es-ES" sz="1900" dirty="0" err="1" smtClean="0"/>
              <a:t>creation</a:t>
            </a:r>
            <a:r>
              <a:rPr lang="es-ES" sz="1900" dirty="0" smtClean="0"/>
              <a:t> of </a:t>
            </a:r>
            <a:r>
              <a:rPr lang="es-ES" sz="1900" dirty="0" err="1" smtClean="0"/>
              <a:t>speech</a:t>
            </a:r>
            <a:r>
              <a:rPr lang="es-ES" sz="1900" dirty="0" smtClean="0"/>
              <a:t> </a:t>
            </a:r>
            <a:r>
              <a:rPr lang="es-ES" sz="1900" dirty="0" err="1" smtClean="0"/>
              <a:t>clustering</a:t>
            </a:r>
            <a:r>
              <a:rPr lang="es-ES" sz="1900" dirty="0" smtClean="0"/>
              <a:t> </a:t>
            </a:r>
            <a:r>
              <a:rPr lang="es-ES" sz="1900" dirty="0" err="1" smtClean="0"/>
              <a:t>algorithms</a:t>
            </a:r>
            <a:r>
              <a:rPr lang="es-ES" sz="1900" dirty="0" smtClean="0"/>
              <a:t> </a:t>
            </a:r>
            <a:r>
              <a:rPr lang="es-ES" sz="1900" dirty="0" err="1" smtClean="0"/>
              <a:t>for</a:t>
            </a:r>
            <a:r>
              <a:rPr lang="es-ES" sz="1900" dirty="0" smtClean="0"/>
              <a:t> </a:t>
            </a:r>
            <a:r>
              <a:rPr lang="es-ES" sz="1900" dirty="0" err="1" smtClean="0"/>
              <a:t>sound</a:t>
            </a:r>
            <a:r>
              <a:rPr lang="es-ES" sz="1900" dirty="0" smtClean="0"/>
              <a:t> </a:t>
            </a:r>
            <a:r>
              <a:rPr lang="es-ES" sz="1900" dirty="0" err="1" smtClean="0"/>
              <a:t>reference</a:t>
            </a:r>
            <a:r>
              <a:rPr lang="es-ES" sz="1900" dirty="0" smtClean="0"/>
              <a:t> </a:t>
            </a:r>
            <a:r>
              <a:rPr lang="es-ES" sz="1900" dirty="0" err="1" smtClean="0"/>
              <a:t>patterns</a:t>
            </a:r>
            <a:endParaRPr lang="es-ES" sz="19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900" dirty="0" err="1" smtClean="0"/>
              <a:t>Keyword</a:t>
            </a:r>
            <a:r>
              <a:rPr lang="es-ES" sz="1900" dirty="0" smtClean="0"/>
              <a:t> </a:t>
            </a:r>
            <a:r>
              <a:rPr lang="es-ES" sz="1900" dirty="0" err="1" smtClean="0"/>
              <a:t>spotting</a:t>
            </a:r>
            <a:r>
              <a:rPr lang="es-ES" sz="1900" dirty="0" smtClean="0"/>
              <a:t> </a:t>
            </a:r>
            <a:r>
              <a:rPr lang="es-ES" sz="1900" dirty="0" err="1" smtClean="0"/>
              <a:t>to</a:t>
            </a:r>
            <a:r>
              <a:rPr lang="es-ES" sz="1900" dirty="0" smtClean="0"/>
              <a:t> </a:t>
            </a:r>
            <a:r>
              <a:rPr lang="es-ES" sz="1900" dirty="0" err="1" smtClean="0"/>
              <a:t>train</a:t>
            </a:r>
            <a:r>
              <a:rPr lang="es-ES" sz="1900" dirty="0" smtClean="0"/>
              <a:t> </a:t>
            </a:r>
            <a:r>
              <a:rPr lang="es-ES" sz="1900" dirty="0" err="1" smtClean="0"/>
              <a:t>also</a:t>
            </a:r>
            <a:endParaRPr lang="es-ES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600" dirty="0" err="1" smtClean="0"/>
              <a:t>These</a:t>
            </a:r>
            <a:r>
              <a:rPr lang="es-ES" sz="2600" dirty="0" smtClean="0"/>
              <a:t> </a:t>
            </a:r>
            <a:r>
              <a:rPr lang="es-ES" sz="2600" dirty="0" err="1" smtClean="0"/>
              <a:t>two</a:t>
            </a:r>
            <a:r>
              <a:rPr lang="es-ES" sz="2600" dirty="0" smtClean="0"/>
              <a:t> </a:t>
            </a:r>
            <a:r>
              <a:rPr lang="es-ES" sz="2600" dirty="0" err="1" smtClean="0"/>
              <a:t>approaches</a:t>
            </a:r>
            <a:r>
              <a:rPr lang="es-ES" sz="2600" dirty="0" smtClean="0"/>
              <a:t> </a:t>
            </a:r>
            <a:r>
              <a:rPr lang="es-ES" sz="2600" dirty="0" err="1" smtClean="0"/>
              <a:t>had</a:t>
            </a:r>
            <a:r>
              <a:rPr lang="es-ES" sz="2600" dirty="0" smtClean="0"/>
              <a:t> a </a:t>
            </a:r>
            <a:r>
              <a:rPr lang="es-ES" sz="2600" dirty="0" err="1" smtClean="0"/>
              <a:t>profound</a:t>
            </a:r>
            <a:r>
              <a:rPr lang="es-ES" sz="2600" dirty="0" smtClean="0"/>
              <a:t> </a:t>
            </a:r>
            <a:r>
              <a:rPr lang="es-ES" sz="2600" dirty="0" err="1" smtClean="0"/>
              <a:t>influence</a:t>
            </a:r>
            <a:r>
              <a:rPr lang="es-ES" sz="2600" dirty="0" smtClean="0"/>
              <a:t> in </a:t>
            </a:r>
            <a:r>
              <a:rPr lang="es-ES" sz="2600" dirty="0" err="1" smtClean="0"/>
              <a:t>the</a:t>
            </a:r>
            <a:r>
              <a:rPr lang="es-ES" sz="2600" dirty="0" smtClean="0"/>
              <a:t> </a:t>
            </a:r>
            <a:r>
              <a:rPr lang="es-ES" sz="2600" dirty="0" err="1" smtClean="0"/>
              <a:t>evolution</a:t>
            </a:r>
            <a:r>
              <a:rPr lang="es-ES" sz="2600" dirty="0" smtClean="0"/>
              <a:t> of human-</a:t>
            </a:r>
            <a:r>
              <a:rPr lang="es-ES" sz="2600" dirty="0" err="1" smtClean="0"/>
              <a:t>speech</a:t>
            </a:r>
            <a:r>
              <a:rPr lang="es-ES" sz="2600" dirty="0" smtClean="0"/>
              <a:t> </a:t>
            </a:r>
            <a:r>
              <a:rPr lang="es-ES" sz="2600" dirty="0" err="1" smtClean="0"/>
              <a:t>communications</a:t>
            </a:r>
            <a:endParaRPr lang="es-ES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600" dirty="0" err="1" smtClean="0"/>
              <a:t>Then</a:t>
            </a:r>
            <a:r>
              <a:rPr lang="es-ES" sz="2600" dirty="0" smtClean="0"/>
              <a:t> </a:t>
            </a:r>
            <a:r>
              <a:rPr lang="es-ES" sz="2600" dirty="0" err="1" smtClean="0"/>
              <a:t>the</a:t>
            </a:r>
            <a:r>
              <a:rPr lang="es-ES" sz="2600" dirty="0" smtClean="0"/>
              <a:t> </a:t>
            </a:r>
            <a:r>
              <a:rPr lang="es-ES" sz="2600" dirty="0" err="1" smtClean="0"/>
              <a:t>quick</a:t>
            </a:r>
            <a:r>
              <a:rPr lang="es-ES" sz="2600" dirty="0" smtClean="0"/>
              <a:t> </a:t>
            </a:r>
            <a:r>
              <a:rPr lang="es-ES" sz="2600" dirty="0" err="1" smtClean="0"/>
              <a:t>development</a:t>
            </a:r>
            <a:r>
              <a:rPr lang="es-ES" sz="2600" dirty="0" smtClean="0"/>
              <a:t> of </a:t>
            </a:r>
            <a:r>
              <a:rPr lang="es-ES" sz="2600" dirty="0" err="1" smtClean="0"/>
              <a:t>statistical</a:t>
            </a:r>
            <a:r>
              <a:rPr lang="es-ES" sz="2600" dirty="0" smtClean="0"/>
              <a:t> </a:t>
            </a:r>
            <a:r>
              <a:rPr lang="es-ES" sz="2600" dirty="0" err="1" smtClean="0"/>
              <a:t>methods</a:t>
            </a:r>
            <a:r>
              <a:rPr lang="es-ES" sz="2600" dirty="0" smtClean="0"/>
              <a:t> in </a:t>
            </a:r>
            <a:r>
              <a:rPr lang="es-ES" sz="2600" dirty="0" err="1" smtClean="0"/>
              <a:t>the</a:t>
            </a:r>
            <a:r>
              <a:rPr lang="es-ES" sz="2600" dirty="0" smtClean="0"/>
              <a:t> 80’s </a:t>
            </a:r>
            <a:r>
              <a:rPr lang="es-ES" sz="2600" dirty="0" err="1" smtClean="0"/>
              <a:t>caused</a:t>
            </a:r>
            <a:r>
              <a:rPr lang="es-ES" sz="2600" dirty="0" smtClean="0"/>
              <a:t> a </a:t>
            </a:r>
            <a:r>
              <a:rPr lang="es-ES" sz="2600" dirty="0" err="1" smtClean="0"/>
              <a:t>certain</a:t>
            </a:r>
            <a:r>
              <a:rPr lang="es-ES" sz="2600" dirty="0" smtClean="0"/>
              <a:t> </a:t>
            </a:r>
            <a:r>
              <a:rPr lang="es-ES" sz="2600" dirty="0" err="1" smtClean="0"/>
              <a:t>degree</a:t>
            </a:r>
            <a:r>
              <a:rPr lang="es-ES" sz="2600" dirty="0" smtClean="0"/>
              <a:t> of </a:t>
            </a:r>
            <a:r>
              <a:rPr lang="es-ES" sz="2600" dirty="0" err="1" smtClean="0"/>
              <a:t>convergence</a:t>
            </a:r>
            <a:r>
              <a:rPr lang="es-ES" sz="2600" dirty="0" smtClean="0"/>
              <a:t> in </a:t>
            </a:r>
            <a:r>
              <a:rPr lang="es-ES" sz="2600" dirty="0" err="1" smtClean="0"/>
              <a:t>the</a:t>
            </a:r>
            <a:r>
              <a:rPr lang="es-ES" sz="2600" dirty="0" smtClean="0"/>
              <a:t> </a:t>
            </a:r>
            <a:r>
              <a:rPr lang="es-ES" sz="2600" dirty="0" err="1" smtClean="0"/>
              <a:t>system</a:t>
            </a:r>
            <a:r>
              <a:rPr lang="es-ES" sz="2600" dirty="0" smtClean="0"/>
              <a:t> </a:t>
            </a:r>
            <a:r>
              <a:rPr lang="es-ES" sz="2600" dirty="0" err="1" smtClean="0"/>
              <a:t>design</a:t>
            </a:r>
            <a:endParaRPr lang="es-E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History</a:t>
            </a:r>
            <a:r>
              <a:rPr lang="es-ES" dirty="0"/>
              <a:t> of ASR: </a:t>
            </a:r>
            <a:r>
              <a:rPr lang="en-US" dirty="0" smtClean="0"/>
              <a:t>Technology Directions </a:t>
            </a:r>
            <a:r>
              <a:rPr lang="en-US" dirty="0"/>
              <a:t>in the 1980’s and 1990’s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r>
              <a:rPr lang="es-ES" dirty="0" smtClean="0"/>
              <a:t> </a:t>
            </a:r>
            <a:r>
              <a:rPr lang="es-ES" dirty="0" err="1" smtClean="0"/>
              <a:t>shift</a:t>
            </a:r>
            <a:r>
              <a:rPr lang="es-ES" dirty="0" smtClean="0"/>
              <a:t> in </a:t>
            </a:r>
            <a:r>
              <a:rPr lang="es-ES" dirty="0" err="1" smtClean="0"/>
              <a:t>methodology</a:t>
            </a:r>
            <a:endParaRPr lang="es-ES" dirty="0" smtClean="0"/>
          </a:p>
          <a:p>
            <a:pPr lvl="1"/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template-based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endParaRPr lang="es-ES" dirty="0" smtClean="0"/>
          </a:p>
          <a:p>
            <a:pPr lvl="1"/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rigorous</a:t>
            </a:r>
            <a:r>
              <a:rPr lang="es-ES" dirty="0" smtClean="0"/>
              <a:t> </a:t>
            </a:r>
            <a:r>
              <a:rPr lang="es-ES" dirty="0" err="1" smtClean="0"/>
              <a:t>statistical</a:t>
            </a:r>
            <a:r>
              <a:rPr lang="es-ES" dirty="0" smtClean="0"/>
              <a:t> </a:t>
            </a:r>
            <a:r>
              <a:rPr lang="es-ES" dirty="0" err="1" smtClean="0"/>
              <a:t>modeling</a:t>
            </a:r>
            <a:r>
              <a:rPr lang="es-ES" dirty="0" smtClean="0"/>
              <a:t> </a:t>
            </a:r>
            <a:r>
              <a:rPr lang="es-ES" dirty="0" err="1" smtClean="0"/>
              <a:t>framework</a:t>
            </a:r>
            <a:r>
              <a:rPr lang="es-ES" dirty="0"/>
              <a:t> </a:t>
            </a:r>
            <a:r>
              <a:rPr lang="es-ES" dirty="0" smtClean="0"/>
              <a:t>(HMM)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HMM </a:t>
            </a:r>
            <a:r>
              <a:rPr lang="es-ES" dirty="0" err="1" smtClean="0"/>
              <a:t>became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preferred</a:t>
            </a:r>
            <a:r>
              <a:rPr lang="es-ES" dirty="0" smtClean="0"/>
              <a:t> </a:t>
            </a:r>
            <a:r>
              <a:rPr lang="es-ES" dirty="0" err="1" smtClean="0"/>
              <a:t>method</a:t>
            </a:r>
            <a:r>
              <a:rPr lang="es-ES" dirty="0" smtClean="0"/>
              <a:t> in </a:t>
            </a:r>
            <a:r>
              <a:rPr lang="es-ES" dirty="0" err="1" smtClean="0"/>
              <a:t>mid</a:t>
            </a:r>
            <a:r>
              <a:rPr lang="es-ES" dirty="0" smtClean="0"/>
              <a:t> 80’s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Another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ANN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endParaRPr lang="es-ES" dirty="0" smtClean="0"/>
          </a:p>
          <a:p>
            <a:pPr lvl="1"/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of temporal </a:t>
            </a:r>
            <a:r>
              <a:rPr lang="es-ES" dirty="0" err="1" smtClean="0"/>
              <a:t>variation</a:t>
            </a:r>
            <a:r>
              <a:rPr lang="es-ES" dirty="0" smtClean="0"/>
              <a:t> of </a:t>
            </a:r>
            <a:r>
              <a:rPr lang="es-ES" dirty="0" err="1" smtClean="0"/>
              <a:t>speech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90’s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transformed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optimization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endParaRPr lang="es-ES" dirty="0" smtClean="0"/>
          </a:p>
          <a:p>
            <a:pPr lvl="1"/>
            <a:r>
              <a:rPr lang="es-ES" dirty="0" err="1" smtClean="0"/>
              <a:t>Kernel-based</a:t>
            </a:r>
            <a:r>
              <a:rPr lang="es-ES" dirty="0" smtClean="0"/>
              <a:t> </a:t>
            </a:r>
            <a:r>
              <a:rPr lang="es-ES" dirty="0" err="1" smtClean="0"/>
              <a:t>methods</a:t>
            </a:r>
            <a:r>
              <a:rPr lang="es-ES" dirty="0" smtClean="0"/>
              <a:t> </a:t>
            </a:r>
            <a:r>
              <a:rPr lang="es-ES" dirty="0" err="1" smtClean="0"/>
              <a:t>such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r>
              <a:rPr lang="es-ES" dirty="0" smtClean="0"/>
              <a:t> vector machines.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Real </a:t>
            </a:r>
            <a:r>
              <a:rPr lang="es-ES" dirty="0" err="1" smtClean="0"/>
              <a:t>applications</a:t>
            </a:r>
            <a:r>
              <a:rPr lang="es-ES" dirty="0" smtClean="0"/>
              <a:t> emerged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90’s</a:t>
            </a:r>
            <a:endParaRPr lang="es-ES" dirty="0"/>
          </a:p>
          <a:p>
            <a:pPr lvl="1"/>
            <a:r>
              <a:rPr lang="es-ES" dirty="0" smtClean="0"/>
              <a:t>Individual </a:t>
            </a: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programs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world</a:t>
            </a:r>
            <a:endParaRPr lang="es-ES" dirty="0" smtClean="0"/>
          </a:p>
          <a:p>
            <a:pPr lvl="1"/>
            <a:r>
              <a:rPr lang="es-ES" dirty="0" smtClean="0"/>
              <a:t>Open-</a:t>
            </a:r>
            <a:r>
              <a:rPr lang="es-ES" dirty="0" err="1" smtClean="0"/>
              <a:t>source</a:t>
            </a:r>
            <a:r>
              <a:rPr lang="es-ES" dirty="0" smtClean="0"/>
              <a:t> software, </a:t>
            </a:r>
            <a:r>
              <a:rPr lang="es-ES" dirty="0" err="1" smtClean="0"/>
              <a:t>API’s</a:t>
            </a:r>
            <a:endParaRPr lang="es-ES" dirty="0" smtClean="0"/>
          </a:p>
          <a:p>
            <a:pPr lvl="1"/>
            <a:r>
              <a:rPr lang="es-E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90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*9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33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2918</TotalTime>
  <Words>2523</Words>
  <Application>Microsoft Office PowerPoint</Application>
  <PresentationFormat>Widescreen</PresentationFormat>
  <Paragraphs>436</Paragraphs>
  <Slides>65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Wingdings</vt:lpstr>
      <vt:lpstr>Retrospect</vt:lpstr>
      <vt:lpstr>Automatic Speech Recognition (ASR)</vt:lpstr>
      <vt:lpstr>What is ASR?</vt:lpstr>
      <vt:lpstr>ASR then and… tomorrow¿?</vt:lpstr>
      <vt:lpstr>History of Automatic Speech Recognition </vt:lpstr>
      <vt:lpstr>History of ASR: From Speech Production Models to Spectral Representations</vt:lpstr>
      <vt:lpstr>History of ASR: Early Automatic Speech Recognizers</vt:lpstr>
      <vt:lpstr>History of ASR: Technology Drivers since the 1970’s (I)</vt:lpstr>
      <vt:lpstr>History of ASR: Technology Drivers since the 1970’s (II)</vt:lpstr>
      <vt:lpstr>History of ASR: Technology Directions in the 1980’s and 1990’s</vt:lpstr>
      <vt:lpstr>History of ASR: Overview</vt:lpstr>
      <vt:lpstr>The variable dimensions of ASR</vt:lpstr>
      <vt:lpstr>Large-vocabulary contiuous speech recognition (LVCSR)</vt:lpstr>
      <vt:lpstr>Architecture of an ASR system</vt:lpstr>
      <vt:lpstr>Architecture of an ASR system: The Noisy Channel model</vt:lpstr>
      <vt:lpstr>Architecture of an ASR system</vt:lpstr>
      <vt:lpstr>Architecture of an ASR system: Bayesian inference</vt:lpstr>
      <vt:lpstr>Architecture of an ASR system</vt:lpstr>
      <vt:lpstr>Architecture of an ASR system: The HMM</vt:lpstr>
      <vt:lpstr>The acoustic model</vt:lpstr>
      <vt:lpstr>The acoustic model </vt:lpstr>
      <vt:lpstr>Extracting features</vt:lpstr>
      <vt:lpstr>Extracting features: Pre-emphasis</vt:lpstr>
      <vt:lpstr>Extracting features: Windowing</vt:lpstr>
      <vt:lpstr>Extracting features: Discrete Fourier transform</vt:lpstr>
      <vt:lpstr>Extracting features: Mel filter bank and log</vt:lpstr>
      <vt:lpstr>Extracting features: Inverse Discrete Fourier Transform</vt:lpstr>
      <vt:lpstr>Extracting features: Deltas and energy </vt:lpstr>
      <vt:lpstr>Extracting features: MFCC</vt:lpstr>
      <vt:lpstr>Acoustic likelihoods: different approaches</vt:lpstr>
      <vt:lpstr>Acoustic likelihoods: Vector quantization</vt:lpstr>
      <vt:lpstr>Acoustic likelihoods: Gaussian PDFs</vt:lpstr>
      <vt:lpstr>Acoustic likelihoods: Gaussian PDFs</vt:lpstr>
      <vt:lpstr>Acoustic likelihoods: Probabilities and distance functions</vt:lpstr>
      <vt:lpstr>The language model</vt:lpstr>
      <vt:lpstr>The language model</vt:lpstr>
      <vt:lpstr>The language model: Pronunciation lexicon</vt:lpstr>
      <vt:lpstr>The language model: Pronunciation lexicon</vt:lpstr>
      <vt:lpstr>The language model: HMM and Lexicon</vt:lpstr>
      <vt:lpstr>The langauge model: The N-gram</vt:lpstr>
      <vt:lpstr>Decoding and searching</vt:lpstr>
      <vt:lpstr>Decoding a sentence: join probabilites </vt:lpstr>
      <vt:lpstr>Decoding a sentence: Again the HMM</vt:lpstr>
      <vt:lpstr>Searching: The Viterbi algorithm</vt:lpstr>
      <vt:lpstr>Searching: The Viterbi algorithm</vt:lpstr>
      <vt:lpstr>Training</vt:lpstr>
      <vt:lpstr>Training: Embedded Training</vt:lpstr>
      <vt:lpstr>Evaluation</vt:lpstr>
      <vt:lpstr>Evaluation: Error Rate </vt:lpstr>
      <vt:lpstr>Evaluation: McNemar Test</vt:lpstr>
      <vt:lpstr>Applications of ASR</vt:lpstr>
      <vt:lpstr>Applications of ASR in:</vt:lpstr>
      <vt:lpstr>Applications of ASR in Telephone IVR</vt:lpstr>
      <vt:lpstr>Applications of ASR in Telphone messaging (tools)</vt:lpstr>
      <vt:lpstr>Applications of ASR in Mobile Devices</vt:lpstr>
      <vt:lpstr>Applications of ASR in Mobile Devices</vt:lpstr>
      <vt:lpstr>Applications of ASR in Embedded Systems</vt:lpstr>
      <vt:lpstr>Applications of ASR in Desktop Systems</vt:lpstr>
      <vt:lpstr>Applications of ASR</vt:lpstr>
      <vt:lpstr>ASR in the marketplace</vt:lpstr>
      <vt:lpstr>Applications of ASR: The market</vt:lpstr>
      <vt:lpstr>Applications of ASR: The market</vt:lpstr>
      <vt:lpstr>Applications of ASR: The market</vt:lpstr>
      <vt:lpstr>PowerPoint Presentation</vt:lpstr>
      <vt:lpstr>Bibliography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Speech Recognition (ASR)</dc:title>
  <dc:creator>Omare</dc:creator>
  <cp:lastModifiedBy>Omare</cp:lastModifiedBy>
  <cp:revision>171</cp:revision>
  <dcterms:created xsi:type="dcterms:W3CDTF">2013-05-20T16:17:46Z</dcterms:created>
  <dcterms:modified xsi:type="dcterms:W3CDTF">2013-05-24T06:34:55Z</dcterms:modified>
</cp:coreProperties>
</file>