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5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73" r:id="rId9"/>
    <p:sldId id="262" r:id="rId10"/>
    <p:sldId id="270" r:id="rId11"/>
    <p:sldId id="274" r:id="rId12"/>
    <p:sldId id="275" r:id="rId13"/>
    <p:sldId id="264" r:id="rId14"/>
    <p:sldId id="265" r:id="rId15"/>
    <p:sldId id="266" r:id="rId16"/>
    <p:sldId id="267" r:id="rId17"/>
    <p:sldId id="272" r:id="rId18"/>
    <p:sldId id="268" r:id="rId19"/>
    <p:sldId id="26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1" autoAdjust="0"/>
    <p:restoredTop sz="94660"/>
  </p:normalViewPr>
  <p:slideViewPr>
    <p:cSldViewPr snapToGrid="0">
      <p:cViewPr varScale="1">
        <p:scale>
          <a:sx n="45" d="100"/>
          <a:sy n="45" d="100"/>
        </p:scale>
        <p:origin x="642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5037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62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6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648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10566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12/15/2015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79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4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053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8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042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34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23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.losurdo@outlook.i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it-it/article/Creazione-di-documenti-di-Word-accessibili-d9bf3683-87ac-47ea-b91a-78dcacb3c66d" TargetMode="External"/><Relationship Id="rId2" Type="http://schemas.openxmlformats.org/officeDocument/2006/relationships/hyperlink" Target="http://www.nolimit.it/home/page.asp?ncat=Accessibilit%C3%A0%20siti%20web&amp;IdCx=39&amp;sottocat=40&amp;nomesottocat=Linee%20guida%20e%20tecniche&amp;ID=165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helpx.adobe.com/it/acrobat/using/create-verify-pdf-accessibility.html" TargetMode="External"/><Relationship Id="rId5" Type="http://schemas.openxmlformats.org/officeDocument/2006/relationships/hyperlink" Target="http://www.isiscalvino.it/documenti_accessibili" TargetMode="External"/><Relationship Id="rId4" Type="http://schemas.openxmlformats.org/officeDocument/2006/relationships/hyperlink" Target="http://webaim.org/techniques/alttext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id.gov.it/dm-30-aprile-2008-allegato-A" TargetMode="External"/><Relationship Id="rId2" Type="http://schemas.openxmlformats.org/officeDocument/2006/relationships/hyperlink" Target="http://www.w3.org/Translations/WCAG20-it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helpx.adobe.com/it/acrobat/using/create-verify-pdf-accessibility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ebaim.org/techniques/alttext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744279" y="2404534"/>
            <a:ext cx="10781414" cy="1646302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/>
              <a:t>L'accessibilità di testi e documenti digitali per non vedenti e </a:t>
            </a:r>
            <a:r>
              <a:rPr lang="it-IT" dirty="0" smtClean="0"/>
              <a:t>ipovedenti: un vademecum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44279" y="4688786"/>
            <a:ext cx="7766936" cy="1096899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it-IT" dirty="0" smtClean="0"/>
              <a:t>Tecnologie </a:t>
            </a:r>
            <a:r>
              <a:rPr lang="it-IT" dirty="0" err="1" smtClean="0"/>
              <a:t>Assistive</a:t>
            </a:r>
            <a:r>
              <a:rPr lang="it-IT" dirty="0" smtClean="0"/>
              <a:t> per la Didattica</a:t>
            </a:r>
          </a:p>
          <a:p>
            <a:pPr algn="l"/>
            <a:r>
              <a:rPr lang="it-IT" dirty="0" smtClean="0"/>
              <a:t>Antonella Losurdo </a:t>
            </a:r>
          </a:p>
          <a:p>
            <a:pPr algn="l"/>
            <a:r>
              <a:rPr lang="it-IT" dirty="0" smtClean="0">
                <a:hlinkClick r:id="rId2"/>
              </a:rPr>
              <a:t>a.losurdo@outlook.it</a:t>
            </a:r>
            <a:endParaRPr lang="it-IT" dirty="0" smtClean="0"/>
          </a:p>
          <a:p>
            <a:pPr algn="l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209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Come produrre un documento accessibile con Word: colori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65814" y="287079"/>
            <a:ext cx="88250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/>
            </a:r>
            <a:br>
              <a:rPr lang="it-IT" sz="2400" dirty="0"/>
            </a:br>
            <a:endParaRPr lang="it-IT" sz="2400" b="1" dirty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it-IT" sz="2400" dirty="0" smtClean="0"/>
              <a:t>E</a:t>
            </a:r>
            <a:r>
              <a:rPr lang="it-IT" sz="2400" dirty="0"/>
              <a:t>’ bene utilizzare un </a:t>
            </a:r>
            <a:r>
              <a:rPr lang="it-IT" sz="2400" b="1" dirty="0"/>
              <a:t>contrasto molto elevato </a:t>
            </a:r>
            <a:r>
              <a:rPr lang="it-IT" sz="2400" dirty="0"/>
              <a:t>tra sfondo e testo</a:t>
            </a:r>
            <a:r>
              <a:rPr lang="it-IT" sz="2400" dirty="0" smtClean="0"/>
              <a:t>:</a:t>
            </a:r>
          </a:p>
          <a:p>
            <a:pPr lvl="2"/>
            <a:r>
              <a:rPr lang="it-IT" sz="2400" dirty="0" smtClean="0"/>
              <a:t>Ad esempio nero/bianco blu/giallo</a:t>
            </a:r>
            <a:endParaRPr lang="it-IT" sz="2400" dirty="0"/>
          </a:p>
          <a:p>
            <a:endParaRPr lang="it-IT" sz="2400" dirty="0"/>
          </a:p>
          <a:p>
            <a:endParaRPr lang="it-IT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it-IT" sz="24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prstClr val="black"/>
              </a:solidFill>
            </a:endParaRPr>
          </a:p>
          <a:p>
            <a:pPr lvl="0"/>
            <a:endParaRPr lang="it-IT" sz="24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Interlinea</a:t>
            </a:r>
            <a:r>
              <a:rPr lang="it-IT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compresa tra 1.2 e 1.5</a:t>
            </a:r>
          </a:p>
          <a:p>
            <a:endParaRPr lang="it-IT" sz="2400" dirty="0"/>
          </a:p>
        </p:txBody>
      </p:sp>
      <p:sp>
        <p:nvSpPr>
          <p:cNvPr id="4" name="Rettangolo 3" descr="Box di esempio del contrasto del colore testo/sfondo: sfondo nero e testo bianco" title="Esempio contrasto"/>
          <p:cNvSpPr/>
          <p:nvPr/>
        </p:nvSpPr>
        <p:spPr>
          <a:xfrm>
            <a:off x="1020725" y="2509214"/>
            <a:ext cx="3551274" cy="81870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AAAA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ttangolo 4" descr="Box di esempio del contrasto del colore testo/sfondo: sfondo blu e testo giallo" title="Esempio contrasto"/>
          <p:cNvSpPr/>
          <p:nvPr/>
        </p:nvSpPr>
        <p:spPr>
          <a:xfrm>
            <a:off x="5055781" y="2509213"/>
            <a:ext cx="3551274" cy="81870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AAAA</a:t>
            </a:r>
            <a:endParaRPr lang="it-IT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1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7595" y="111372"/>
            <a:ext cx="8596668" cy="1320800"/>
          </a:xfrm>
        </p:spPr>
        <p:txBody>
          <a:bodyPr/>
          <a:lstStyle/>
          <a:p>
            <a:r>
              <a:rPr lang="it-IT" dirty="0" smtClean="0"/>
              <a:t>Produrre un documento accessibile con </a:t>
            </a:r>
            <a:r>
              <a:rPr lang="it-IT" dirty="0" err="1" smtClean="0"/>
              <a:t>Power</a:t>
            </a:r>
            <a:r>
              <a:rPr lang="it-IT" dirty="0" smtClean="0"/>
              <a:t> Point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57595" y="1432172"/>
            <a:ext cx="83571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Point valgono le medesime regole di formattazione viste per Word, tuttavia è bene fare particolare attenzione a due aspetti aggiuntivi:</a:t>
            </a:r>
          </a:p>
          <a:p>
            <a:endParaRPr lang="it-IT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Ordine di lettura</a:t>
            </a:r>
          </a:p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 bene controllare sempre che l’ordine di lettura delle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sia corretto.</a:t>
            </a:r>
          </a:p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fare questo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Home→Disponi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→Riquadro di Selezione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NB L’ordine di lettura è dal basso verso l’alto.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Inserimento Titolo nelle </a:t>
            </a:r>
            <a:r>
              <a:rPr lang="it-IT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</a:t>
            </a:r>
            <a:endParaRPr lang="it-IT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 bene che ogni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abbia un titolo che ne descrive il contenuto. 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Questo titolo può essere anche reso invisibile.</a:t>
            </a:r>
          </a:p>
          <a:p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Home→Reimposta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Inserire il titolo.</a:t>
            </a:r>
          </a:p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Renderlo invisibile</a:t>
            </a:r>
          </a:p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→Disponi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→Riquadro di selezione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→Deselezionare il simbolo dell’occhio accanto al Titolo</a:t>
            </a:r>
          </a:p>
          <a:p>
            <a:endParaRPr lang="it-IT" dirty="0"/>
          </a:p>
        </p:txBody>
      </p:sp>
      <p:pic>
        <p:nvPicPr>
          <p:cNvPr id="4" name="Immagine 3" descr="Screenshot che visualizza la schermata Ordine di Selezione in Power Point" title="Box Ordine di lettur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257" y="2243470"/>
            <a:ext cx="3175456" cy="314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8236" y="120502"/>
            <a:ext cx="8596668" cy="1320800"/>
          </a:xfrm>
        </p:spPr>
        <p:txBody>
          <a:bodyPr/>
          <a:lstStyle/>
          <a:p>
            <a:r>
              <a:rPr lang="it-IT" dirty="0" smtClean="0"/>
              <a:t>Strumento di Controllo del documento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61852" y="1441302"/>
            <a:ext cx="52556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Sia in Word che in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Point, a partire dalla versione 2010, è disponibile uno strumento che permette di controllare il documento per verificare la violazione delle principali regole di accessibilità.</a:t>
            </a:r>
          </a:p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effettuare questo controllo:</a:t>
            </a:r>
          </a:p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File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→Verifica documento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→Verifica accessibilità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omando Verifica accessibilità in Word 2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49" y="4130675"/>
            <a:ext cx="3748494" cy="246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quadro attività Verifica accessibilità con i risultati del contro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53" y="996964"/>
            <a:ext cx="2767419" cy="565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74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Da Word/</a:t>
            </a:r>
            <a:r>
              <a:rPr lang="it-IT" dirty="0" err="1" smtClean="0"/>
              <a:t>Power</a:t>
            </a:r>
            <a:r>
              <a:rPr lang="it-IT" dirty="0" smtClean="0"/>
              <a:t> Point al PDF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77334" y="2366010"/>
            <a:ext cx="85123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Produrre un documento accessibile con l’Editor di testo è il primo passo per produrre un Documento PDF accessibile.</a:t>
            </a:r>
          </a:p>
          <a:p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Bisogna ricordare che rispettare le regole di accessibilità rende la fruizione e la forma di un documento maggiormente corretta e accessibile anche per le persone prive di disabilità. Si tratta di regole semplici e facilmente applicabili che rendono un documento più corretto da ogni punto di vista.</a:t>
            </a:r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1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4441" y="328576"/>
            <a:ext cx="10593178" cy="76657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Le caratteristiche principali di un PDF accessibile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54052" y="1095153"/>
            <a:ext cx="85966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documento deve essere un 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testo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non un'immagine che rappresenti un testo (scansione);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presenti 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moduli e campi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devono essere accessibili;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struttura del documento deve essere delineata da 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tag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l'ordine di lettura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 essere chiaro e facile da seguire;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testo descrittivo alternativo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 essere disponibile per ogni elemento grafico, link, modulo;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devono essere presenti 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elementi di aiuto alla navigazione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 link, le intestazioni e i contenuti delle tabelle;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 essere specificata la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lingua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documento;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documento deve usare 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che permettano la conversione dei caratteri in testo;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impostazioni di 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protezione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che consentono l'accesso al testo da parte dei programmi di lettura dello schermo.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65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1399" y="163032"/>
            <a:ext cx="8596668" cy="517451"/>
          </a:xfrm>
        </p:spPr>
        <p:txBody>
          <a:bodyPr>
            <a:noAutofit/>
          </a:bodyPr>
          <a:lstStyle/>
          <a:p>
            <a:r>
              <a:rPr lang="it-IT" dirty="0" smtClean="0"/>
              <a:t>La conversione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45706" y="839971"/>
            <a:ext cx="8596668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creazione di un documento Word, Excel o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Point accessibile è il primo passo per favorire la conversione in un PDF accessibile.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prima regola che rende un PDF accessibile è la presenza di </a:t>
            </a:r>
            <a:r>
              <a:rPr lang="it-IT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tags semantici. 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 vengono creati nel momento della conversione in PDF automaticamente, sulla base degli elementi presenti quali intestazioni, paragrafi, titoli, immagini e tabelle.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presenza di questi tags permette a strumenti quali Screen Reader e Lenti d’ingrandimento di identificare le varie parti del testo per poterle presentare ai propri utenti.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verificare la presenza dei tags al momento del salvataggio in Word e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Point è sufficiente: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Fare clic su 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Salva con nome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nella scheda 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File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Fare clic sulla freccia nell'elenco 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Tipo file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della finestra di dialogo 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Salva con nome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e quindi fare clic su 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PDF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Fare clic su 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Opzioni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Assicurarsi che la casella di controllo 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Tag per la struttura del documento per l'accessibilità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sia selezionata e quindi fare clic su 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Fare clic su 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Salva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535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3929" y="205562"/>
            <a:ext cx="8596668" cy="68757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Adobe Acrobat DC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44549" y="1233377"/>
            <a:ext cx="8686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 oggi lo strumento migliore per creare PDF accessibili è Adobe Acrobat DC, disponibile a pagamento.</a:t>
            </a:r>
          </a:p>
          <a:p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Gli strumenti di Acrobat DC permettono di: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Rendere i PDF accessibili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Verificare la conformità del documento agli standard di accessibilità (PDF/UA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WCAG 2.0</a:t>
            </a: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file PDF è considerato accessibile 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Può essere letto da Screen Reader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Può essere sottoposto a strumenti di ingrandimento senza perdere informazioni e senza dover ricorrere alla scroll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 possibile cambiare liberamente i colori di contrasto tra testo e sfondo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 dotato di segnalibri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Può essere navigato attraverso il tasto </a:t>
            </a:r>
            <a:r>
              <a:rPr lang="it-I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it-IT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</a:t>
            </a:r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42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265813"/>
            <a:ext cx="8286165" cy="681229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Video tutorial</a:t>
            </a:r>
            <a:endParaRPr lang="it-IT" dirty="0"/>
          </a:p>
        </p:txBody>
      </p:sp>
      <p:pic>
        <p:nvPicPr>
          <p:cNvPr id="3" name="20151210_132803" descr="Video tutorial che spiega le funzionalità di Adobe Acrobat PRO." title="Video Tutoria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1270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6009" y="0"/>
            <a:ext cx="9692640" cy="1325562"/>
          </a:xfrm>
        </p:spPr>
        <p:txBody>
          <a:bodyPr/>
          <a:lstStyle/>
          <a:p>
            <a:r>
              <a:rPr lang="it-IT" dirty="0" smtClean="0"/>
              <a:t>Le regole d’oro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36009" y="1658679"/>
            <a:ext cx="867931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Produrre documenti Word e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Point utilizzando stili per titoli e paragrafi.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Sia in Word che in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Point, fornire immagini e tabelle del testo alternativo in cui se ne descrive </a:t>
            </a:r>
            <a:r>
              <a:rPr lang="it-IT" sz="2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contenuto.</a:t>
            </a:r>
            <a:endParaRPr lang="it-IT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Sia in Word che in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Point, utilizzare Font come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Arial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Verdana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compresi tra 12 e 15 punti.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Sia in Word che in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Point, utilizzare lo strumento Controllo Documento per verificarne l’accessibilità (File →Verifica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Documento→Verifica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Accessibilità). 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i documenti PDF evitare di utilizzare scansioni di immagini e verificare sempre la corretta taggatura del documento. Per ottenere un documento in formato PDF da Word e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Point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File→Salva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Nome→Salva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come e scegliere il formato PDF.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287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45454" y="248802"/>
            <a:ext cx="9692640" cy="1325562"/>
          </a:xfrm>
        </p:spPr>
        <p:txBody>
          <a:bodyPr/>
          <a:lstStyle/>
          <a:p>
            <a:pPr algn="ctr"/>
            <a:r>
              <a:rPr lang="it-IT" dirty="0" err="1" smtClean="0"/>
              <a:t>Sitografia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32691" y="1825079"/>
            <a:ext cx="858393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smtClean="0">
                <a:hlinkClick r:id="rId2"/>
              </a:rPr>
              <a:t>Font</a:t>
            </a:r>
            <a:endParaRPr lang="it-IT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smtClean="0">
                <a:hlinkClick r:id="rId3"/>
              </a:rPr>
              <a:t>Come creare un documento Word accessibile</a:t>
            </a:r>
            <a:endParaRPr lang="it-IT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smtClean="0">
                <a:hlinkClick r:id="rId4"/>
              </a:rPr>
              <a:t>Come scrivere il testo alternativo</a:t>
            </a:r>
            <a:endParaRPr lang="it-IT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smtClean="0">
                <a:hlinkClick r:id="rId5"/>
              </a:rPr>
              <a:t>Suggerimenti pratici per creare PDF e Word accessibili</a:t>
            </a:r>
            <a:endParaRPr lang="it-IT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err="1" smtClean="0">
                <a:hlinkClick r:id="rId6"/>
              </a:rPr>
              <a:t>Guidelines</a:t>
            </a:r>
            <a:r>
              <a:rPr lang="it-IT" sz="2800" dirty="0" smtClean="0">
                <a:hlinkClick r:id="rId6"/>
              </a:rPr>
              <a:t> di Adobe</a:t>
            </a:r>
            <a:endParaRPr lang="it-IT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874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4171" y="524539"/>
            <a:ext cx="8596668" cy="1320800"/>
          </a:xfrm>
        </p:spPr>
        <p:txBody>
          <a:bodyPr/>
          <a:lstStyle/>
          <a:p>
            <a:r>
              <a:rPr lang="it-IT" dirty="0" smtClean="0"/>
              <a:t>Problematiche per chi è ipovedente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74158" y="2200940"/>
            <a:ext cx="86123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Esistenza di numerose tipologie di </a:t>
            </a:r>
            <a:r>
              <a:rPr lang="it-IT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ipovisione</a:t>
            </a:r>
            <a:endParaRPr lang="it-IT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Dimensione Font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Contrasto testo/sfondo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Possibilità di ingrandimento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Visione complessiva del documento</a:t>
            </a:r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484" y="472086"/>
            <a:ext cx="6042695" cy="1325562"/>
          </a:xfrm>
        </p:spPr>
        <p:txBody>
          <a:bodyPr/>
          <a:lstStyle/>
          <a:p>
            <a:r>
              <a:rPr lang="it-IT" dirty="0" smtClean="0"/>
              <a:t>Problematiche per chi è non vedente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80484" y="2381693"/>
            <a:ext cx="86655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Lettura Screen Reader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Immagini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Mancanza visione globale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Lettura sequenziale e corretta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Difficoltà/impossibilità di evidenziare il testo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Difficoltà/impossibilità di svolgere esercizi</a:t>
            </a:r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05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77334" y="577702"/>
            <a:ext cx="8596668" cy="932121"/>
          </a:xfrm>
        </p:spPr>
        <p:txBody>
          <a:bodyPr/>
          <a:lstStyle/>
          <a:p>
            <a:r>
              <a:rPr lang="it-IT" dirty="0" smtClean="0"/>
              <a:t>Le linee guida</a:t>
            </a:r>
            <a:endParaRPr lang="it-IT" dirty="0"/>
          </a:p>
        </p:txBody>
      </p:sp>
      <p:sp>
        <p:nvSpPr>
          <p:cNvPr id="5" name="CasellaDiTesto 4" title="Link di collegamento alle WCAG"/>
          <p:cNvSpPr txBox="1"/>
          <p:nvPr/>
        </p:nvSpPr>
        <p:spPr>
          <a:xfrm>
            <a:off x="602906" y="1743740"/>
            <a:ext cx="85966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Esistono documenti che hanno stabilito linee guida editoriali per la realizzazione di testi accessibili a tutti: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WCAG </a:t>
            </a: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http://www.w3.org/Translations/WCAG20-it</a:t>
            </a: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endParaRPr lang="it-IT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 30 Aprile 2008- Allegato </a:t>
            </a: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</a:t>
            </a: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www.agid.gov.it/dm-30-aprile-2008-allegato-A</a:t>
            </a:r>
            <a:endParaRPr lang="it-IT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Guidelines</a:t>
            </a: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Adobe: </a:t>
            </a: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</a:t>
            </a: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helpx.adobe.com/it/acrobat/using/create-verify-pdf-accessibility.html</a:t>
            </a:r>
            <a:endParaRPr lang="it-IT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33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6328" y="99946"/>
            <a:ext cx="9692640" cy="1325562"/>
          </a:xfrm>
        </p:spPr>
        <p:txBody>
          <a:bodyPr/>
          <a:lstStyle/>
          <a:p>
            <a:r>
              <a:rPr lang="it-IT" dirty="0" smtClean="0"/>
              <a:t>La Legge Stanca 9 Gennaio 2004</a:t>
            </a:r>
            <a:endParaRPr lang="it-IT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62395" y="1666791"/>
            <a:ext cx="8222117" cy="44319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b="1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Art. 5</a:t>
            </a:r>
            <a:r>
              <a:rPr kumimoji="0" lang="it-IT" altLang="it-IT" sz="24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it-IT" altLang="it-IT" sz="24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it-IT" altLang="it-IT" sz="2400" b="1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(Accessibilità degli strumenti didattici e formativi)</a:t>
            </a:r>
            <a:endParaRPr kumimoji="0" lang="it-IT" alt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it-IT" altLang="it-IT" sz="2400" b="0" i="0" u="sng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disposizioni della presente legge si applicano, altresì, al materiale formativo e didattico utilizzato nelle scuole di ogni ordine e grado.</a:t>
            </a:r>
            <a:endParaRPr kumimoji="0" lang="it-IT" altLang="it-IT" sz="24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Le convenzioni stipulate tra il Ministero dell'istruzione, dell'università e della ricerca e le associazioni di editori per la fornitura di libri alle biblioteche scolastiche prevedono sempre la fornitura di copie su supporto digitale degli strumenti didattici fondamentali, accessibili agli alunni disabili e agli insegnanti </a:t>
            </a:r>
            <a:r>
              <a:rPr kumimoji="0" lang="it-IT" altLang="it-IT" sz="24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latin typeface="Helvetica Neue"/>
              </a:rPr>
              <a:t>di sostegno, nell'ambito delle disponibilità di bilancio.</a:t>
            </a:r>
            <a:endParaRPr kumimoji="0" lang="it-IT" alt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057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5205" y="268055"/>
            <a:ext cx="8596668" cy="889591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Produrre un documento accessibile con Word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25205" y="1251397"/>
            <a:ext cx="8633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Ecco alcune regole per produrre un documento Word accessibile:</a:t>
            </a:r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32254" y="2176146"/>
            <a:ext cx="580537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Utilizzare gli stili </a:t>
            </a: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titoli e paragrafi: l’aggiunta di stili permette la semplificazione nella lettura di Screen Reader e nell’individuazione delle sezioni del documento.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aggiungere uno stile: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Selezionare il testo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Selezionare lo stile da applicare nella sezione Stili veloci di Home.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6" name="Immagine 5" descr="Screenshot che rappresenta la sezione Stili in Word e Power Point" title="Box 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31" y="4063858"/>
            <a:ext cx="492442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5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>
          <a:xfrm>
            <a:off x="677334" y="74428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Come produrre un documento accessibile con Word : formattazione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36071" y="97988"/>
            <a:ext cx="1081748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it-IT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Usare le </a:t>
            </a:r>
            <a:r>
              <a:rPr lang="it-IT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interruzioni di pagina </a:t>
            </a:r>
            <a:r>
              <a:rPr lang="it-IT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non ripetuti invio.</a:t>
            </a:r>
          </a:p>
          <a:p>
            <a:pPr lvl="0"/>
            <a:endParaRPr lang="it-IT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Fornire i documenti complessi di un </a:t>
            </a:r>
            <a:r>
              <a:rPr lang="it-IT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sommario navigabile</a:t>
            </a:r>
          </a:p>
          <a:p>
            <a:endParaRPr lang="it-IT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</a:t>
            </a: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 utilizzare 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titoli brevi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permettere un miglior spostamento all’interno del </a:t>
            </a: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documento</a:t>
            </a:r>
          </a:p>
          <a:p>
            <a:endParaRPr lang="it-IT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Utilizzare i cosiddetti «caratteri nascosti»: </a:t>
            </a:r>
          </a:p>
          <a:p>
            <a:pPr lvl="0"/>
            <a:r>
              <a:rPr lang="it-IT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scrivere </a:t>
            </a:r>
            <a:r>
              <a:rPr lang="it-IT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</a:t>
            </a:r>
            <a:r>
              <a:rPr lang="it-IT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costituisce un grave errore, per scrivere È </a:t>
            </a:r>
            <a:r>
              <a:rPr lang="it-IT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</a:t>
            </a:r>
            <a:r>
              <a:rPr lang="it-IT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sufficiente Alt+0200 del tastierino</a:t>
            </a:r>
          </a:p>
          <a:p>
            <a:endParaRPr lang="it-IT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Evitare l’utilizzo di caratteri vuoti ripetuti.</a:t>
            </a:r>
          </a:p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 vengono interpretati erroneamente dagli Screen Reader e danno l’illusione di essere arrivati alla fine del documento. Per creare spazi vuoti utilizzare invece rientri, paragrafi e stili (</a:t>
            </a:r>
            <a:r>
              <a:rPr lang="it-I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Paragrafo→Rientri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Spaziatura), non utilizzare il tasto </a:t>
            </a:r>
            <a:r>
              <a:rPr lang="it-I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</a:t>
            </a: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È bene individuare solo i paragrafi con i ritorni a capo, in modo che il documento sia navigabile con </a:t>
            </a:r>
            <a:r>
              <a:rPr lang="it-IT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ctrl+frecce</a:t>
            </a:r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90370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mtClean="0"/>
              <a:t>Produrre un documento accessibile con Word 3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677334" y="871871"/>
            <a:ext cx="84666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Aggiungere testo alternativo per immagini e </a:t>
            </a:r>
            <a:r>
              <a:rPr lang="it-I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oggetti</a:t>
            </a:r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testo alternativo, o testo Alt, compare al passaggio dal mouse e viene letto dagli Screen Reader per comunicare il contenuto di quel dato elemento. Ogni elemento grafico deve contenere un testo alternativo che sia significativo (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http://webaim.org/</a:t>
            </a:r>
            <a:r>
              <a:rPr lang="it-I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techniques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it-I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alttext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aggiungere testo alternativo: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Selezionare l’elemento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Tasto destro del mouse selezionare Formato Immagine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Nella sezione Dimensioni e proprietà selezionare testo alternativo e riempire i campi.</a:t>
            </a:r>
          </a:p>
        </p:txBody>
      </p:sp>
      <p:pic>
        <p:nvPicPr>
          <p:cNvPr id="4" name="Immagine 3" descr="Viene visualizzato lo Screen shot che visualizza la sezione Dimensioni e proprietà in cui è possibile inserire il testo alternativo." title="Screenshot: Come aggiungere il testo alternativ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827" y="2613273"/>
            <a:ext cx="3136583" cy="37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5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Come produrre un documento accessibile con Word: Font 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87358" y="117693"/>
            <a:ext cx="1124229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Attenzione all’utilizzo dei Font e dei colori.</a:t>
            </a:r>
          </a:p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Gli utenti ipovedenti hanno esigenze particolari per quanto riguarda il font, la grandezza, il contrasto sfondo/testo</a:t>
            </a: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it-IT" sz="2400" dirty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quanto riguarda il font, è bene utilizzare font molto ben disegnati, che non siano né troppo sottili, né troppo compressi</a:t>
            </a: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Inoltre la grandezza deve essere compresa tra 12 e 18 punti.</a:t>
            </a:r>
          </a:p>
          <a:p>
            <a:endParaRPr lang="it-IT" sz="2400" dirty="0"/>
          </a:p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Caratteri consigliati</a:t>
            </a:r>
            <a:r>
              <a:rPr lang="it-IT" sz="2400" dirty="0"/>
              <a:t/>
            </a:r>
            <a:br>
              <a:rPr lang="it-IT" sz="2400" dirty="0"/>
            </a:br>
            <a:r>
              <a:rPr lang="it-IT" dirty="0" err="1"/>
              <a:t>Arial</a:t>
            </a:r>
            <a:r>
              <a:rPr lang="it-IT" dirty="0"/>
              <a:t>: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 Tecniche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assistive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per la didattica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 err="1"/>
              <a:t>Verdana</a:t>
            </a:r>
            <a:r>
              <a:rPr lang="it-IT" dirty="0"/>
              <a:t>: 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Tecniche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assistive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la didattica</a:t>
            </a:r>
            <a:r>
              <a:rPr lang="it-IT" dirty="0"/>
              <a:t/>
            </a:r>
            <a:br>
              <a:rPr lang="it-IT" dirty="0"/>
            </a:br>
            <a:r>
              <a:rPr lang="it-IT" dirty="0" err="1"/>
              <a:t>Helvetica</a:t>
            </a:r>
            <a:r>
              <a:rPr lang="it-IT" dirty="0"/>
              <a:t>: </a:t>
            </a:r>
            <a:r>
              <a:rPr lang="it-IT" dirty="0">
                <a:latin typeface="Helvetica Neue"/>
              </a:rPr>
              <a:t>Tecniche </a:t>
            </a:r>
            <a:r>
              <a:rPr lang="it-IT" dirty="0" err="1">
                <a:latin typeface="Helvetica Neue"/>
              </a:rPr>
              <a:t>assistive</a:t>
            </a:r>
            <a:r>
              <a:rPr lang="it-IT" dirty="0">
                <a:latin typeface="Helvetica Neue"/>
              </a:rPr>
              <a:t> per la didattica</a:t>
            </a:r>
          </a:p>
          <a:p>
            <a:r>
              <a:rPr lang="it-IT" dirty="0"/>
              <a:t>Century </a:t>
            </a:r>
            <a:r>
              <a:rPr lang="it-IT" dirty="0" err="1"/>
              <a:t>Gothic</a:t>
            </a:r>
            <a:r>
              <a:rPr lang="it-IT" dirty="0"/>
              <a:t>: </a:t>
            </a:r>
            <a:r>
              <a:rPr lang="it-IT" dirty="0">
                <a:latin typeface="Century Gothic" panose="020B0502020202020204" pitchFamily="34" charset="0"/>
              </a:rPr>
              <a:t>Tecniche </a:t>
            </a:r>
            <a:r>
              <a:rPr lang="it-IT" dirty="0" err="1">
                <a:latin typeface="Century Gothic" panose="020B0502020202020204" pitchFamily="34" charset="0"/>
              </a:rPr>
              <a:t>assistive</a:t>
            </a:r>
            <a:r>
              <a:rPr lang="it-IT" dirty="0">
                <a:latin typeface="Century Gothic" panose="020B0502020202020204" pitchFamily="34" charset="0"/>
              </a:rPr>
              <a:t> per la didattica</a:t>
            </a:r>
          </a:p>
          <a:p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Tahoma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Tecniche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assistive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la didattica</a:t>
            </a:r>
          </a:p>
          <a:p>
            <a:r>
              <a:rPr lang="it-IT" dirty="0" err="1"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Bookman</a:t>
            </a:r>
            <a:r>
              <a:rPr lang="it-IT" dirty="0"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Old</a:t>
            </a:r>
            <a:r>
              <a:rPr lang="it-IT" dirty="0"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Style: Tecniche </a:t>
            </a:r>
            <a:r>
              <a:rPr lang="it-IT" dirty="0" err="1"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assistive</a:t>
            </a:r>
            <a:r>
              <a:rPr lang="it-IT" dirty="0"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per la didattica</a:t>
            </a:r>
          </a:p>
          <a:p>
            <a:endParaRPr lang="it-IT" sz="2400" dirty="0"/>
          </a:p>
          <a:p>
            <a:r>
              <a:rPr lang="it-IT" sz="2400" dirty="0"/>
              <a:t>Caratteri sconsigliati. </a:t>
            </a:r>
            <a:br>
              <a:rPr lang="it-IT" sz="2400" dirty="0"/>
            </a:br>
            <a:r>
              <a:rPr lang="it-IT" b="1" dirty="0"/>
              <a:t>Impact</a:t>
            </a:r>
            <a:r>
              <a:rPr lang="it-IT" dirty="0"/>
              <a:t>: </a:t>
            </a:r>
            <a:r>
              <a:rPr lang="it-IT" b="1" dirty="0" err="1">
                <a:latin typeface="Impact" panose="020B0806030902050204" pitchFamily="34" charset="0"/>
              </a:rPr>
              <a:t>NoLimit</a:t>
            </a:r>
            <a:r>
              <a:rPr lang="it-IT" b="1" dirty="0">
                <a:latin typeface="Impact" panose="020B0806030902050204" pitchFamily="34" charset="0"/>
              </a:rPr>
              <a:t>! nessun limite...</a:t>
            </a:r>
            <a:r>
              <a:rPr lang="it-IT" dirty="0"/>
              <a:t/>
            </a:r>
            <a:br>
              <a:rPr lang="it-IT" dirty="0"/>
            </a:br>
            <a:r>
              <a:rPr lang="it-IT" b="1" dirty="0"/>
              <a:t>Lucida </a:t>
            </a:r>
            <a:r>
              <a:rPr lang="it-IT" b="1" dirty="0" err="1"/>
              <a:t>Handwriting</a:t>
            </a:r>
            <a:r>
              <a:rPr lang="it-IT" dirty="0"/>
              <a:t>: </a:t>
            </a:r>
            <a:r>
              <a:rPr lang="it-IT" b="1" dirty="0" err="1">
                <a:latin typeface="Lucida Handwriting" panose="03010101010101010101" pitchFamily="66" charset="0"/>
              </a:rPr>
              <a:t>NoLimit</a:t>
            </a:r>
            <a:r>
              <a:rPr lang="it-IT" b="1" dirty="0">
                <a:latin typeface="Lucida Handwriting" panose="03010101010101010101" pitchFamily="66" charset="0"/>
              </a:rPr>
              <a:t>! nessun limite...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149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TM03457515[[fn=Visualizzazione]]</Template>
  <TotalTime>747</TotalTime>
  <Words>1230</Words>
  <Application>Microsoft Office PowerPoint</Application>
  <PresentationFormat>Widescreen</PresentationFormat>
  <Paragraphs>147</Paragraphs>
  <Slides>19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32" baseType="lpstr">
      <vt:lpstr>Arial</vt:lpstr>
      <vt:lpstr>Bookman Old Style</vt:lpstr>
      <vt:lpstr>Century Gothic</vt:lpstr>
      <vt:lpstr>Century Schoolbook</vt:lpstr>
      <vt:lpstr>Helvetica Neue</vt:lpstr>
      <vt:lpstr>Impact</vt:lpstr>
      <vt:lpstr>Lucida Handwriting</vt:lpstr>
      <vt:lpstr>Tahoma</vt:lpstr>
      <vt:lpstr>Times New Roman</vt:lpstr>
      <vt:lpstr>Verdana</vt:lpstr>
      <vt:lpstr>Wingdings</vt:lpstr>
      <vt:lpstr>Wingdings 2</vt:lpstr>
      <vt:lpstr>View</vt:lpstr>
      <vt:lpstr>L'accessibilità di testi e documenti digitali per non vedenti e ipovedenti: un vademecum</vt:lpstr>
      <vt:lpstr>Problematiche per chi è ipovedente</vt:lpstr>
      <vt:lpstr>Problematiche per chi è non vedente</vt:lpstr>
      <vt:lpstr>Le linee guida</vt:lpstr>
      <vt:lpstr>La Legge Stanca 9 Gennaio 2004</vt:lpstr>
      <vt:lpstr>Produrre un documento accessibile con Word</vt:lpstr>
      <vt:lpstr>Come produrre un documento accessibile con Word : formattazione</vt:lpstr>
      <vt:lpstr>Produrre un documento accessibile con Word 3</vt:lpstr>
      <vt:lpstr>Come produrre un documento accessibile con Word: Font </vt:lpstr>
      <vt:lpstr>Come produrre un documento accessibile con Word: colori</vt:lpstr>
      <vt:lpstr>Produrre un documento accessibile con Power Point</vt:lpstr>
      <vt:lpstr>Strumento di Controllo del documento</vt:lpstr>
      <vt:lpstr>Da Word/Power Point al PDF</vt:lpstr>
      <vt:lpstr>Le caratteristiche principali di un PDF accessibile</vt:lpstr>
      <vt:lpstr>La conversione</vt:lpstr>
      <vt:lpstr>Adobe Acrobat DC</vt:lpstr>
      <vt:lpstr>Video tutorial</vt:lpstr>
      <vt:lpstr>Le regole d’oro</vt:lpstr>
      <vt:lpstr>Sitografia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Antonella Losurdo</dc:creator>
  <cp:lastModifiedBy>Antonella Losurdo</cp:lastModifiedBy>
  <cp:revision>56</cp:revision>
  <dcterms:created xsi:type="dcterms:W3CDTF">2015-12-07T08:41:34Z</dcterms:created>
  <dcterms:modified xsi:type="dcterms:W3CDTF">2015-12-15T15:41:11Z</dcterms:modified>
</cp:coreProperties>
</file>