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906000" cy="6858000" type="A4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orbel"/>
        <a:ea typeface="Corbel"/>
        <a:cs typeface="Corbel"/>
        <a:sym typeface="Corbe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EACA"/>
          </a:solidFill>
        </a:fill>
      </a:tcStyle>
    </a:wholeTbl>
    <a:band2H>
      <a:tcTxStyle/>
      <a:tcStyle>
        <a:tcBdr/>
        <a:fill>
          <a:solidFill>
            <a:srgbClr val="EEF5E6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orbel"/>
          <a:ea typeface="Corbel"/>
          <a:cs typeface="Corbe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2986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"/>
          <p:cNvSpPr/>
          <p:nvPr/>
        </p:nvSpPr>
        <p:spPr>
          <a:xfrm>
            <a:off x="-1" y="0"/>
            <a:ext cx="9906002" cy="5135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Rectangle"/>
          <p:cNvSpPr/>
          <p:nvPr/>
        </p:nvSpPr>
        <p:spPr>
          <a:xfrm>
            <a:off x="-1" y="5127625"/>
            <a:ext cx="9906002" cy="460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59999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495300" y="152400"/>
            <a:ext cx="8915400" cy="12509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idx="1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"/>
          <p:cNvSpPr/>
          <p:nvPr/>
        </p:nvSpPr>
        <p:spPr>
          <a:xfrm>
            <a:off x="-1" y="0"/>
            <a:ext cx="9906002" cy="260191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Rectangle"/>
          <p:cNvSpPr/>
          <p:nvPr/>
        </p:nvSpPr>
        <p:spPr>
          <a:xfrm>
            <a:off x="-1" y="2601912"/>
            <a:ext cx="9906002" cy="460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59999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495300" y="152400"/>
            <a:ext cx="8915400" cy="12509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"/>
          <p:cNvSpPr/>
          <p:nvPr/>
        </p:nvSpPr>
        <p:spPr>
          <a:xfrm>
            <a:off x="3094037" y="0"/>
            <a:ext cx="49213" cy="1454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Rectangle"/>
          <p:cNvSpPr/>
          <p:nvPr/>
        </p:nvSpPr>
        <p:spPr>
          <a:xfrm>
            <a:off x="3094037" y="0"/>
            <a:ext cx="49213" cy="1454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495300" y="152400"/>
            <a:ext cx="8915400" cy="12509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CAF2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3094037" y="0"/>
            <a:ext cx="49213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" name="Rectangle"/>
          <p:cNvSpPr/>
          <p:nvPr/>
        </p:nvSpPr>
        <p:spPr>
          <a:xfrm>
            <a:off x="3094037" y="0"/>
            <a:ext cx="49213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495300" y="152400"/>
            <a:ext cx="8915400" cy="12509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idx="1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664700" y="1193799"/>
            <a:ext cx="165101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"/>
          <p:cNvSpPr/>
          <p:nvPr/>
        </p:nvSpPr>
        <p:spPr>
          <a:xfrm>
            <a:off x="7148512" y="0"/>
            <a:ext cx="49213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10799999" rotWithShape="0">
              <a:srgbClr val="000000">
                <a:alpha val="59999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Rectangle"/>
          <p:cNvSpPr/>
          <p:nvPr/>
        </p:nvSpPr>
        <p:spPr>
          <a:xfrm>
            <a:off x="7200900" y="0"/>
            <a:ext cx="272415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495300" y="152400"/>
            <a:ext cx="8915400" cy="125095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"/>
          <p:cNvSpPr/>
          <p:nvPr/>
        </p:nvSpPr>
        <p:spPr>
          <a:xfrm>
            <a:off x="-1" y="0"/>
            <a:ext cx="9906002" cy="513556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Rectangle"/>
          <p:cNvSpPr/>
          <p:nvPr/>
        </p:nvSpPr>
        <p:spPr>
          <a:xfrm>
            <a:off x="-1" y="5127625"/>
            <a:ext cx="9906002" cy="460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808080">
                <a:alpha val="59996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787900" y="5988050"/>
            <a:ext cx="23114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" y="1436687"/>
            <a:ext cx="9906002" cy="444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10160" dir="5400000" rotWithShape="0">
              <a:srgbClr val="000000">
                <a:alpha val="59999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Rectangle"/>
          <p:cNvSpPr/>
          <p:nvPr/>
        </p:nvSpPr>
        <p:spPr>
          <a:xfrm>
            <a:off x="-1" y="0"/>
            <a:ext cx="9906002" cy="143351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95300" y="92074"/>
            <a:ext cx="89154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95300" y="1600200"/>
            <a:ext cx="8915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518650" y="6573837"/>
            <a:ext cx="165101" cy="1778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1200">
                <a:solidFill>
                  <a:srgbClr val="3F3F3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1" i="0" u="none" strike="noStrike" cap="none" spc="0" baseline="0">
          <a:solidFill>
            <a:srgbClr val="ADF7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438150" marR="0" indent="-31908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Tx/>
        <a:buChar char="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1pPr>
      <a:lvl2pPr marL="769257" marR="0" indent="-31205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90000"/>
        <a:buFontTx/>
        <a:buChar char="▪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2pPr>
      <a:lvl3pPr marL="1071562" marR="0" indent="-304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3pPr>
      <a:lvl4pPr marL="1325562" marR="0" indent="-2921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4pPr>
      <a:lvl5pPr marL="1567568" marR="0" indent="-32455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Tx/>
        <a:buChar char="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5pPr>
      <a:lvl6pPr marL="2024768" marR="0" indent="-32455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 2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6pPr>
      <a:lvl7pPr marL="2481968" marR="0" indent="-32455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 2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7pPr>
      <a:lvl8pPr marL="2939168" marR="0" indent="-32455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 2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8pPr>
      <a:lvl9pPr marL="3396367" marR="0" indent="-324555" algn="l" defTabSz="914400" rtl="0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Wingdings 2"/>
        <a:buChar char=""/>
        <a:tabLst/>
        <a:defRPr sz="3200" b="0" i="0" u="none" strike="noStrike" cap="none" spc="0" baseline="0">
          <a:solidFill>
            <a:srgbClr val="000000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t.youtube.com/watch?v=kYUrqdUyEpI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theregister.co.uk/2018/02/15/apple_unicode_bug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unipi.it/~gor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di.unipi.it/~semini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oberta  Gori, Laura Semini…"/>
          <p:cNvSpPr txBox="1">
            <a:spLocks noGrp="1"/>
          </p:cNvSpPr>
          <p:nvPr>
            <p:ph type="body" sz="quarter" idx="4294967295"/>
          </p:nvPr>
        </p:nvSpPr>
        <p:spPr>
          <a:xfrm>
            <a:off x="776287" y="5229225"/>
            <a:ext cx="6934201" cy="1223963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marL="533400" indent="-533400">
              <a:lnSpc>
                <a:spcPct val="90000"/>
              </a:lnSpc>
              <a:buSzTx/>
              <a:buFont typeface="Wingdings 2"/>
              <a:buNone/>
              <a:defRPr sz="20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Roberta  Gori, Laura Semini</a:t>
            </a:r>
          </a:p>
          <a:p>
            <a:pPr marL="533400" indent="-533400">
              <a:lnSpc>
                <a:spcPct val="90000"/>
              </a:lnSpc>
              <a:buSzTx/>
              <a:buFont typeface="Wingdings 2"/>
              <a:buNone/>
              <a:defRPr sz="20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Dipartimento di Informatica</a:t>
            </a:r>
          </a:p>
          <a:p>
            <a:pPr marL="533400" indent="-533400">
              <a:lnSpc>
                <a:spcPct val="90000"/>
              </a:lnSpc>
              <a:buSzTx/>
              <a:buFont typeface="Wingdings 2"/>
              <a:buNone/>
              <a:defRPr sz="20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Università di Pisa</a:t>
            </a:r>
          </a:p>
        </p:txBody>
      </p:sp>
      <p:sp>
        <p:nvSpPr>
          <p:cNvPr id="101" name="INGEGNERIA DEL SOFTWARE…"/>
          <p:cNvSpPr txBox="1">
            <a:spLocks noGrp="1"/>
          </p:cNvSpPr>
          <p:nvPr>
            <p:ph type="title" idx="4294967295"/>
          </p:nvPr>
        </p:nvSpPr>
        <p:spPr>
          <a:xfrm>
            <a:off x="279400" y="2434431"/>
            <a:ext cx="8915400" cy="1692276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  <a:r>
              <a:t>INGEGNERIA DEL SOFTWARE</a:t>
            </a:r>
          </a:p>
          <a:p>
            <a:pPr>
              <a:defRPr sz="3900"/>
            </a:pPr>
            <a:r>
              <a:t>2020/21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A systematic, disciplined, quantifiable approach […]…"/>
          <p:cNvSpPr txBox="1">
            <a:spLocks noGrp="1"/>
          </p:cNvSpPr>
          <p:nvPr>
            <p:ph type="body" sz="half" idx="4294967295"/>
          </p:nvPr>
        </p:nvSpPr>
        <p:spPr>
          <a:xfrm>
            <a:off x="0" y="1774825"/>
            <a:ext cx="4937125" cy="462597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84200">
              <a:spcBef>
                <a:spcPts val="42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lang="it-IT" sz="2000" dirty="0"/>
              <a:t>L’approccio sistematico allo sviluppo, </a:t>
            </a:r>
            <a:br>
              <a:rPr lang="it-IT" sz="2000" dirty="0"/>
            </a:br>
            <a:r>
              <a:rPr lang="it-IT" sz="2000" dirty="0"/>
              <a:t>all’operatività, alla manutenzione</a:t>
            </a:r>
            <a:br>
              <a:rPr lang="it-IT" sz="2000" dirty="0"/>
            </a:br>
            <a:r>
              <a:rPr lang="it-IT" sz="2000" dirty="0"/>
              <a:t>e al ritiro del software [glossario IEEE]</a:t>
            </a:r>
          </a:p>
          <a:p>
            <a:pPr lvl="1" defTabSz="584200">
              <a:spcBef>
                <a:spcPts val="42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sz="2000" dirty="0"/>
              <a:t>è una </a:t>
            </a:r>
            <a:r>
              <a:rPr sz="2000" dirty="0" err="1"/>
              <a:t>disciplina</a:t>
            </a:r>
            <a:r>
              <a:rPr sz="2000" dirty="0"/>
              <a:t> </a:t>
            </a:r>
            <a:r>
              <a:rPr sz="2000" dirty="0" err="1"/>
              <a:t>che</a:t>
            </a:r>
            <a:r>
              <a:rPr sz="2000" dirty="0"/>
              <a:t> ha lo </a:t>
            </a:r>
            <a:r>
              <a:rPr sz="2000" dirty="0" err="1"/>
              <a:t>scopo</a:t>
            </a:r>
            <a:r>
              <a:rPr sz="2000" dirty="0"/>
              <a:t> di </a:t>
            </a:r>
            <a:r>
              <a:rPr sz="2000" dirty="0" err="1"/>
              <a:t>produrre</a:t>
            </a:r>
            <a:r>
              <a:rPr sz="2000" dirty="0"/>
              <a:t> </a:t>
            </a:r>
            <a:r>
              <a:rPr sz="2000" dirty="0">
                <a:solidFill>
                  <a:srgbClr val="EC0000"/>
                </a:solidFill>
              </a:rPr>
              <a:t>fault-free</a:t>
            </a:r>
            <a:r>
              <a:rPr sz="2000" dirty="0"/>
              <a:t> software,</a:t>
            </a:r>
          </a:p>
          <a:p>
            <a:pPr marL="810305" lvl="2" indent="-285750" defTabSz="584200"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sz="2000" dirty="0" err="1"/>
              <a:t>consegnato</a:t>
            </a:r>
            <a:r>
              <a:rPr sz="2000" dirty="0"/>
              <a:t> </a:t>
            </a:r>
            <a:r>
              <a:rPr sz="2000" dirty="0" err="1"/>
              <a:t>nei</a:t>
            </a:r>
            <a:r>
              <a:rPr sz="2000" dirty="0"/>
              <a:t> </a:t>
            </a:r>
            <a:r>
              <a:rPr sz="2000" dirty="0">
                <a:solidFill>
                  <a:srgbClr val="FF0000"/>
                </a:solidFill>
              </a:rPr>
              <a:t>tempi </a:t>
            </a:r>
            <a:r>
              <a:rPr sz="2000" dirty="0" err="1">
                <a:solidFill>
                  <a:srgbClr val="FF0000"/>
                </a:solidFill>
              </a:rPr>
              <a:t>previsti</a:t>
            </a:r>
            <a:r>
              <a:rPr sz="2000" dirty="0"/>
              <a:t>, </a:t>
            </a:r>
          </a:p>
          <a:p>
            <a:pPr marL="810305" lvl="2" indent="-285750" defTabSz="584200"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sz="2000" dirty="0" err="1"/>
              <a:t>che</a:t>
            </a:r>
            <a:r>
              <a:rPr sz="2000" dirty="0"/>
              <a:t> </a:t>
            </a:r>
            <a:r>
              <a:rPr sz="2000" dirty="0" err="1"/>
              <a:t>rispetti</a:t>
            </a:r>
            <a:r>
              <a:rPr sz="2000" dirty="0"/>
              <a:t> il </a:t>
            </a:r>
            <a:r>
              <a:rPr sz="2000" dirty="0">
                <a:solidFill>
                  <a:srgbClr val="FF0000"/>
                </a:solidFill>
              </a:rPr>
              <a:t>budget</a:t>
            </a:r>
            <a:r>
              <a:rPr sz="2000" dirty="0"/>
              <a:t> </a:t>
            </a:r>
            <a:r>
              <a:rPr sz="2000" dirty="0" err="1"/>
              <a:t>iniziale</a:t>
            </a:r>
            <a:r>
              <a:rPr sz="2000" dirty="0"/>
              <a:t>,</a:t>
            </a:r>
          </a:p>
          <a:p>
            <a:pPr marL="810305" lvl="2" indent="-285750" defTabSz="584200"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sz="2000" dirty="0" err="1"/>
              <a:t>che</a:t>
            </a:r>
            <a:r>
              <a:rPr sz="2000" dirty="0"/>
              <a:t> </a:t>
            </a:r>
            <a:r>
              <a:rPr sz="2000" dirty="0" err="1"/>
              <a:t>soddisfi</a:t>
            </a:r>
            <a:r>
              <a:rPr sz="2000" dirty="0"/>
              <a:t> </a:t>
            </a:r>
            <a:r>
              <a:rPr sz="2000" dirty="0">
                <a:solidFill>
                  <a:srgbClr val="FF0000"/>
                </a:solidFill>
              </a:rPr>
              <a:t>le </a:t>
            </a:r>
            <a:r>
              <a:rPr sz="2000" dirty="0" err="1">
                <a:solidFill>
                  <a:srgbClr val="FF0000"/>
                </a:solidFill>
              </a:rPr>
              <a:t>necessità</a:t>
            </a:r>
            <a:r>
              <a:rPr sz="2000" dirty="0">
                <a:solidFill>
                  <a:srgbClr val="FF0000"/>
                </a:solidFill>
              </a:rPr>
              <a:t> del </a:t>
            </a:r>
            <a:r>
              <a:rPr sz="2000" dirty="0" err="1">
                <a:solidFill>
                  <a:srgbClr val="FF0000"/>
                </a:solidFill>
              </a:rPr>
              <a:t>committente</a:t>
            </a:r>
            <a:r>
              <a:rPr sz="2000" dirty="0"/>
              <a:t>,</a:t>
            </a:r>
          </a:p>
          <a:p>
            <a:pPr marL="810305" lvl="2" indent="-285750" defTabSz="584200"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sz="2000" dirty="0"/>
              <a:t>facile da </a:t>
            </a:r>
            <a:r>
              <a:rPr sz="2000" dirty="0" err="1">
                <a:solidFill>
                  <a:srgbClr val="FF0000"/>
                </a:solidFill>
              </a:rPr>
              <a:t>modificare</a:t>
            </a:r>
            <a:r>
              <a:rPr sz="2000" dirty="0"/>
              <a:t>. </a:t>
            </a:r>
          </a:p>
          <a:p>
            <a:pPr defTabSz="584200">
              <a:spcBef>
                <a:spcPts val="42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800">
                <a:solidFill>
                  <a:srgbClr val="0000D8"/>
                </a:solidFill>
              </a:defRPr>
            </a:pPr>
            <a:r>
              <a:rPr sz="2000" dirty="0" err="1"/>
              <a:t>Disciplina</a:t>
            </a:r>
            <a:r>
              <a:rPr sz="2000" dirty="0"/>
              <a:t> </a:t>
            </a:r>
            <a:r>
              <a:rPr sz="2000" dirty="0" err="1"/>
              <a:t>sia</a:t>
            </a:r>
            <a:r>
              <a:rPr sz="2000" dirty="0"/>
              <a:t> </a:t>
            </a:r>
            <a:r>
              <a:rPr sz="2000" dirty="0" err="1"/>
              <a:t>tecnologica</a:t>
            </a:r>
            <a:r>
              <a:rPr sz="2000" dirty="0"/>
              <a:t> </a:t>
            </a:r>
            <a:r>
              <a:rPr sz="2000" dirty="0" err="1"/>
              <a:t>che</a:t>
            </a:r>
            <a:r>
              <a:rPr sz="2000" dirty="0"/>
              <a:t> </a:t>
            </a:r>
            <a:r>
              <a:rPr sz="2000" dirty="0" err="1"/>
              <a:t>gestionale</a:t>
            </a:r>
            <a:endParaRPr sz="2000" dirty="0"/>
          </a:p>
        </p:txBody>
      </p:sp>
      <p:pic>
        <p:nvPicPr>
          <p:cNvPr id="133" name="610-12-1990 copy.pdf" descr="610-12-1990 cop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5" y="1654175"/>
            <a:ext cx="4029075" cy="5203825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69999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ris_Metro_St_Lazare" descr="Paris_Metro_St_Laza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387" y="1536700"/>
            <a:ext cx="4214813" cy="2917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350837"/>
            <a:ext cx="8918575" cy="706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baggage-handling-system-incline-at-Denver-airport" descr="baggage-handling-system-incline-at-Denver-airpo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71950"/>
            <a:ext cx="4127500" cy="2543175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Denver"/>
          <p:cNvSpPr txBox="1"/>
          <p:nvPr/>
        </p:nvSpPr>
        <p:spPr>
          <a:xfrm>
            <a:off x="661987" y="4100512"/>
            <a:ext cx="771185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t>Denver</a:t>
            </a:r>
          </a:p>
        </p:txBody>
      </p:sp>
      <p:sp>
        <p:nvSpPr>
          <p:cNvPr id="139" name="Paris"/>
          <p:cNvSpPr txBox="1"/>
          <p:nvPr/>
        </p:nvSpPr>
        <p:spPr>
          <a:xfrm>
            <a:off x="7896225" y="3759200"/>
            <a:ext cx="519367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t>Paris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387" y="4513262"/>
            <a:ext cx="4730751" cy="174307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herac-25"/>
          <p:cNvSpPr txBox="1"/>
          <p:nvPr/>
        </p:nvSpPr>
        <p:spPr>
          <a:xfrm>
            <a:off x="8810625" y="5880100"/>
            <a:ext cx="1031596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t>Therac-25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6"/>
          <a:srcRect t="7017" b="4949"/>
          <a:stretch>
            <a:fillRect/>
          </a:stretch>
        </p:blipFill>
        <p:spPr>
          <a:xfrm>
            <a:off x="1431925" y="1531937"/>
            <a:ext cx="2305050" cy="256857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Ariane 5"/>
          <p:cNvSpPr txBox="1"/>
          <p:nvPr/>
        </p:nvSpPr>
        <p:spPr>
          <a:xfrm>
            <a:off x="2462212" y="1531937"/>
            <a:ext cx="941855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t>Ariane 5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12" y="122237"/>
            <a:ext cx="8680451" cy="16335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2400"/>
            <a:ext cx="891857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istema di smistamento dei bagagli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▪"/>
              <a:defRPr sz="2400"/>
            </a:pPr>
            <a:r>
              <a:rPr dirty="0"/>
              <a:t>Sistema di </a:t>
            </a:r>
            <a:r>
              <a:rPr dirty="0" err="1"/>
              <a:t>smistamento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bagagli</a:t>
            </a:r>
            <a:endParaRPr dirty="0"/>
          </a:p>
          <a:p>
            <a:pPr>
              <a:buChar char="▪"/>
              <a:defRPr sz="2400"/>
            </a:pPr>
            <a:r>
              <a:rPr dirty="0"/>
              <a:t>35 Km di rete, 4000 </a:t>
            </a:r>
            <a:r>
              <a:rPr dirty="0" err="1"/>
              <a:t>carrelli</a:t>
            </a:r>
            <a:r>
              <a:rPr dirty="0"/>
              <a:t>, 5000 “</a:t>
            </a:r>
            <a:r>
              <a:rPr dirty="0" err="1"/>
              <a:t>occhi</a:t>
            </a:r>
            <a:r>
              <a:rPr dirty="0"/>
              <a:t>”, 56 </a:t>
            </a:r>
            <a:r>
              <a:rPr dirty="0" err="1"/>
              <a:t>lettori</a:t>
            </a:r>
            <a:endParaRPr dirty="0"/>
          </a:p>
          <a:p>
            <a:pPr>
              <a:buChar char="▪"/>
              <a:defRPr sz="2400"/>
            </a:pPr>
            <a:r>
              <a:rPr dirty="0"/>
              <a:t>$ 193 000 000 di </a:t>
            </a:r>
            <a:r>
              <a:rPr dirty="0" err="1"/>
              <a:t>investimento</a:t>
            </a:r>
            <a:endParaRPr dirty="0"/>
          </a:p>
          <a:p>
            <a:pPr>
              <a:buChar char="▪"/>
              <a:defRPr sz="2400"/>
            </a:pPr>
            <a:r>
              <a:rPr dirty="0" err="1"/>
              <a:t>Risultati</a:t>
            </a:r>
            <a:endParaRPr dirty="0"/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1800"/>
            </a:pPr>
            <a:r>
              <a:rPr dirty="0" err="1"/>
              <a:t>Inaugurazione</a:t>
            </a:r>
            <a:r>
              <a:rPr dirty="0"/>
              <a:t> </a:t>
            </a:r>
            <a:r>
              <a:rPr dirty="0" err="1"/>
              <a:t>dell’aereoporto</a:t>
            </a:r>
            <a:r>
              <a:rPr dirty="0"/>
              <a:t> </a:t>
            </a:r>
            <a:r>
              <a:rPr dirty="0" err="1"/>
              <a:t>ritardata</a:t>
            </a:r>
            <a:r>
              <a:rPr dirty="0"/>
              <a:t> 16  </a:t>
            </a:r>
            <a:r>
              <a:rPr dirty="0" err="1"/>
              <a:t>mesi</a:t>
            </a:r>
            <a:r>
              <a:rPr dirty="0"/>
              <a:t> (a 1 </a:t>
            </a:r>
            <a:r>
              <a:rPr dirty="0" err="1"/>
              <a:t>milione</a:t>
            </a:r>
            <a:r>
              <a:rPr dirty="0"/>
              <a:t> $ al </a:t>
            </a:r>
            <a:r>
              <a:rPr dirty="0" err="1"/>
              <a:t>giorno</a:t>
            </a:r>
            <a:r>
              <a:rPr dirty="0"/>
              <a:t>)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1800"/>
            </a:pPr>
            <a:r>
              <a:rPr dirty="0" err="1"/>
              <a:t>sforamento</a:t>
            </a:r>
            <a:r>
              <a:rPr dirty="0"/>
              <a:t> di 3,2 </a:t>
            </a:r>
            <a:r>
              <a:rPr dirty="0" err="1"/>
              <a:t>miliardi</a:t>
            </a:r>
            <a:r>
              <a:rPr dirty="0"/>
              <a:t> di </a:t>
            </a:r>
            <a:r>
              <a:rPr dirty="0" err="1"/>
              <a:t>dollari</a:t>
            </a:r>
            <a:r>
              <a:rPr dirty="0"/>
              <a:t> rispetto ai </a:t>
            </a:r>
            <a:r>
              <a:rPr dirty="0" err="1"/>
              <a:t>preventivi</a:t>
            </a:r>
            <a:endParaRPr dirty="0"/>
          </a:p>
          <a:p>
            <a:pPr>
              <a:buChar char="▪"/>
              <a:defRPr sz="2400"/>
            </a:pPr>
            <a:r>
              <a:rPr dirty="0" err="1"/>
              <a:t>Progettazione</a:t>
            </a:r>
            <a:r>
              <a:rPr dirty="0"/>
              <a:t> </a:t>
            </a:r>
            <a:r>
              <a:rPr dirty="0" err="1"/>
              <a:t>difettosa</a:t>
            </a:r>
            <a:endParaRPr dirty="0"/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1800"/>
            </a:pPr>
            <a:r>
              <a:rPr dirty="0"/>
              <a:t>jams (</a:t>
            </a:r>
            <a:r>
              <a:rPr dirty="0" err="1"/>
              <a:t>mancanza</a:t>
            </a:r>
            <a:r>
              <a:rPr dirty="0"/>
              <a:t> di </a:t>
            </a:r>
            <a:r>
              <a:rPr dirty="0" err="1"/>
              <a:t>sincronizzazione</a:t>
            </a:r>
            <a:r>
              <a:rPr dirty="0"/>
              <a:t>) 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1800"/>
            </a:pPr>
            <a:r>
              <a:rPr dirty="0"/>
              <a:t>No fault tolerance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1800"/>
            </a:pP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perdeva</a:t>
            </a:r>
            <a:r>
              <a:rPr dirty="0"/>
              <a:t> </a:t>
            </a:r>
            <a:r>
              <a:rPr dirty="0" err="1"/>
              <a:t>traccia</a:t>
            </a:r>
            <a:r>
              <a:rPr dirty="0"/>
              <a:t> di </a:t>
            </a:r>
            <a:r>
              <a:rPr dirty="0" err="1"/>
              <a:t>quali</a:t>
            </a:r>
            <a:r>
              <a:rPr dirty="0"/>
              <a:t> </a:t>
            </a:r>
            <a:r>
              <a:rPr dirty="0" err="1"/>
              <a:t>carrelli</a:t>
            </a:r>
            <a:r>
              <a:rPr dirty="0"/>
              <a:t> </a:t>
            </a:r>
            <a:r>
              <a:rPr dirty="0" err="1"/>
              <a:t>fossero</a:t>
            </a:r>
            <a:r>
              <a:rPr dirty="0"/>
              <a:t> </a:t>
            </a:r>
            <a:r>
              <a:rPr dirty="0" err="1"/>
              <a:t>pieni</a:t>
            </a:r>
            <a:r>
              <a:rPr dirty="0"/>
              <a:t> e </a:t>
            </a:r>
            <a:br>
              <a:rPr lang="it-IT" dirty="0"/>
            </a:br>
            <a:r>
              <a:rPr dirty="0" err="1"/>
              <a:t>quali</a:t>
            </a:r>
            <a:r>
              <a:rPr dirty="0"/>
              <a:t> </a:t>
            </a:r>
            <a:r>
              <a:rPr dirty="0" err="1"/>
              <a:t>vuoti</a:t>
            </a:r>
            <a:r>
              <a:rPr dirty="0"/>
              <a:t> dopo un </a:t>
            </a:r>
            <a:r>
              <a:rPr dirty="0" err="1"/>
              <a:t>riavvio</a:t>
            </a:r>
            <a:r>
              <a:rPr dirty="0"/>
              <a:t> </a:t>
            </a:r>
            <a:r>
              <a:rPr dirty="0" err="1"/>
              <a:t>dovuto</a:t>
            </a:r>
            <a:r>
              <a:rPr dirty="0"/>
              <a:t> a un jam</a:t>
            </a:r>
          </a:p>
          <a:p>
            <a:pPr>
              <a:buChar char="▪"/>
              <a:defRPr sz="2400"/>
            </a:pPr>
            <a:r>
              <a:rPr dirty="0"/>
              <a:t>Dopo anni di </a:t>
            </a:r>
            <a:r>
              <a:rPr dirty="0" err="1"/>
              <a:t>tentativi</a:t>
            </a:r>
            <a:r>
              <a:rPr dirty="0"/>
              <a:t> di “</a:t>
            </a:r>
            <a:r>
              <a:rPr dirty="0" err="1"/>
              <a:t>aggiustarlo</a:t>
            </a:r>
            <a:r>
              <a:rPr dirty="0"/>
              <a:t>”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1800"/>
            </a:pPr>
            <a:r>
              <a:rPr dirty="0" err="1"/>
              <a:t>Staccata</a:t>
            </a:r>
            <a:r>
              <a:rPr dirty="0"/>
              <a:t> la spina </a:t>
            </a:r>
            <a:r>
              <a:rPr dirty="0" err="1"/>
              <a:t>nel</a:t>
            </a:r>
            <a:r>
              <a:rPr dirty="0"/>
              <a:t> 2005 </a:t>
            </a:r>
          </a:p>
        </p:txBody>
      </p:sp>
      <p:pic>
        <p:nvPicPr>
          <p:cNvPr id="4" name="baggage-handling-system-incline-at-Denver-airport" descr="baggage-handling-system-incline-at-Denver-airport">
            <a:extLst>
              <a:ext uri="{FF2B5EF4-FFF2-40B4-BE49-F238E27FC236}">
                <a16:creationId xmlns:a16="http://schemas.microsoft.com/office/drawing/2014/main" id="{7CA4728B-80CC-46DD-B573-BC0D22956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476" y="4042881"/>
            <a:ext cx="3401631" cy="2095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88900"/>
            <a:ext cx="891857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Canada- USA: 3 persone uccise per sovradosaggi di radiazioni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  <a:defRPr sz="2800" i="1"/>
            </a:pPr>
            <a:r>
              <a:rPr dirty="0"/>
              <a:t>Canada- USA:</a:t>
            </a:r>
            <a:r>
              <a:rPr i="0" dirty="0"/>
              <a:t> 3 </a:t>
            </a:r>
            <a:r>
              <a:rPr i="0" dirty="0" err="1"/>
              <a:t>persone</a:t>
            </a:r>
            <a:r>
              <a:rPr i="0" dirty="0"/>
              <a:t> </a:t>
            </a:r>
            <a:r>
              <a:rPr i="0" dirty="0" err="1"/>
              <a:t>uccise</a:t>
            </a:r>
            <a:r>
              <a:rPr i="0" dirty="0"/>
              <a:t> per </a:t>
            </a:r>
            <a:r>
              <a:rPr i="0" dirty="0" err="1"/>
              <a:t>sovradosaggi</a:t>
            </a:r>
            <a:r>
              <a:rPr i="0" dirty="0"/>
              <a:t> di </a:t>
            </a:r>
            <a:r>
              <a:rPr i="0" dirty="0" err="1"/>
              <a:t>radiazioni</a:t>
            </a:r>
            <a:endParaRPr b="1" dirty="0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  <a:defRPr sz="2800"/>
            </a:pPr>
            <a:r>
              <a:rPr dirty="0" err="1"/>
              <a:t>Problema</a:t>
            </a:r>
            <a:r>
              <a:rPr dirty="0"/>
              <a:t> </a:t>
            </a:r>
            <a:r>
              <a:rPr dirty="0" err="1"/>
              <a:t>causato</a:t>
            </a:r>
            <a:r>
              <a:rPr dirty="0"/>
              <a:t> da  editing </a:t>
            </a:r>
            <a:r>
              <a:rPr dirty="0" err="1"/>
              <a:t>troppo</a:t>
            </a:r>
            <a:r>
              <a:rPr dirty="0"/>
              <a:t> veloce </a:t>
            </a:r>
            <a:r>
              <a:rPr dirty="0" err="1"/>
              <a:t>dell’operatore</a:t>
            </a:r>
            <a:r>
              <a:rPr dirty="0"/>
              <a:t> e </a:t>
            </a:r>
            <a:r>
              <a:rPr dirty="0" err="1"/>
              <a:t>mancanza</a:t>
            </a:r>
            <a:r>
              <a:rPr dirty="0"/>
              <a:t> di </a:t>
            </a:r>
            <a:r>
              <a:rPr dirty="0" err="1"/>
              <a:t>controlli</a:t>
            </a:r>
            <a:r>
              <a:rPr dirty="0"/>
              <a:t> sui </a:t>
            </a:r>
            <a:r>
              <a:rPr dirty="0" err="1"/>
              <a:t>valori</a:t>
            </a:r>
            <a:r>
              <a:rPr dirty="0"/>
              <a:t> </a:t>
            </a:r>
            <a:r>
              <a:rPr dirty="0" err="1"/>
              <a:t>immessi</a:t>
            </a:r>
            <a:r>
              <a:rPr dirty="0"/>
              <a:t>.</a:t>
            </a:r>
            <a:endParaRPr b="1" dirty="0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  <a:defRPr sz="2800"/>
            </a:pPr>
            <a:r>
              <a:rPr dirty="0"/>
              <a:t>Le cause: </a:t>
            </a:r>
            <a:endParaRPr b="1" dirty="0">
              <a:latin typeface="Gill Sans"/>
              <a:ea typeface="Gill Sans"/>
              <a:cs typeface="Gill Sans"/>
              <a:sym typeface="Gill Sans"/>
            </a:endParaRPr>
          </a:p>
          <a:p>
            <a:pPr lvl="1">
              <a:spcBef>
                <a:spcPts val="5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2400"/>
            </a:pPr>
            <a:r>
              <a:rPr dirty="0" err="1"/>
              <a:t>errori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sistema</a:t>
            </a:r>
            <a:r>
              <a:rPr dirty="0"/>
              <a:t> SW, e di </a:t>
            </a:r>
            <a:r>
              <a:rPr dirty="0" err="1"/>
              <a:t>interfacciamento</a:t>
            </a:r>
            <a:r>
              <a:rPr dirty="0"/>
              <a:t> SW/ </a:t>
            </a:r>
            <a:r>
              <a:rPr dirty="0" err="1"/>
              <a:t>HW</a:t>
            </a:r>
            <a:r>
              <a:rPr dirty="0"/>
              <a:t> (</a:t>
            </a:r>
            <a:r>
              <a:rPr dirty="0" err="1"/>
              <a:t>erronea</a:t>
            </a:r>
            <a:r>
              <a:rPr dirty="0"/>
              <a:t> </a:t>
            </a:r>
            <a:r>
              <a:rPr dirty="0" err="1"/>
              <a:t>integrazione</a:t>
            </a:r>
            <a:r>
              <a:rPr dirty="0"/>
              <a:t> di </a:t>
            </a:r>
            <a:r>
              <a:rPr dirty="0" err="1"/>
              <a:t>componenti</a:t>
            </a:r>
            <a:r>
              <a:rPr dirty="0"/>
              <a:t> SW </a:t>
            </a:r>
            <a:r>
              <a:rPr dirty="0" err="1"/>
              <a:t>preesistenti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Therac</a:t>
            </a:r>
            <a:r>
              <a:rPr dirty="0"/>
              <a:t>- 20).</a:t>
            </a:r>
            <a:endParaRPr b="1" dirty="0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  <a:defRPr sz="2800"/>
            </a:pPr>
            <a:r>
              <a:rPr dirty="0" err="1"/>
              <a:t>Poca</a:t>
            </a:r>
            <a:r>
              <a:rPr dirty="0"/>
              <a:t> </a:t>
            </a:r>
            <a:r>
              <a:rPr dirty="0" err="1"/>
              <a:t>robustezza</a:t>
            </a:r>
            <a:r>
              <a:rPr dirty="0"/>
              <a:t> </a:t>
            </a:r>
            <a:endParaRPr b="1" dirty="0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lr>
                <a:srgbClr val="92D050"/>
              </a:buClr>
              <a:buFont typeface="Wingdings" panose="05000000000000000000" pitchFamily="2" charset="2"/>
              <a:buChar char="§"/>
              <a:defRPr sz="2800"/>
            </a:pPr>
            <a:r>
              <a:rPr dirty="0" err="1"/>
              <a:t>Difetto</a:t>
            </a:r>
            <a:r>
              <a:rPr dirty="0"/>
              <a:t> </a:t>
            </a:r>
            <a:r>
              <a:rPr dirty="0" err="1"/>
              <a:t>latente</a:t>
            </a:r>
            <a:endParaRPr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CEFE98D-766E-45B6-BAE4-14B6D8B73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025" y="4790664"/>
            <a:ext cx="4730751" cy="1743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2400"/>
            <a:ext cx="891857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Una caserma a Dhahran  (Arabia Saudita) colpita per un difetto nel sistema di guida: 28 soldati americani morti.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▪"/>
              <a:defRPr sz="2800"/>
            </a:pPr>
            <a:r>
              <a:t>Una caserma a Dhahran  (Arabia Saudita) colpita per un difetto nel sistema di guida: 28 soldati americani morti.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▪"/>
              <a:defRPr sz="2800"/>
            </a:pPr>
            <a:r>
              <a:t>Concepito per funzionare ininterrottamente per un massimo di 14 h. </a:t>
            </a:r>
          </a:p>
          <a:p>
            <a:pPr marL="730250" lvl="1" indent="-2730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Fu usato per 100 h: errori nell'orologio interno del sistema accumulati al punto da rendere inservibile il sistema di tracciamento dei missili da abbattere.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▪"/>
              <a:defRPr sz="2800"/>
            </a:pPr>
            <a:r>
              <a:t>Scarsa  robustezza.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4E4A98-D68D-46BD-84E5-2192BDA73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49"/>
          <a:stretch/>
        </p:blipFill>
        <p:spPr>
          <a:xfrm>
            <a:off x="6424622" y="4361378"/>
            <a:ext cx="3081649" cy="226678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2400"/>
            <a:ext cx="891857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istema per gestire il servizio ambulanze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68325" indent="-457200" defTabSz="858837">
              <a:buChar char="▪"/>
              <a:defRPr sz="2600"/>
            </a:pPr>
            <a:r>
              <a:t>Sistema per gestire il servizio ambulanze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568325" indent="-457200" defTabSz="858837">
              <a:buChar char="▪"/>
              <a:defRPr sz="2600"/>
            </a:pPr>
            <a:r>
              <a:t>Ottimizzazione dei percorsi,  guida vocale degli autisti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568325" indent="-457200" defTabSz="858837">
              <a:buChar char="▪"/>
              <a:defRPr sz="2600"/>
            </a:pPr>
            <a:r>
              <a:t>Risultati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71525" lvl="1" indent="-342900" defTabSz="858837">
              <a:spcBef>
                <a:spcPts val="500"/>
              </a:spcBef>
              <a:buClr>
                <a:schemeClr val="accent2"/>
              </a:buClr>
              <a:defRPr sz="2200"/>
            </a:pPr>
            <a:r>
              <a:t>3 versioni, costo totale: 11 000 000  Euro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71525" lvl="1" indent="-342900" defTabSz="858837">
              <a:spcBef>
                <a:spcPts val="500"/>
              </a:spcBef>
              <a:buClr>
                <a:schemeClr val="accent2"/>
              </a:buClr>
              <a:defRPr sz="2200"/>
            </a:pPr>
            <a:r>
              <a:t>L’ultima versione abbandonata dopo soli 3 giorni d’uso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568325" indent="-457200" defTabSz="858837">
              <a:buChar char="▪"/>
              <a:defRPr sz="2600"/>
            </a:pPr>
            <a:r>
              <a:t>Analisi errata del problema: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71525" lvl="1" indent="-342900" defTabSz="858837">
              <a:spcBef>
                <a:spcPts val="500"/>
              </a:spcBef>
              <a:buClr>
                <a:schemeClr val="accent2"/>
              </a:buClr>
              <a:defRPr sz="2200"/>
            </a:pPr>
            <a:r>
              <a:t>interfaccia utente inadeguata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71525" lvl="1" indent="-342900" defTabSz="858837">
              <a:spcBef>
                <a:spcPts val="500"/>
              </a:spcBef>
              <a:buClr>
                <a:schemeClr val="accent2"/>
              </a:buClr>
              <a:defRPr sz="2200"/>
            </a:pPr>
            <a:r>
              <a:t>poco addestramento utenti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71525" lvl="1" indent="-342900" defTabSz="858837">
              <a:spcBef>
                <a:spcPts val="500"/>
              </a:spcBef>
              <a:buClr>
                <a:schemeClr val="accent2"/>
              </a:buClr>
              <a:defRPr sz="2200"/>
            </a:pPr>
            <a:r>
              <a:t>sovraccarico non considerato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71525" lvl="1" indent="-342900" defTabSz="858837">
              <a:spcBef>
                <a:spcPts val="500"/>
              </a:spcBef>
              <a:buClr>
                <a:schemeClr val="accent2"/>
              </a:buClr>
              <a:defRPr sz="2200"/>
            </a:pPr>
            <a:r>
              <a:t>nessuna procedura di backup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71525" lvl="1" indent="-342900" defTabSz="858837">
              <a:spcBef>
                <a:spcPts val="500"/>
              </a:spcBef>
              <a:buClr>
                <a:schemeClr val="accent2"/>
              </a:buClr>
              <a:defRPr sz="2200"/>
            </a:pPr>
            <a:r>
              <a:t>scarsa verifica del sistema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748F73F-B14C-4264-891E-F0DA5CA7E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642" y="3843020"/>
            <a:ext cx="4332270" cy="28625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2400"/>
            <a:ext cx="891857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http://it.youtube.com/watch?v=kYUrqdUyEpI…"/>
          <p:cNvSpPr txBox="1">
            <a:spLocks noGrp="1"/>
          </p:cNvSpPr>
          <p:nvPr>
            <p:ph type="body" idx="4294967295"/>
          </p:nvPr>
        </p:nvSpPr>
        <p:spPr>
          <a:xfrm>
            <a:off x="495299" y="1774825"/>
            <a:ext cx="8956925" cy="442562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4025" indent="-342900" defTabSz="858837">
              <a:buChar char="▪"/>
              <a:defRPr sz="2200" u="sng">
                <a:solidFill>
                  <a:srgbClr val="0000FF"/>
                </a:solidFill>
              </a:defRPr>
            </a:pPr>
            <a:r>
              <a:rPr dirty="0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3"/>
              </a:rPr>
              <a:t>http://</a:t>
            </a:r>
            <a:r>
              <a:rPr dirty="0" err="1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3"/>
              </a:rPr>
              <a:t>it.youtube.com</a:t>
            </a:r>
            <a:r>
              <a:rPr dirty="0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3"/>
              </a:rPr>
              <a:t>/</a:t>
            </a:r>
            <a:r>
              <a:rPr dirty="0" err="1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3"/>
              </a:rPr>
              <a:t>watch?v</a:t>
            </a:r>
            <a:r>
              <a:rPr dirty="0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3"/>
              </a:rPr>
              <a:t>=</a:t>
            </a:r>
            <a:r>
              <a:rPr dirty="0" err="1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3"/>
              </a:rPr>
              <a:t>kYUrqdUyEpI</a:t>
            </a:r>
            <a:endParaRPr dirty="0">
              <a:solidFill>
                <a:srgbClr val="E68200"/>
              </a:solidFill>
              <a:uFill>
                <a:solidFill>
                  <a:srgbClr val="E68200"/>
                </a:solidFill>
              </a:uFill>
              <a:hlinkClick r:id="rId3"/>
            </a:endParaRPr>
          </a:p>
          <a:p>
            <a:pPr marL="454025" indent="-342900" defTabSz="858837">
              <a:buChar char="▪"/>
              <a:defRPr sz="2200"/>
            </a:pPr>
            <a:r>
              <a:rPr dirty="0"/>
              <a:t>Il </a:t>
            </a:r>
            <a:r>
              <a:rPr dirty="0" err="1"/>
              <a:t>sistema</a:t>
            </a:r>
            <a:r>
              <a:rPr dirty="0"/>
              <a:t>, </a:t>
            </a:r>
            <a:r>
              <a:rPr dirty="0" err="1"/>
              <a:t>progettato</a:t>
            </a:r>
            <a:r>
              <a:rPr dirty="0"/>
              <a:t> per </a:t>
            </a:r>
            <a:r>
              <a:rPr dirty="0" err="1"/>
              <a:t>l'Ariane</a:t>
            </a:r>
            <a:r>
              <a:rPr dirty="0"/>
              <a:t> 4, </a:t>
            </a:r>
            <a:r>
              <a:rPr dirty="0" err="1"/>
              <a:t>tenta</a:t>
            </a:r>
            <a:r>
              <a:rPr dirty="0"/>
              <a:t> di </a:t>
            </a:r>
            <a:r>
              <a:rPr dirty="0" err="1"/>
              <a:t>convertire</a:t>
            </a:r>
            <a:r>
              <a:rPr dirty="0"/>
              <a:t> la </a:t>
            </a:r>
            <a:r>
              <a:rPr dirty="0" err="1"/>
              <a:t>velocità</a:t>
            </a:r>
            <a:r>
              <a:rPr dirty="0"/>
              <a:t> </a:t>
            </a:r>
            <a:r>
              <a:rPr dirty="0" err="1"/>
              <a:t>laterale</a:t>
            </a:r>
            <a:r>
              <a:rPr dirty="0"/>
              <a:t> del missile dal </a:t>
            </a:r>
            <a:r>
              <a:rPr dirty="0" err="1"/>
              <a:t>formato</a:t>
            </a:r>
            <a:r>
              <a:rPr dirty="0"/>
              <a:t> a 64 bit al </a:t>
            </a:r>
            <a:r>
              <a:rPr dirty="0" err="1"/>
              <a:t>formato</a:t>
            </a:r>
            <a:r>
              <a:rPr dirty="0"/>
              <a:t> a 16 bit. Ma </a:t>
            </a:r>
            <a:r>
              <a:rPr dirty="0" err="1"/>
              <a:t>l'Ariane</a:t>
            </a:r>
            <a:r>
              <a:rPr dirty="0"/>
              <a:t> 5 vola molto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velocemente</a:t>
            </a:r>
            <a:r>
              <a:rPr dirty="0"/>
              <a:t> </a:t>
            </a:r>
            <a:r>
              <a:rPr dirty="0" err="1"/>
              <a:t>dell'Ariane</a:t>
            </a:r>
            <a:r>
              <a:rPr dirty="0"/>
              <a:t> 4, per cui il </a:t>
            </a:r>
            <a:r>
              <a:rPr dirty="0" err="1"/>
              <a:t>valore</a:t>
            </a:r>
            <a:r>
              <a:rPr dirty="0"/>
              <a:t> della </a:t>
            </a:r>
            <a:r>
              <a:rPr dirty="0" err="1"/>
              <a:t>velocità</a:t>
            </a:r>
            <a:r>
              <a:rPr dirty="0"/>
              <a:t> </a:t>
            </a:r>
            <a:r>
              <a:rPr dirty="0" err="1"/>
              <a:t>laterale</a:t>
            </a:r>
            <a:r>
              <a:rPr dirty="0"/>
              <a:t> è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elevato</a:t>
            </a:r>
            <a:r>
              <a:rPr dirty="0"/>
              <a:t> di </a:t>
            </a:r>
            <a:r>
              <a:rPr dirty="0" err="1"/>
              <a:t>quanto</a:t>
            </a:r>
            <a:r>
              <a:rPr dirty="0"/>
              <a:t> </a:t>
            </a:r>
            <a:r>
              <a:rPr dirty="0" err="1"/>
              <a:t>possa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gestito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routine di </a:t>
            </a:r>
            <a:r>
              <a:rPr dirty="0" err="1"/>
              <a:t>conversione</a:t>
            </a:r>
            <a:r>
              <a:rPr dirty="0"/>
              <a:t>.</a:t>
            </a:r>
            <a:endParaRPr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454025" indent="-342900" defTabSz="858837">
              <a:buChar char="▪"/>
              <a:defRPr sz="2200" i="1"/>
            </a:pPr>
            <a:r>
              <a:rPr dirty="0"/>
              <a:t>Overflow</a:t>
            </a:r>
            <a:r>
              <a:rPr i="0" dirty="0"/>
              <a:t>, </a:t>
            </a:r>
            <a:r>
              <a:rPr i="0" dirty="0" err="1"/>
              <a:t>spegnimento</a:t>
            </a:r>
            <a:r>
              <a:rPr i="0" dirty="0"/>
              <a:t> del </a:t>
            </a:r>
            <a:r>
              <a:rPr i="0" dirty="0" err="1"/>
              <a:t>sistema</a:t>
            </a:r>
            <a:r>
              <a:rPr i="0" dirty="0"/>
              <a:t> di </a:t>
            </a:r>
            <a:r>
              <a:rPr i="0" dirty="0" err="1"/>
              <a:t>guida</a:t>
            </a:r>
            <a:r>
              <a:rPr i="0" dirty="0"/>
              <a:t>, e </a:t>
            </a:r>
            <a:r>
              <a:rPr i="0" dirty="0" err="1"/>
              <a:t>trasferimento</a:t>
            </a:r>
            <a:r>
              <a:rPr i="0" dirty="0"/>
              <a:t> del </a:t>
            </a:r>
            <a:r>
              <a:rPr i="0" dirty="0" err="1"/>
              <a:t>controllo</a:t>
            </a:r>
            <a:r>
              <a:rPr i="0" dirty="0"/>
              <a:t> al 2</a:t>
            </a:r>
            <a:r>
              <a:rPr i="0" baseline="57999" dirty="0"/>
              <a:t>0</a:t>
            </a:r>
            <a:r>
              <a:rPr i="0" dirty="0"/>
              <a:t> </a:t>
            </a:r>
            <a:r>
              <a:rPr i="0" dirty="0" err="1"/>
              <a:t>sistema</a:t>
            </a:r>
            <a:r>
              <a:rPr i="0" dirty="0"/>
              <a:t> di </a:t>
            </a:r>
            <a:r>
              <a:rPr i="0" dirty="0" err="1"/>
              <a:t>guida</a:t>
            </a:r>
            <a:r>
              <a:rPr i="0" dirty="0"/>
              <a:t>, </a:t>
            </a:r>
            <a:r>
              <a:rPr i="0" dirty="0" err="1"/>
              <a:t>che</a:t>
            </a:r>
            <a:r>
              <a:rPr i="0" dirty="0"/>
              <a:t> </a:t>
            </a:r>
            <a:r>
              <a:rPr i="0" dirty="0" err="1"/>
              <a:t>però</a:t>
            </a:r>
            <a:r>
              <a:rPr i="0" dirty="0"/>
              <a:t> </a:t>
            </a:r>
            <a:r>
              <a:rPr i="0" dirty="0" err="1"/>
              <a:t>essendo</a:t>
            </a:r>
            <a:r>
              <a:rPr i="0" dirty="0"/>
              <a:t> </a:t>
            </a:r>
            <a:r>
              <a:rPr i="0" dirty="0" err="1"/>
              <a:t>progettato</a:t>
            </a:r>
            <a:r>
              <a:rPr i="0" dirty="0"/>
              <a:t> </a:t>
            </a:r>
            <a:r>
              <a:rPr i="0" dirty="0" err="1"/>
              <a:t>allo</a:t>
            </a:r>
            <a:r>
              <a:rPr i="0" dirty="0"/>
              <a:t> </a:t>
            </a:r>
            <a:r>
              <a:rPr i="0" dirty="0" err="1"/>
              <a:t>stesso</a:t>
            </a:r>
            <a:r>
              <a:rPr i="0" dirty="0"/>
              <a:t> modo era </a:t>
            </a:r>
            <a:r>
              <a:rPr i="0" dirty="0" err="1"/>
              <a:t>andato</a:t>
            </a:r>
            <a:r>
              <a:rPr i="0" dirty="0"/>
              <a:t> in tilt </a:t>
            </a:r>
            <a:r>
              <a:rPr i="0" dirty="0" err="1"/>
              <a:t>nella</a:t>
            </a:r>
            <a:r>
              <a:rPr i="0" dirty="0"/>
              <a:t> </a:t>
            </a:r>
            <a:r>
              <a:rPr i="0" dirty="0" err="1"/>
              <a:t>medesima</a:t>
            </a:r>
            <a:r>
              <a:rPr i="0" dirty="0"/>
              <a:t> </a:t>
            </a:r>
            <a:r>
              <a:rPr i="0" dirty="0" err="1"/>
              <a:t>maniera</a:t>
            </a:r>
            <a:r>
              <a:rPr i="0" dirty="0"/>
              <a:t> </a:t>
            </a:r>
            <a:r>
              <a:rPr i="0" dirty="0" err="1"/>
              <a:t>pochi</a:t>
            </a:r>
            <a:r>
              <a:rPr i="0" dirty="0"/>
              <a:t> </a:t>
            </a:r>
            <a:r>
              <a:rPr i="0" dirty="0" err="1"/>
              <a:t>millisecondi</a:t>
            </a:r>
            <a:r>
              <a:rPr i="0" dirty="0"/>
              <a:t> prima. </a:t>
            </a:r>
          </a:p>
          <a:p>
            <a:pPr marL="454025" indent="-342900" defTabSz="858837">
              <a:buChar char="▪"/>
              <a:defRPr sz="2200"/>
            </a:pPr>
            <a:r>
              <a:rPr dirty="0"/>
              <a:t>Test con </a:t>
            </a:r>
            <a:r>
              <a:rPr dirty="0" err="1"/>
              <a:t>dati</a:t>
            </a:r>
            <a:r>
              <a:rPr dirty="0"/>
              <a:t> </a:t>
            </a:r>
            <a:r>
              <a:rPr dirty="0" err="1"/>
              <a:t>vecchi</a:t>
            </a:r>
            <a:r>
              <a:rPr dirty="0"/>
              <a:t>.</a:t>
            </a:r>
            <a:endParaRPr b="1" dirty="0">
              <a:latin typeface="Gill Sans"/>
              <a:ea typeface="Gill Sans"/>
              <a:cs typeface="Gill Sans"/>
              <a:sym typeface="Gill Sans"/>
            </a:endParaRPr>
          </a:p>
          <a:p>
            <a:pPr marL="714375" lvl="1" indent="-285750" defTabSz="858837">
              <a:spcBef>
                <a:spcPts val="400"/>
              </a:spcBef>
              <a:buClr>
                <a:schemeClr val="accent2"/>
              </a:buClr>
              <a:defRPr sz="1800"/>
            </a:pPr>
            <a:r>
              <a:rPr dirty="0"/>
              <a:t>Fu </a:t>
            </a:r>
            <a:r>
              <a:rPr dirty="0" err="1"/>
              <a:t>necessario</a:t>
            </a:r>
            <a:r>
              <a:rPr dirty="0"/>
              <a:t> quasi un anno e mezzo per </a:t>
            </a:r>
            <a:r>
              <a:rPr dirty="0" err="1"/>
              <a:t>capire</a:t>
            </a:r>
            <a:r>
              <a:rPr dirty="0"/>
              <a:t> quale</a:t>
            </a:r>
            <a:br>
              <a:rPr lang="it-IT" dirty="0"/>
            </a:br>
            <a:r>
              <a:rPr dirty="0"/>
              <a:t> fosse </a:t>
            </a:r>
            <a:r>
              <a:rPr dirty="0" err="1"/>
              <a:t>stato</a:t>
            </a:r>
            <a:r>
              <a:rPr dirty="0"/>
              <a:t> il </a:t>
            </a:r>
            <a:r>
              <a:rPr dirty="0" err="1"/>
              <a:t>malfunzionamento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aveva</a:t>
            </a:r>
            <a:r>
              <a:rPr dirty="0"/>
              <a:t> </a:t>
            </a:r>
            <a:r>
              <a:rPr dirty="0" err="1"/>
              <a:t>portato</a:t>
            </a:r>
            <a:r>
              <a:rPr dirty="0"/>
              <a:t> </a:t>
            </a:r>
            <a:br>
              <a:rPr lang="it-IT" dirty="0"/>
            </a:br>
            <a:r>
              <a:rPr dirty="0" err="1"/>
              <a:t>alla</a:t>
            </a:r>
            <a:r>
              <a:rPr dirty="0"/>
              <a:t> </a:t>
            </a:r>
            <a:r>
              <a:rPr dirty="0" err="1"/>
              <a:t>distruzione</a:t>
            </a:r>
            <a:r>
              <a:rPr dirty="0"/>
              <a:t> del </a:t>
            </a:r>
            <a:r>
              <a:rPr dirty="0" err="1"/>
              <a:t>razzo</a:t>
            </a:r>
            <a:r>
              <a:rPr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B46AA1C-8A36-4040-98B7-295CD3736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743" y="4725149"/>
            <a:ext cx="3464103" cy="191606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2018…"/>
          <p:cNvSpPr txBox="1">
            <a:spLocks noGrp="1"/>
          </p:cNvSpPr>
          <p:nvPr>
            <p:ph type="body" idx="4294967295"/>
          </p:nvPr>
        </p:nvSpPr>
        <p:spPr>
          <a:xfrm>
            <a:off x="3224212" y="1774825"/>
            <a:ext cx="6186489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5925" indent="-301625" defTabSz="868362">
              <a:buChar char="◼"/>
              <a:defRPr sz="2600"/>
            </a:pPr>
            <a:r>
              <a:t>2018</a:t>
            </a:r>
          </a:p>
          <a:p>
            <a:pPr marL="415925" indent="-301625" defTabSz="868362">
              <a:buChar char="◼"/>
              <a:defRPr sz="2600"/>
            </a:pPr>
            <a:r>
              <a:t>iOS , watchOS e macOS crashano quando provano a renderizzare questo simbolo</a:t>
            </a:r>
          </a:p>
          <a:p>
            <a:pPr marL="415925" indent="-301625" defTabSz="868362">
              <a:buChar char="◼"/>
              <a:defRPr sz="2600"/>
            </a:pPr>
            <a:r>
              <a:t>Il simbolo è una </a:t>
            </a:r>
            <a:r>
              <a:rPr u="sng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2"/>
              </a:rPr>
              <a:t>legatura di caratteri e segni</a:t>
            </a:r>
            <a:r>
              <a:t> che contiene complesse istruzioni di posizionamento, visualizzarlo richiede una serie di calcoli che i sistemi operativi di Apple sbagliavano, causando il tilt.</a:t>
            </a:r>
          </a:p>
          <a:p>
            <a:pPr marL="415925" indent="-301625" defTabSz="868362">
              <a:buChar char="◼"/>
              <a:defRPr sz="2600"/>
            </a:pPr>
            <a:r>
              <a:t>Apple's UIKit framework per la visualizzazione di testo</a:t>
            </a:r>
          </a:p>
        </p:txBody>
      </p:sp>
      <p:pic>
        <p:nvPicPr>
          <p:cNvPr id="163" name="image.png" descr="image.png"/>
          <p:cNvPicPr>
            <a:picLocks noChangeAspect="1"/>
          </p:cNvPicPr>
          <p:nvPr/>
        </p:nvPicPr>
        <p:blipFill>
          <a:blip r:embed="rId3"/>
          <a:srcRect l="23930" t="26809" r="1452"/>
          <a:stretch>
            <a:fillRect/>
          </a:stretch>
        </p:blipFill>
        <p:spPr>
          <a:xfrm>
            <a:off x="203200" y="2492375"/>
            <a:ext cx="3024188" cy="272891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Il carattere telex"/>
          <p:cNvSpPr txBox="1">
            <a:spLocks noGrp="1"/>
          </p:cNvSpPr>
          <p:nvPr>
            <p:ph type="title" idx="4294967295"/>
          </p:nvPr>
        </p:nvSpPr>
        <p:spPr>
          <a:xfrm>
            <a:off x="495300" y="0"/>
            <a:ext cx="8915400" cy="1692275"/>
          </a:xfrm>
          <a:prstGeom prst="rect">
            <a:avLst/>
          </a:prstGeom>
        </p:spPr>
        <p:txBody>
          <a:bodyPr/>
          <a:lstStyle/>
          <a:p>
            <a:r>
              <a:t>Il carattere telex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Il caso Toyota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Il caso Toyota</a:t>
            </a:r>
          </a:p>
        </p:txBody>
      </p:sp>
      <p:sp>
        <p:nvSpPr>
          <p:cNvPr id="167" name="Double-click to edit"/>
          <p:cNvSpPr txBox="1">
            <a:spLocks noGrp="1"/>
          </p:cNvSpPr>
          <p:nvPr>
            <p:ph type="body" idx="4294967295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536700"/>
            <a:ext cx="6561416" cy="4921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Pagina comune a IS A e IS B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chemeClr val="accent2"/>
              </a:buClr>
              <a:buChar char="▪"/>
              <a:defRPr sz="2400"/>
            </a:pPr>
            <a:r>
              <a:t>Pagina comune a IS A e IS B</a:t>
            </a:r>
          </a:p>
          <a:p>
            <a:pPr marL="842962" lvl="1" indent="-342900">
              <a:spcBef>
                <a:spcPts val="400"/>
              </a:spcBef>
              <a:buClr>
                <a:srgbClr val="FF6700"/>
              </a:buClr>
              <a:defRPr sz="2000"/>
            </a:pPr>
            <a:r>
              <a:t>Per il materiale didattico</a:t>
            </a:r>
          </a:p>
          <a:p>
            <a:pPr marL="842962" lvl="1" indent="-342900">
              <a:spcBef>
                <a:spcPts val="400"/>
              </a:spcBef>
              <a:buClr>
                <a:srgbClr val="FF6700"/>
              </a:buClr>
              <a:defRPr sz="2000"/>
            </a:pPr>
            <a:r>
              <a:t>Sottopagine dei singoli corsi A/B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1108075" lvl="2" indent="-342900">
              <a:buClr>
                <a:srgbClr val="FF6700"/>
              </a:buClr>
              <a:defRPr sz="2000"/>
            </a:pPr>
            <a:r>
              <a:t>Per  risultati prove, etc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▪"/>
              <a:defRPr sz="2800" b="1">
                <a:latin typeface="Gill Sans"/>
                <a:ea typeface="Gill Sans"/>
                <a:cs typeface="Gill Sans"/>
                <a:sym typeface="Gill Sans"/>
              </a:defRPr>
            </a:pP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▪"/>
              <a:defRPr sz="2800"/>
            </a:pPr>
            <a:r>
              <a:t>Accessibili </a:t>
            </a:r>
          </a:p>
          <a:p>
            <a:pPr marL="842962" lvl="1" indent="-342900">
              <a:spcBef>
                <a:spcPts val="600"/>
              </a:spcBef>
              <a:buClr>
                <a:schemeClr val="accent2"/>
              </a:buClr>
              <a:defRPr sz="2400"/>
            </a:pPr>
            <a:r>
              <a:t>Da didawiki</a:t>
            </a:r>
          </a:p>
          <a:p>
            <a:pPr marL="842962" lvl="1" indent="-342900">
              <a:spcBef>
                <a:spcPts val="600"/>
              </a:spcBef>
              <a:buClr>
                <a:schemeClr val="accent2"/>
              </a:buClr>
              <a:defRPr sz="2400"/>
            </a:pPr>
            <a:r>
              <a:t>Dalle pagine web personali: 	</a:t>
            </a:r>
            <a:r>
              <a:rPr u="sng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3"/>
              </a:rPr>
              <a:t>www.di.unipi.it/~gori</a:t>
            </a:r>
          </a:p>
          <a:p>
            <a:pPr marL="342900" lvl="1" indent="157162">
              <a:spcBef>
                <a:spcPts val="600"/>
              </a:spcBef>
              <a:buSzTx/>
              <a:buFont typeface="Wingdings 2"/>
              <a:buNone/>
              <a:defRPr sz="2400"/>
            </a:pPr>
            <a:r>
              <a:t>					</a:t>
            </a:r>
            <a:r>
              <a:rPr u="sng">
                <a:solidFill>
                  <a:srgbClr val="E68200"/>
                </a:solidFill>
                <a:uFill>
                  <a:solidFill>
                    <a:srgbClr val="E68200"/>
                  </a:solidFill>
                </a:uFill>
                <a:hlinkClick r:id="rId4"/>
              </a:rPr>
              <a:t>www.di.unipi.it/~semini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701800"/>
            <a:ext cx="6892183" cy="4865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392"/>
            <a:ext cx="9906000" cy="6027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" descr="Image"/>
          <p:cNvPicPr>
            <a:picLocks noChangeAspect="1"/>
          </p:cNvPicPr>
          <p:nvPr/>
        </p:nvPicPr>
        <p:blipFill>
          <a:blip r:embed="rId2"/>
          <a:srcRect r="897"/>
          <a:stretch>
            <a:fillRect/>
          </a:stretch>
        </p:blipFill>
        <p:spPr>
          <a:xfrm>
            <a:off x="88900" y="166739"/>
            <a:ext cx="9817100" cy="6524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61"/>
            <a:ext cx="9906000" cy="3257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19694"/>
            <a:ext cx="9906000" cy="6618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rcRect r="1666"/>
          <a:stretch>
            <a:fillRect/>
          </a:stretch>
        </p:blipFill>
        <p:spPr>
          <a:xfrm>
            <a:off x="165100" y="465044"/>
            <a:ext cx="9740900" cy="5927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12" y="122237"/>
            <a:ext cx="8680451" cy="163353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Un grosso sistema realizzato correttamente nei tempi stabiliti"/>
          <p:cNvSpPr txBox="1">
            <a:spLocks noGrp="1"/>
          </p:cNvSpPr>
          <p:nvPr>
            <p:ph type="body" sz="quarter" idx="4294967295"/>
          </p:nvPr>
        </p:nvSpPr>
        <p:spPr>
          <a:xfrm>
            <a:off x="801687" y="1828800"/>
            <a:ext cx="8691563" cy="685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 typeface="Wingdings 2"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t>Un grosso sistema realizzato correttamente nei tempi stabiliti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42875"/>
            <a:ext cx="8918576" cy="1268413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La linea 14 della metropolitana di Parigi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3087" indent="-457200" defTabSz="895350">
              <a:buChar char="▪"/>
              <a:defRPr sz="2700"/>
            </a:pPr>
            <a:r>
              <a:t>La linea 14 della metropolitana di Parigi </a:t>
            </a:r>
          </a:p>
          <a:p>
            <a:pPr marL="790575" lvl="1" indent="-342900" defTabSz="895350">
              <a:spcBef>
                <a:spcPts val="500"/>
              </a:spcBef>
              <a:buClr>
                <a:schemeClr val="accent2"/>
              </a:buClr>
              <a:defRPr sz="2300"/>
            </a:pPr>
            <a:r>
              <a:t>Prima  linea integralmente automatizzata .</a:t>
            </a:r>
          </a:p>
          <a:p>
            <a:pPr marL="573087" indent="-457200" defTabSz="895350">
              <a:buChar char="▪"/>
              <a:defRPr sz="2700"/>
            </a:pPr>
            <a:r>
              <a:t>Nome  di progetto, Météor: Metro Est-Ovest Rapide</a:t>
            </a:r>
          </a:p>
          <a:p>
            <a:pPr marL="790575" lvl="1" indent="-342900" defTabSz="895350">
              <a:spcBef>
                <a:spcPts val="500"/>
              </a:spcBef>
              <a:buClr>
                <a:schemeClr val="accent2"/>
              </a:buClr>
              <a:defRPr sz="2300"/>
            </a:pPr>
            <a:r>
              <a:t>8 km. 7 stazioni. 19 treni. Intervallo tra 2 treni:  85 secondi.</a:t>
            </a:r>
          </a:p>
          <a:p>
            <a:pPr marL="790575" lvl="1" indent="-342900" defTabSz="895350">
              <a:spcBef>
                <a:spcPts val="500"/>
              </a:spcBef>
              <a:buClr>
                <a:schemeClr val="accent2"/>
              </a:buClr>
              <a:defRPr sz="2300"/>
            </a:pPr>
            <a:r>
              <a:t> Siemens Transportation </a:t>
            </a:r>
            <a:br/>
            <a:r>
              <a:t>Systems</a:t>
            </a:r>
            <a:endParaRPr sz="2700"/>
          </a:p>
          <a:p>
            <a:pPr marL="790575" lvl="1" indent="-342900" defTabSz="895350">
              <a:spcBef>
                <a:spcPts val="500"/>
              </a:spcBef>
              <a:buClr>
                <a:schemeClr val="accent2"/>
              </a:buClr>
              <a:defRPr sz="2300"/>
            </a:pPr>
            <a:r>
              <a:t>B-method di Abrial. </a:t>
            </a:r>
          </a:p>
          <a:p>
            <a:pPr marL="790575" lvl="1" indent="-342900" defTabSz="895350">
              <a:spcBef>
                <a:spcPts val="500"/>
              </a:spcBef>
              <a:buClr>
                <a:schemeClr val="accent2"/>
              </a:buClr>
              <a:defRPr sz="2300"/>
            </a:pPr>
            <a:r>
              <a:t>Abstract machines </a:t>
            </a:r>
          </a:p>
          <a:p>
            <a:pPr marL="790575" lvl="1" indent="-342900" defTabSz="895350">
              <a:spcBef>
                <a:spcPts val="500"/>
              </a:spcBef>
              <a:buClr>
                <a:schemeClr val="accent2"/>
              </a:buClr>
              <a:defRPr sz="2300"/>
            </a:pPr>
            <a:r>
              <a:t>Generazione di codice </a:t>
            </a:r>
          </a:p>
          <a:p>
            <a:pPr marL="1093787" lvl="2" indent="-342900" defTabSz="895350">
              <a:buClr>
                <a:srgbClr val="FF6700"/>
              </a:buClr>
              <a:defRPr sz="1900"/>
            </a:pPr>
            <a:r>
              <a:t>ADA, C, C++.</a:t>
            </a:r>
          </a:p>
          <a:p>
            <a:pPr marL="457200" indent="-341312" defTabSz="895350">
              <a:buSzTx/>
              <a:buFont typeface="Wingdings 2"/>
              <a:buNone/>
              <a:defRPr sz="2700"/>
            </a:pPr>
            <a:r>
              <a:t> </a:t>
            </a:r>
          </a:p>
        </p:txBody>
      </p:sp>
      <p:pic>
        <p:nvPicPr>
          <p:cNvPr id="187" name="246.jpg" descr="2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3716337"/>
            <a:ext cx="4276726" cy="2905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2400"/>
            <a:ext cx="891857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Anche i produttori di software possono aver successo ma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11162" indent="-298450" defTabSz="858837">
              <a:buChar char="◼"/>
              <a:defRPr sz="2800"/>
            </a:pPr>
            <a:r>
              <a:t>Anche i produttori di software possono aver successo ma </a:t>
            </a:r>
          </a:p>
          <a:p>
            <a:pPr marL="0" indent="112712" defTabSz="858837">
              <a:buSzTx/>
              <a:buNone/>
              <a:defRPr sz="2800"/>
            </a:pPr>
            <a:r>
              <a:t>devono imparare dagli errori</a:t>
            </a:r>
          </a:p>
          <a:p>
            <a:pPr marL="0" indent="112712" defTabSz="858837">
              <a:buSzTx/>
              <a:buNone/>
              <a:defRPr sz="2800"/>
            </a:pPr>
            <a:endParaRPr/>
          </a:p>
          <a:p>
            <a:pPr marL="0" indent="112712" defTabSz="858837">
              <a:buSzTx/>
              <a:buNone/>
              <a:defRPr sz="2800"/>
            </a:pPr>
            <a:endParaRPr/>
          </a:p>
          <a:p>
            <a:pPr marL="0" indent="0" defTabSz="858837">
              <a:buClrTx/>
              <a:buSzTx/>
              <a:buNone/>
              <a:defRPr sz="2800"/>
            </a:pPr>
            <a:endParaRPr/>
          </a:p>
          <a:p>
            <a:pPr marL="411162" indent="-298450" defTabSz="858837">
              <a:buChar char="◼"/>
              <a:defRPr sz="2800"/>
            </a:pPr>
            <a:r>
              <a:t>Anche le opere degli ingegneri  qualche volta crollano ma molto più raramente del software (es. sistema operativo)</a:t>
            </a:r>
          </a:p>
          <a:p>
            <a:pPr marL="411162" indent="-298450" defTabSz="858837">
              <a:buChar char="◼"/>
              <a:defRPr sz="2800"/>
            </a:pPr>
            <a:endParaRPr/>
          </a:p>
          <a:p>
            <a:pPr marL="411162" indent="-298450" defTabSz="858837">
              <a:buChar char="◼"/>
              <a:defRPr sz="2800"/>
            </a:pPr>
            <a:endParaRPr/>
          </a:p>
          <a:p>
            <a:pPr marL="411162" indent="-298450" defTabSz="858837">
              <a:buChar char="◼"/>
              <a:defRPr sz="2800"/>
            </a:pPr>
            <a:r>
              <a:t>Anche i produttori di software devono diventare ingegneri (del software)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Contesto degli anni ‘60…"/>
          <p:cNvSpPr txBox="1"/>
          <p:nvPr/>
        </p:nvSpPr>
        <p:spPr>
          <a:xfrm>
            <a:off x="342900" y="1844675"/>
            <a:ext cx="9220200" cy="4411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38150" indent="-317500">
              <a:buClr>
                <a:schemeClr val="accent1"/>
              </a:buClr>
              <a:buSzPct val="80000"/>
              <a:buChar char="◼"/>
              <a:defRPr sz="1800"/>
            </a:pPr>
            <a:r>
              <a:t>Contesto degli anni ‘60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buSzPct val="90000"/>
              <a:buChar char="▪"/>
              <a:defRPr sz="2000"/>
            </a:pPr>
            <a:r>
              <a:t>DA: software sviluppato informalmente </a:t>
            </a:r>
          </a:p>
          <a:p>
            <a:pPr marL="993775" lvl="2" indent="-228600">
              <a:buClr>
                <a:srgbClr val="FF6700"/>
              </a:buClr>
              <a:buSzPct val="100000"/>
              <a:buFont typeface="Arial"/>
              <a:buChar char="▪"/>
              <a:defRPr sz="1600"/>
            </a:pPr>
            <a:r>
              <a:t>ad es., per risolvere sistemi di equazioni 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buSzPct val="90000"/>
              <a:buChar char="▪"/>
              <a:defRPr sz="2000"/>
            </a:pPr>
            <a:r>
              <a:t>A:  grandi sistemi commerciali </a:t>
            </a:r>
          </a:p>
          <a:p>
            <a:pPr marL="993775" lvl="2" indent="-228600">
              <a:buClr>
                <a:srgbClr val="FF6700"/>
              </a:buClr>
              <a:buSzPct val="100000"/>
              <a:buFont typeface="Arial"/>
              <a:buChar char="▪"/>
              <a:defRPr sz="1600"/>
            </a:pPr>
            <a:r>
              <a:t>OS 360 per IBM 360 (milioni di righe di codice)</a:t>
            </a:r>
          </a:p>
          <a:p>
            <a:pPr marL="993775" lvl="2" indent="-228600">
              <a:buClr>
                <a:srgbClr val="FF6700"/>
              </a:buClr>
              <a:buSzPct val="100000"/>
              <a:buFont typeface="Arial"/>
              <a:buChar char="▪"/>
              <a:defRPr sz="1600"/>
            </a:pPr>
            <a:r>
              <a:t>sistemi informativi aziendali, per gestire tutte le informazioni delle funzioni aziendali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buSzPct val="90000"/>
              <a:buChar char="▪"/>
              <a:defRPr sz="2000"/>
            </a:pPr>
            <a:r>
              <a:t>Dalla programmazione individuale alla programmazione di squadra </a:t>
            </a:r>
          </a:p>
          <a:p>
            <a:pPr marL="730250" lvl="1" indent="-273050">
              <a:spcBef>
                <a:spcPts val="400"/>
              </a:spcBef>
              <a:buClr>
                <a:schemeClr val="accent1">
                  <a:lumOff val="-7764"/>
                </a:schemeClr>
              </a:buClr>
              <a:buSzPct val="90000"/>
              <a:buChar char="★"/>
              <a:defRPr sz="2000"/>
            </a:pPr>
            <a:endParaRPr/>
          </a:p>
          <a:p>
            <a:pPr marL="438150" indent="-317500">
              <a:spcBef>
                <a:spcPts val="400"/>
              </a:spcBef>
              <a:buClr>
                <a:schemeClr val="accent1">
                  <a:lumOff val="-7764"/>
                </a:schemeClr>
              </a:buClr>
              <a:buSzPct val="90000"/>
              <a:buChar char="▪"/>
              <a:defRPr sz="2000"/>
            </a:pPr>
            <a:r>
              <a:t>1968, NATO Software Engineering Conference, Garmish 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buSzPct val="90000"/>
              <a:buChar char="▪"/>
              <a:defRPr sz="2000" b="1" i="1">
                <a:latin typeface="Gill Sans"/>
                <a:ea typeface="Gill Sans"/>
                <a:cs typeface="Gill Sans"/>
                <a:sym typeface="Gill Sans"/>
              </a:defRPr>
            </a:pPr>
            <a:r>
              <a:t>crisi del software</a:t>
            </a:r>
            <a:r>
              <a:rPr b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b="0" i="0">
                <a:latin typeface="Corbel"/>
                <a:ea typeface="Corbel"/>
                <a:cs typeface="Corbel"/>
                <a:sym typeface="Corbel"/>
              </a:rPr>
              <a:t>– qualità del software era in generale inaccettabilmente bassa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buSzPct val="90000"/>
              <a:buChar char="▪"/>
              <a:defRPr sz="2000" b="1" i="1">
                <a:latin typeface="Gill Sans"/>
                <a:ea typeface="Gill Sans"/>
                <a:cs typeface="Gill Sans"/>
                <a:sym typeface="Gill Sans"/>
              </a:defRPr>
            </a:pPr>
            <a:r>
              <a:t>ingegneria del software </a:t>
            </a:r>
            <a:r>
              <a:rPr i="0"/>
              <a:t>– </a:t>
            </a:r>
            <a:r>
              <a:rPr b="0" i="0">
                <a:latin typeface="Corbel"/>
                <a:ea typeface="Corbel"/>
                <a:cs typeface="Corbel"/>
                <a:sym typeface="Corbel"/>
              </a:rPr>
              <a:t>soluzione alla crisi del software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buSzPct val="90000"/>
              <a:buChar char="▪"/>
              <a:defRPr sz="2000"/>
            </a:pPr>
            <a:endParaRPr b="0" i="0">
              <a:latin typeface="Corbel"/>
              <a:ea typeface="Corbel"/>
              <a:cs typeface="Corbel"/>
              <a:sym typeface="Corbel"/>
            </a:endParaRP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buSzPct val="90000"/>
              <a:buChar char="▪"/>
              <a:defRPr sz="2000"/>
            </a:pPr>
            <a:r>
              <a:t>L’idea: la produzione di software deve usare tecniche e paradigmi di consolidate discipline  ingegneristiche  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Per la prima parte del corso: disponibili in copisteria (la prima che trovate sulla sinistra in via san Lorenzo) alcune pagine da:…"/>
          <p:cNvSpPr txBox="1">
            <a:spLocks noGrp="1"/>
          </p:cNvSpPr>
          <p:nvPr>
            <p:ph type="body" idx="4294967295"/>
          </p:nvPr>
        </p:nvSpPr>
        <p:spPr>
          <a:xfrm>
            <a:off x="342900" y="18002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119062">
              <a:buSzTx/>
              <a:buFont typeface="Wingdings 2"/>
              <a:buNone/>
              <a:defRPr sz="2400"/>
            </a:pPr>
            <a:r>
              <a:t>Per la prima parte del corso: disponibili in copisteria (la prima che trovate sulla sinistra in via san Lorenzo) alcune pagine da:</a:t>
            </a: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Object Oriented and Classical Software Engineering</a:t>
            </a:r>
            <a:r>
              <a:t> , Stephen R.Schach, Fifth edition</a:t>
            </a:r>
          </a:p>
          <a:p>
            <a:pPr marL="0" lvl="1" indent="457200">
              <a:spcBef>
                <a:spcPts val="600"/>
              </a:spcBef>
              <a:buClr>
                <a:schemeClr val="accent2"/>
              </a:buClr>
              <a:buSzTx/>
              <a:buFont typeface="Wingdings"/>
              <a:buNone/>
              <a:defRPr sz="2800"/>
            </a:pPr>
            <a:r>
              <a:t>Cap 1,3 e 10</a:t>
            </a: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endParaRPr/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Object-Oriented Software Engineering</a:t>
            </a:r>
            <a:r>
              <a:t>,</a:t>
            </a:r>
          </a:p>
          <a:p>
            <a:pPr marL="0" lvl="1" indent="457200">
              <a:spcBef>
                <a:spcPts val="600"/>
              </a:spcBef>
              <a:buClr>
                <a:schemeClr val="accent2"/>
              </a:buClr>
              <a:buSzTx/>
              <a:buFont typeface="Wingdings"/>
              <a:buNone/>
              <a:defRPr sz="2800"/>
            </a:pPr>
            <a:r>
              <a:t> David C. Kung</a:t>
            </a:r>
          </a:p>
          <a:p>
            <a:pPr marL="0" lvl="1" indent="457200">
              <a:spcBef>
                <a:spcPts val="600"/>
              </a:spcBef>
              <a:buClr>
                <a:schemeClr val="accent2"/>
              </a:buClr>
              <a:buSzTx/>
              <a:buFont typeface="Wingdings"/>
              <a:buNone/>
              <a:defRPr sz="2800"/>
            </a:pPr>
            <a:r>
              <a:t>Cap 2</a:t>
            </a:r>
          </a:p>
        </p:txBody>
      </p:sp>
      <p:pic>
        <p:nvPicPr>
          <p:cNvPr id="10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705" y="3038026"/>
            <a:ext cx="1446388" cy="1820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262" y="4982569"/>
            <a:ext cx="1259273" cy="1542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rogetti software completati in tempo 16,2%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74675" indent="-457200" defTabSz="904875">
              <a:buChar char="▪"/>
              <a:defRPr sz="3100"/>
            </a:pPr>
            <a:r>
              <a:rPr dirty="0" err="1"/>
              <a:t>Progetti</a:t>
            </a:r>
            <a:r>
              <a:rPr dirty="0"/>
              <a:t> software </a:t>
            </a:r>
            <a:r>
              <a:rPr dirty="0" err="1"/>
              <a:t>completati</a:t>
            </a:r>
            <a:r>
              <a:rPr dirty="0"/>
              <a:t> in tempo 16,2%</a:t>
            </a:r>
          </a:p>
          <a:p>
            <a:pPr marL="574675" indent="-457200" defTabSz="904875">
              <a:buChar char="▪"/>
              <a:defRPr sz="3100"/>
            </a:pPr>
            <a:r>
              <a:rPr dirty="0"/>
              <a:t>in </a:t>
            </a:r>
            <a:r>
              <a:rPr dirty="0" err="1"/>
              <a:t>ritardo</a:t>
            </a:r>
            <a:r>
              <a:rPr dirty="0"/>
              <a:t> (il doppio del tempo): 52,7%</a:t>
            </a:r>
          </a:p>
          <a:p>
            <a:pPr marL="909637" lvl="1" indent="-457200" defTabSz="904875">
              <a:spcBef>
                <a:spcPts val="600"/>
              </a:spcBef>
              <a:buClr>
                <a:schemeClr val="accent2"/>
              </a:buClr>
              <a:defRPr sz="2700"/>
            </a:pPr>
            <a:r>
              <a:rPr dirty="0" err="1"/>
              <a:t>Difficoltà</a:t>
            </a:r>
            <a:r>
              <a:rPr dirty="0"/>
              <a:t> </a:t>
            </a:r>
            <a:r>
              <a:rPr dirty="0" err="1"/>
              <a:t>nelle</a:t>
            </a:r>
            <a:r>
              <a:rPr dirty="0"/>
              <a:t> </a:t>
            </a:r>
            <a:r>
              <a:rPr dirty="0" err="1"/>
              <a:t>fasi</a:t>
            </a:r>
            <a:r>
              <a:rPr dirty="0"/>
              <a:t> </a:t>
            </a:r>
            <a:r>
              <a:rPr dirty="0" err="1"/>
              <a:t>iniziali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progetti</a:t>
            </a:r>
            <a:endParaRPr dirty="0"/>
          </a:p>
          <a:p>
            <a:pPr marL="909637" lvl="1" indent="-457200" defTabSz="904875">
              <a:spcBef>
                <a:spcPts val="600"/>
              </a:spcBef>
              <a:buClr>
                <a:schemeClr val="accent2"/>
              </a:buClr>
              <a:defRPr sz="2700"/>
            </a:pPr>
            <a:r>
              <a:rPr dirty="0" err="1"/>
              <a:t>Cambi</a:t>
            </a:r>
            <a:r>
              <a:rPr dirty="0"/>
              <a:t> di </a:t>
            </a:r>
            <a:r>
              <a:rPr dirty="0" err="1"/>
              <a:t>piattaforma</a:t>
            </a:r>
            <a:r>
              <a:rPr dirty="0"/>
              <a:t> e </a:t>
            </a:r>
            <a:r>
              <a:rPr dirty="0" err="1"/>
              <a:t>tecnologia</a:t>
            </a:r>
            <a:endParaRPr dirty="0"/>
          </a:p>
          <a:p>
            <a:pPr marL="909637" lvl="1" indent="-457200" defTabSz="904875">
              <a:spcBef>
                <a:spcPts val="600"/>
              </a:spcBef>
              <a:buClr>
                <a:schemeClr val="accent2"/>
              </a:buClr>
              <a:defRPr sz="2700"/>
            </a:pPr>
            <a:r>
              <a:rPr dirty="0" err="1"/>
              <a:t>Difetti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prodotto</a:t>
            </a:r>
            <a:r>
              <a:rPr dirty="0"/>
              <a:t> finale</a:t>
            </a:r>
          </a:p>
          <a:p>
            <a:pPr marL="574675" indent="-457200" defTabSz="904875">
              <a:buChar char="▪"/>
              <a:defRPr sz="3100"/>
            </a:pPr>
            <a:r>
              <a:rPr dirty="0" err="1"/>
              <a:t>abbandonati</a:t>
            </a:r>
            <a:r>
              <a:rPr dirty="0"/>
              <a:t>: 31,1%</a:t>
            </a:r>
          </a:p>
          <a:p>
            <a:pPr marL="909637" lvl="1" indent="-457200" defTabSz="904875">
              <a:spcBef>
                <a:spcPts val="600"/>
              </a:spcBef>
              <a:buClr>
                <a:schemeClr val="accent2"/>
              </a:buClr>
              <a:defRPr sz="2700"/>
            </a:pPr>
            <a:r>
              <a:rPr dirty="0"/>
              <a:t>Per </a:t>
            </a:r>
            <a:r>
              <a:rPr dirty="0" err="1"/>
              <a:t>obsolescenza</a:t>
            </a:r>
            <a:r>
              <a:rPr dirty="0"/>
              <a:t> </a:t>
            </a:r>
            <a:r>
              <a:rPr dirty="0" err="1"/>
              <a:t>prematura</a:t>
            </a:r>
            <a:endParaRPr dirty="0"/>
          </a:p>
          <a:p>
            <a:pPr marL="909637" lvl="1" indent="-457200" defTabSz="904875">
              <a:spcBef>
                <a:spcPts val="600"/>
              </a:spcBef>
              <a:buClr>
                <a:schemeClr val="accent2"/>
              </a:buClr>
              <a:defRPr sz="2700"/>
            </a:pPr>
            <a:r>
              <a:rPr dirty="0"/>
              <a:t>Per </a:t>
            </a:r>
            <a:r>
              <a:rPr dirty="0" err="1"/>
              <a:t>incapacità</a:t>
            </a:r>
            <a:r>
              <a:rPr dirty="0"/>
              <a:t> di </a:t>
            </a:r>
            <a:r>
              <a:rPr dirty="0" err="1"/>
              <a:t>raggiungere</a:t>
            </a:r>
            <a:br>
              <a:rPr lang="it-IT" dirty="0"/>
            </a:br>
            <a:r>
              <a:rPr dirty="0"/>
              <a:t>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obiettivi</a:t>
            </a:r>
            <a:endParaRPr dirty="0"/>
          </a:p>
          <a:p>
            <a:pPr marL="909637" lvl="1" indent="-457200" defTabSz="904875">
              <a:spcBef>
                <a:spcPts val="600"/>
              </a:spcBef>
              <a:buClr>
                <a:schemeClr val="accent2"/>
              </a:buClr>
              <a:defRPr sz="2700"/>
            </a:pPr>
            <a:r>
              <a:rPr dirty="0"/>
              <a:t>Per </a:t>
            </a:r>
            <a:r>
              <a:rPr dirty="0" err="1"/>
              <a:t>esaurimento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dirty="0" err="1"/>
              <a:t>fondi</a:t>
            </a:r>
            <a:endParaRPr dirty="0"/>
          </a:p>
        </p:txBody>
      </p:sp>
      <p:sp>
        <p:nvSpPr>
          <p:cNvPr id="196" name="Analisi dello Standish Group 1994"/>
          <p:cNvSpPr txBox="1">
            <a:spLocks noGrp="1"/>
          </p:cNvSpPr>
          <p:nvPr>
            <p:ph type="title" idx="4294967295"/>
          </p:nvPr>
        </p:nvSpPr>
        <p:spPr>
          <a:xfrm>
            <a:off x="635000" y="76200"/>
            <a:ext cx="8915400" cy="1692275"/>
          </a:xfrm>
          <a:prstGeom prst="rect">
            <a:avLst/>
          </a:prstGeom>
        </p:spPr>
        <p:txBody>
          <a:bodyPr/>
          <a:lstStyle>
            <a:lvl1pPr>
              <a:defRPr b="0"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Analisi dello Standish Group 1994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75DED5-40A0-448D-805D-676642F10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8903" y="3699830"/>
            <a:ext cx="4177097" cy="27793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Requisiti incompleti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6819900" cy="45848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31825" indent="-514350">
              <a:buAutoNum type="arabicPeriod"/>
              <a:defRPr sz="2800"/>
            </a:pPr>
            <a:r>
              <a:rPr lang="it-IT" sz="2400" dirty="0">
                <a:highlight>
                  <a:srgbClr val="FFFF00"/>
                </a:highlight>
              </a:rPr>
              <a:t>Scarso coinvolgimento degli utenti</a:t>
            </a:r>
          </a:p>
          <a:p>
            <a:pPr marL="631825" indent="-514350">
              <a:buAutoNum type="arabicPeriod"/>
              <a:defRPr sz="2800"/>
            </a:pPr>
            <a:r>
              <a:rPr sz="2400" dirty="0" err="1">
                <a:highlight>
                  <a:srgbClr val="FFFF00"/>
                </a:highlight>
              </a:rPr>
              <a:t>Requisiti</a:t>
            </a:r>
            <a:r>
              <a:rPr sz="2400" dirty="0">
                <a:highlight>
                  <a:srgbClr val="FFFF00"/>
                </a:highlight>
              </a:rPr>
              <a:t> </a:t>
            </a:r>
            <a:r>
              <a:rPr lang="it-IT" sz="2400" dirty="0">
                <a:highlight>
                  <a:srgbClr val="FFFF00"/>
                </a:highlight>
              </a:rPr>
              <a:t>e specifiche </a:t>
            </a:r>
            <a:r>
              <a:rPr sz="2400" dirty="0" err="1">
                <a:highlight>
                  <a:srgbClr val="FFFF00"/>
                </a:highlight>
              </a:rPr>
              <a:t>incompleti</a:t>
            </a:r>
            <a:r>
              <a:rPr sz="2400" dirty="0">
                <a:highlight>
                  <a:srgbClr val="FFFF00"/>
                </a:highlight>
              </a:rPr>
              <a:t>	</a:t>
            </a:r>
          </a:p>
          <a:p>
            <a:pPr marL="631825" indent="-514350">
              <a:buAutoNum type="arabicPeriod"/>
              <a:defRPr sz="2800"/>
            </a:pPr>
            <a:r>
              <a:rPr lang="it-IT" sz="2400" dirty="0">
                <a:highlight>
                  <a:srgbClr val="FFFF00"/>
                </a:highlight>
              </a:rPr>
              <a:t>Modifiche a specifiche e requisiti</a:t>
            </a:r>
          </a:p>
          <a:p>
            <a:pPr marL="631825" indent="-514350">
              <a:buAutoNum type="arabicPeriod"/>
              <a:defRPr sz="2800"/>
            </a:pPr>
            <a:r>
              <a:rPr lang="it-IT" sz="2400" dirty="0">
                <a:highlight>
                  <a:srgbClr val="FFFF00"/>
                </a:highlight>
              </a:rPr>
              <a:t>Mancanza di supporto esecutivo</a:t>
            </a:r>
          </a:p>
          <a:p>
            <a:pPr marL="631825" indent="-514350">
              <a:buAutoNum type="arabicPeriod"/>
              <a:defRPr sz="2800"/>
            </a:pPr>
            <a:r>
              <a:rPr lang="it-IT" sz="2400" dirty="0"/>
              <a:t>Ignoranza tecnologica</a:t>
            </a:r>
          </a:p>
          <a:p>
            <a:pPr marL="631825" indent="-514350">
              <a:buAutoNum type="arabicPeriod"/>
              <a:defRPr sz="2800"/>
            </a:pPr>
            <a:r>
              <a:rPr sz="2400" dirty="0" err="1">
                <a:highlight>
                  <a:srgbClr val="FFFF00"/>
                </a:highlight>
              </a:rPr>
              <a:t>Mancanza</a:t>
            </a:r>
            <a:r>
              <a:rPr sz="2400" dirty="0">
                <a:highlight>
                  <a:srgbClr val="FFFF00"/>
                </a:highlight>
              </a:rPr>
              <a:t> di </a:t>
            </a:r>
            <a:r>
              <a:rPr sz="2400" dirty="0" err="1">
                <a:highlight>
                  <a:srgbClr val="FFFF00"/>
                </a:highlight>
              </a:rPr>
              <a:t>risorse</a:t>
            </a:r>
            <a:endParaRPr sz="2400" dirty="0">
              <a:highlight>
                <a:srgbClr val="FFFF00"/>
              </a:highlight>
            </a:endParaRPr>
          </a:p>
          <a:p>
            <a:pPr marL="631825" indent="-514350">
              <a:buAutoNum type="arabicPeriod"/>
              <a:defRPr sz="2800"/>
            </a:pPr>
            <a:r>
              <a:rPr sz="2400" dirty="0" err="1">
                <a:highlight>
                  <a:srgbClr val="FFFF00"/>
                </a:highlight>
              </a:rPr>
              <a:t>Attese</a:t>
            </a:r>
            <a:r>
              <a:rPr sz="2400" dirty="0">
                <a:highlight>
                  <a:srgbClr val="FFFF00"/>
                </a:highlight>
              </a:rPr>
              <a:t> </a:t>
            </a:r>
            <a:r>
              <a:rPr sz="2400" dirty="0" err="1">
                <a:highlight>
                  <a:srgbClr val="FFFF00"/>
                </a:highlight>
              </a:rPr>
              <a:t>irrealistiche</a:t>
            </a:r>
            <a:endParaRPr lang="it-IT" sz="2400" dirty="0">
              <a:highlight>
                <a:srgbClr val="FFFF00"/>
              </a:highlight>
            </a:endParaRPr>
          </a:p>
          <a:p>
            <a:pPr marL="631825" indent="-514350">
              <a:buAutoNum type="arabicPeriod"/>
              <a:defRPr sz="2800"/>
            </a:pPr>
            <a:r>
              <a:rPr lang="it-IT" sz="2400" dirty="0">
                <a:highlight>
                  <a:srgbClr val="FFFF00"/>
                </a:highlight>
              </a:rPr>
              <a:t>Obiettivi non chiari</a:t>
            </a:r>
            <a:endParaRPr sz="2400" dirty="0">
              <a:highlight>
                <a:srgbClr val="FFFF00"/>
              </a:highlight>
            </a:endParaRPr>
          </a:p>
          <a:p>
            <a:pPr marL="631825" indent="-514350">
              <a:buAutoNum type="arabicPeriod"/>
              <a:defRPr sz="2800"/>
            </a:pPr>
            <a:r>
              <a:rPr lang="it-IT" sz="2400" dirty="0">
                <a:highlight>
                  <a:srgbClr val="FFFF00"/>
                </a:highlight>
              </a:rPr>
              <a:t>Tempi di sviluppo non realistici</a:t>
            </a:r>
            <a:endParaRPr sz="2400" dirty="0">
              <a:highlight>
                <a:srgbClr val="FFFF00"/>
              </a:highlight>
            </a:endParaRPr>
          </a:p>
          <a:p>
            <a:pPr marL="631825" indent="-514350">
              <a:buAutoNum type="arabicPeriod"/>
              <a:defRPr sz="2800"/>
            </a:pPr>
            <a:r>
              <a:rPr lang="it-IT" sz="2400" dirty="0"/>
              <a:t>Nuove tecnologie</a:t>
            </a:r>
            <a:endParaRPr sz="2400" dirty="0"/>
          </a:p>
          <a:p>
            <a:pPr marL="117475" indent="0">
              <a:buNone/>
              <a:defRPr sz="2800"/>
            </a:pPr>
            <a:endParaRPr sz="2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946F61-D3FD-4F3A-90AD-8300AB3F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658" y="4156353"/>
            <a:ext cx="4568575" cy="26611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Il software è diverso da altri prodotti dell’ingegneria…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defTabSz="373062">
              <a:spcBef>
                <a:spcPts val="2600"/>
              </a:spcBef>
              <a:buClrTx/>
              <a:buSzPct val="75000"/>
              <a:buChar char="▪"/>
              <a:defRPr sz="2400"/>
            </a:pPr>
            <a:r>
              <a:t>Il software è diverso da altri prodotti dell’ingegneria…</a:t>
            </a:r>
          </a:p>
          <a:p>
            <a:pPr marL="635000" lvl="1" indent="-342900" defTabSz="373062">
              <a:spcBef>
                <a:spcPts val="2400"/>
              </a:spcBef>
              <a:buClrTx/>
              <a:buSzPct val="75000"/>
              <a:defRPr sz="2400"/>
            </a:pPr>
            <a:r>
              <a:t>non è vincolato da materiali, né governato da leggi fisiche o da processi manifatturieri (nessun costo marginale!)</a:t>
            </a:r>
          </a:p>
          <a:p>
            <a:pPr marL="635000" lvl="1" indent="-342900" defTabSz="373062">
              <a:spcBef>
                <a:spcPts val="2400"/>
              </a:spcBef>
              <a:buClrTx/>
              <a:buSzPct val="75000"/>
              <a:defRPr sz="2400"/>
            </a:pPr>
            <a:r>
              <a:t>si “sviluppa”, non si “fabbrica” nel senso tradizionale</a:t>
            </a:r>
          </a:p>
          <a:p>
            <a:pPr marL="635000" lvl="1" indent="-342900" defTabSz="373062">
              <a:spcBef>
                <a:spcPts val="2400"/>
              </a:spcBef>
              <a:buClrTx/>
              <a:buSzPct val="75000"/>
              <a:defRPr sz="2400"/>
            </a:pPr>
            <a:r>
              <a:t>non si “consuma”, tuttavia si “</a:t>
            </a:r>
            <a:r>
              <a:rPr>
                <a:solidFill>
                  <a:srgbClr val="FF2600"/>
                </a:solidFill>
              </a:rPr>
              <a:t>deteriora</a:t>
            </a:r>
            <a:r>
              <a:t>”</a:t>
            </a:r>
          </a:p>
          <a:p>
            <a:pPr marL="635000" lvl="1" indent="-342900" defTabSz="373062">
              <a:spcBef>
                <a:spcPts val="2400"/>
              </a:spcBef>
              <a:buClrTx/>
              <a:buSzPct val="75000"/>
              <a:defRPr sz="2400"/>
            </a:pPr>
            <a:r>
              <a:t>spesso si “assembla”, ma larga parte ancora si realizza </a:t>
            </a:r>
            <a:r>
              <a:rPr i="1"/>
              <a:t>ad hoc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Quando un edificio  crolla parzialmente, si butta giu’  e  si costruisce da capo.…"/>
          <p:cNvSpPr txBox="1"/>
          <p:nvPr/>
        </p:nvSpPr>
        <p:spPr>
          <a:xfrm>
            <a:off x="173037" y="1989137"/>
            <a:ext cx="9559926" cy="403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7850" indent="-457200">
              <a:buClr>
                <a:srgbClr val="92D050"/>
              </a:buClr>
              <a:buSzPct val="80000"/>
              <a:buFont typeface="Wingdings" panose="05000000000000000000" pitchFamily="2" charset="2"/>
              <a:buChar char="§"/>
              <a:defRPr sz="3200"/>
            </a:pPr>
            <a:r>
              <a:rPr dirty="0" err="1"/>
              <a:t>Quando</a:t>
            </a:r>
            <a:r>
              <a:rPr dirty="0"/>
              <a:t> un </a:t>
            </a:r>
            <a:r>
              <a:rPr dirty="0" err="1"/>
              <a:t>edificio</a:t>
            </a:r>
            <a:r>
              <a:rPr dirty="0"/>
              <a:t>  </a:t>
            </a:r>
            <a:r>
              <a:rPr dirty="0" err="1"/>
              <a:t>crolla</a:t>
            </a:r>
            <a:r>
              <a:rPr dirty="0"/>
              <a:t> </a:t>
            </a:r>
            <a:r>
              <a:rPr dirty="0" err="1"/>
              <a:t>parzialmente</a:t>
            </a:r>
            <a:r>
              <a:rPr dirty="0"/>
              <a:t>, </a:t>
            </a:r>
            <a:r>
              <a:rPr lang="it-IT" dirty="0"/>
              <a:t>non si aggiusta come fosse un’araba fenice</a:t>
            </a:r>
            <a:r>
              <a:rPr dirty="0"/>
              <a:t>.</a:t>
            </a:r>
          </a:p>
          <a:p>
            <a:pPr marL="577850" lvl="1" indent="-457200">
              <a:buClr>
                <a:srgbClr val="92D050"/>
              </a:buClr>
              <a:buSzPct val="80000"/>
              <a:buFont typeface="Wingdings" panose="05000000000000000000" pitchFamily="2" charset="2"/>
              <a:buChar char="§"/>
              <a:defRPr sz="3200"/>
            </a:pPr>
            <a:r>
              <a:rPr dirty="0" err="1"/>
              <a:t>Quando</a:t>
            </a:r>
            <a:r>
              <a:rPr dirty="0"/>
              <a:t> un </a:t>
            </a:r>
            <a:r>
              <a:rPr dirty="0" err="1"/>
              <a:t>sistema</a:t>
            </a:r>
            <a:r>
              <a:rPr dirty="0"/>
              <a:t> </a:t>
            </a:r>
            <a:r>
              <a:rPr dirty="0" err="1"/>
              <a:t>operativo</a:t>
            </a:r>
            <a:r>
              <a:rPr dirty="0"/>
              <a:t> “</a:t>
            </a:r>
            <a:r>
              <a:rPr dirty="0" err="1"/>
              <a:t>crasha</a:t>
            </a:r>
            <a:r>
              <a:rPr dirty="0"/>
              <a:t>” lo </a:t>
            </a:r>
            <a:r>
              <a:rPr dirty="0" err="1"/>
              <a:t>facciamo</a:t>
            </a:r>
            <a:r>
              <a:rPr dirty="0"/>
              <a:t> </a:t>
            </a:r>
            <a:r>
              <a:rPr dirty="0" err="1"/>
              <a:t>ripartire</a:t>
            </a:r>
            <a:r>
              <a:rPr dirty="0"/>
              <a:t>. </a:t>
            </a:r>
            <a:endParaRPr lang="it-IT" dirty="0"/>
          </a:p>
          <a:p>
            <a:pPr marL="577850" lvl="7" indent="-457200">
              <a:buClr>
                <a:srgbClr val="92D050"/>
              </a:buClr>
              <a:buSzPct val="80000"/>
              <a:buFont typeface="Wingdings" panose="05000000000000000000" pitchFamily="2" charset="2"/>
              <a:buChar char="§"/>
              <a:defRPr sz="3200"/>
            </a:pPr>
            <a:r>
              <a:rPr lang="it-IT" dirty="0"/>
              <a:t>Questo perché </a:t>
            </a:r>
            <a:r>
              <a:rPr dirty="0"/>
              <a:t>è </a:t>
            </a:r>
            <a:r>
              <a:rPr lang="it-IT" dirty="0"/>
              <a:t>stato </a:t>
            </a:r>
            <a:r>
              <a:rPr dirty="0" err="1"/>
              <a:t>progettato</a:t>
            </a:r>
            <a:r>
              <a:rPr dirty="0"/>
              <a:t> per </a:t>
            </a:r>
            <a:r>
              <a:rPr dirty="0" err="1"/>
              <a:t>minimizzare</a:t>
            </a:r>
            <a:r>
              <a:rPr dirty="0"/>
              <a:t> </a:t>
            </a:r>
            <a:r>
              <a:rPr dirty="0" err="1"/>
              <a:t>l’effetto</a:t>
            </a:r>
            <a:r>
              <a:rPr dirty="0"/>
              <a:t> del </a:t>
            </a:r>
            <a:r>
              <a:rPr dirty="0" err="1"/>
              <a:t>fallimento</a:t>
            </a:r>
            <a:r>
              <a:rPr dirty="0"/>
              <a:t>: non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perdono</a:t>
            </a:r>
            <a:r>
              <a:rPr dirty="0"/>
              <a:t> i </a:t>
            </a:r>
            <a:r>
              <a:rPr dirty="0" err="1"/>
              <a:t>documenti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cui </a:t>
            </a:r>
            <a:r>
              <a:rPr dirty="0" err="1"/>
              <a:t>stava</a:t>
            </a:r>
            <a:r>
              <a:rPr dirty="0"/>
              <a:t> </a:t>
            </a:r>
            <a:r>
              <a:rPr dirty="0" err="1"/>
              <a:t>lavorando</a:t>
            </a:r>
            <a:r>
              <a:rPr dirty="0"/>
              <a:t> </a:t>
            </a:r>
            <a:endParaRPr lang="it-IT" dirty="0"/>
          </a:p>
          <a:p>
            <a:pPr marL="577850" lvl="7" indent="-457200">
              <a:buClr>
                <a:srgbClr val="92D050"/>
              </a:buClr>
              <a:buSzPct val="80000"/>
              <a:buFont typeface="Wingdings" panose="05000000000000000000" pitchFamily="2" charset="2"/>
              <a:buChar char="§"/>
              <a:defRPr sz="3200"/>
            </a:pPr>
            <a:r>
              <a:rPr lang="it-IT" dirty="0"/>
              <a:t>La </a:t>
            </a:r>
            <a:r>
              <a:rPr dirty="0">
                <a:solidFill>
                  <a:srgbClr val="FF2600"/>
                </a:solidFill>
              </a:rPr>
              <a:t>fault tolerance</a:t>
            </a:r>
            <a:r>
              <a:rPr lang="it-IT" dirty="0">
                <a:solidFill>
                  <a:srgbClr val="FF260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è una qualità del </a:t>
            </a:r>
            <a:r>
              <a:rPr lang="it-IT" dirty="0" err="1">
                <a:solidFill>
                  <a:srgbClr val="002060"/>
                </a:solidFill>
              </a:rPr>
              <a:t>sw</a:t>
            </a:r>
            <a:endParaRPr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La manutenzione di un edificio in genere si restringe a ripitturarlo, sistemare le crepe, etc……"/>
          <p:cNvSpPr txBox="1">
            <a:spLocks noGrp="1"/>
          </p:cNvSpPr>
          <p:nvPr>
            <p:ph type="body" idx="4294967295"/>
          </p:nvPr>
        </p:nvSpPr>
        <p:spPr>
          <a:xfrm>
            <a:off x="495300" y="162877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6262" indent="-457200">
              <a:buChar char="▪"/>
            </a:pPr>
            <a:r>
              <a:t>La manutenzione di un edificio in genere si restringe a ripitturarlo, sistemare le crepe, etc… </a:t>
            </a:r>
          </a:p>
          <a:p>
            <a:pPr marL="1033462" lvl="1" indent="-457200">
              <a:spcBef>
                <a:spcPts val="600"/>
              </a:spcBef>
              <a:buSzPct val="80000"/>
              <a:defRPr sz="2700"/>
            </a:pPr>
            <a:r>
              <a:t>Nessuno chiederebbe al costruttore di una casa di ruotarla di 90 gradi…</a:t>
            </a:r>
          </a:p>
          <a:p>
            <a:pPr marL="576262" indent="-457200">
              <a:buChar char="▪"/>
              <a:defRPr b="1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marL="576262" indent="-457200">
              <a:buChar char="▪"/>
            </a:pPr>
            <a:r>
              <a:t>Un SO, o più in generale un sistema software, può invece essere modificato per passare ad una nuova macchina con caratteristiche hardware completamente diverse…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Per estrarre benzina dal petrolio l’ingegnere chimico sceglie la reazione economicamente  più vantaggiosa (per abbassare il costo per litro).…"/>
          <p:cNvSpPr txBox="1">
            <a:spLocks noGrp="1"/>
          </p:cNvSpPr>
          <p:nvPr>
            <p:ph type="body" idx="4294967295"/>
          </p:nvPr>
        </p:nvSpPr>
        <p:spPr>
          <a:xfrm>
            <a:off x="415925" y="1628775"/>
            <a:ext cx="8915400" cy="462597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408701" indent="-238283" defTabSz="868680">
              <a:buChar char="▪"/>
              <a:defRPr sz="2375"/>
            </a:pPr>
            <a:r>
              <a:t>Per estrarre benzina dal petrolio l’ingegnere chimico sceglie la reazione economicamente  più vantaggiosa (per abbassare il costo per litro).  </a:t>
            </a:r>
          </a:p>
          <a:p>
            <a:pPr marL="408701" indent="-238283" defTabSz="868680">
              <a:buChar char="▪"/>
              <a:defRPr sz="2375"/>
            </a:pPr>
            <a:r>
              <a:t>Anche l’ingegnere sw è interessato a  soluzioni economicamente vantaggiose. </a:t>
            </a:r>
          </a:p>
          <a:p>
            <a:pPr marL="408701" indent="-238283" defTabSz="868680">
              <a:buChar char="▪"/>
              <a:defRPr sz="2375"/>
            </a:pPr>
            <a:endParaRPr/>
          </a:p>
          <a:p>
            <a:pPr marL="408701" indent="-238283" defTabSz="868680">
              <a:buChar char="▪"/>
              <a:defRPr sz="2375"/>
            </a:pPr>
            <a:r>
              <a:t>Esempio: Una ditta di software che utilizzi una tecnica CTold scopre una nuova tecnica  CTnew  che permetterebbe  di velocizzare la scrittura  del  codice di un fattore 10 rispetto a  CTold. </a:t>
            </a:r>
          </a:p>
          <a:p>
            <a:pPr marL="408701" indent="-238283" defTabSz="868680">
              <a:buChar char="▪"/>
              <a:defRPr sz="2375"/>
            </a:pPr>
            <a:endParaRPr/>
          </a:p>
          <a:p>
            <a:pPr marL="0" indent="0" defTabSz="868680">
              <a:buClrTx/>
              <a:buSzTx/>
              <a:buNone/>
              <a:defRPr sz="2375"/>
            </a:pPr>
            <a:r>
              <a:t>Ma può comunque non adottare CTnew  a causa del:</a:t>
            </a:r>
          </a:p>
          <a:p>
            <a:pPr marL="408701" indent="-238283" defTabSz="868680">
              <a:buChar char="▪"/>
              <a:defRPr sz="2375"/>
            </a:pPr>
            <a:r>
              <a:t> costo dell’introduzione della tecnologia </a:t>
            </a:r>
          </a:p>
          <a:p>
            <a:pPr marL="408701" indent="-238283" defTabSz="868680">
              <a:buChar char="▪"/>
              <a:defRPr sz="2375"/>
            </a:pPr>
            <a:r>
              <a:t> costo del training del personale</a:t>
            </a:r>
          </a:p>
          <a:p>
            <a:pPr marL="408701" indent="-238283" defTabSz="868680">
              <a:buChar char="▪"/>
              <a:defRPr sz="2375"/>
            </a:pPr>
            <a:r>
              <a:t> costo della manutenzione 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Il prodotto software durante la sua vita diverse fasi:…"/>
          <p:cNvSpPr txBox="1"/>
          <p:nvPr/>
        </p:nvSpPr>
        <p:spPr>
          <a:xfrm>
            <a:off x="368300" y="1571625"/>
            <a:ext cx="6273546" cy="110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800"/>
            </a:pPr>
            <a:r>
              <a:t>Il prodotto software durante la sua vita diverse fasi:</a:t>
            </a:r>
          </a:p>
          <a:p>
            <a:pPr>
              <a:defRPr sz="1800"/>
            </a:pPr>
            <a:r>
              <a:t>analisi, specifica, progettazione, codifica, testing, manutenzione e ritiro </a:t>
            </a:r>
          </a:p>
          <a:p>
            <a:pPr>
              <a:defRPr sz="1800"/>
            </a:pPr>
            <a:endParaRPr/>
          </a:p>
        </p:txBody>
      </p:sp>
      <p:pic>
        <p:nvPicPr>
          <p:cNvPr id="215" name="lifecycle" descr="lifecycle"/>
          <p:cNvPicPr>
            <a:picLocks noChangeAspect="1"/>
          </p:cNvPicPr>
          <p:nvPr/>
        </p:nvPicPr>
        <p:blipFill>
          <a:blip r:embed="rId3"/>
          <a:srcRect l="3378" t="8438" r="2841" b="8363"/>
          <a:stretch>
            <a:fillRect/>
          </a:stretch>
        </p:blipFill>
        <p:spPr>
          <a:xfrm>
            <a:off x="1208087" y="2492375"/>
            <a:ext cx="6915151" cy="4048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La manutenzione include tutti i cambiamenti al prodotto software, anche dopo che è stato consegnato al cliente…"/>
          <p:cNvSpPr txBox="1">
            <a:spLocks noGrp="1"/>
          </p:cNvSpPr>
          <p:nvPr>
            <p:ph type="body" idx="4294967295"/>
          </p:nvPr>
        </p:nvSpPr>
        <p:spPr>
          <a:xfrm>
            <a:off x="495300" y="1608137"/>
            <a:ext cx="8915400" cy="496728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429387" indent="-312705" defTabSz="896111">
              <a:buChar char="◼"/>
              <a:defRPr sz="2744"/>
            </a:pPr>
            <a:r>
              <a:t>La manutenzione include tutti i cambiamenti al prodotto software, anche dopo che è stato consegnato al cliente</a:t>
            </a:r>
          </a:p>
          <a:p>
            <a:pPr marL="429387" indent="-312705" defTabSz="896111">
              <a:buChar char="◼"/>
              <a:defRPr sz="2744"/>
            </a:pPr>
            <a:r>
              <a:t>Si divide in :</a:t>
            </a:r>
          </a:p>
          <a:p>
            <a:pPr marL="715645" lvl="1" indent="-267588" defTabSz="896111">
              <a:spcBef>
                <a:spcPts val="500"/>
              </a:spcBef>
              <a:buClr>
                <a:schemeClr val="accent2"/>
              </a:buClr>
              <a:defRPr sz="2352">
                <a:solidFill>
                  <a:srgbClr val="FF0000"/>
                </a:solidFill>
              </a:defRPr>
            </a:pPr>
            <a:r>
              <a:t>manutenzione correttiva(20%), </a:t>
            </a:r>
            <a:r>
              <a:rPr>
                <a:solidFill>
                  <a:srgbClr val="000000"/>
                </a:solidFill>
              </a:rPr>
              <a:t>rimuove gli errori lasciando invariata la specifica</a:t>
            </a:r>
          </a:p>
          <a:p>
            <a:pPr marL="715645" lvl="1" indent="-267588" defTabSz="896111">
              <a:spcBef>
                <a:spcPts val="600"/>
              </a:spcBef>
              <a:buClr>
                <a:schemeClr val="accent2"/>
              </a:buClr>
              <a:defRPr sz="2744">
                <a:solidFill>
                  <a:srgbClr val="FF0000"/>
                </a:solidFill>
              </a:defRPr>
            </a:pPr>
            <a:r>
              <a:t>manutenzione migliorativa</a:t>
            </a:r>
            <a:r>
              <a:rPr>
                <a:solidFill>
                  <a:srgbClr val="000000"/>
                </a:solidFill>
              </a:rPr>
              <a:t>,  consiste in cambiamenti alla specifica e nell’implementazione degli stessi, può essere:</a:t>
            </a:r>
          </a:p>
          <a:p>
            <a:pPr marL="975455" lvl="2" indent="-224027" defTabSz="896111">
              <a:buClr>
                <a:srgbClr val="FF6700"/>
              </a:buClr>
              <a:buFont typeface="Arial"/>
              <a:defRPr sz="2058"/>
            </a:pPr>
            <a:r>
              <a:t> </a:t>
            </a:r>
            <a:r>
              <a:rPr>
                <a:solidFill>
                  <a:srgbClr val="FF2600"/>
                </a:solidFill>
              </a:rPr>
              <a:t>  Perfettiva (60%)</a:t>
            </a:r>
            <a:r>
              <a:t>: modifiche per migliorare le qualità del software, introduzione di nuove funzionalita’, miglioramento delle funzionalità esistenti. </a:t>
            </a:r>
          </a:p>
          <a:p>
            <a:pPr marL="975455" lvl="2" indent="-224027" defTabSz="896111">
              <a:buClr>
                <a:srgbClr val="FF6700"/>
              </a:buClr>
              <a:buFont typeface="Arial"/>
              <a:defRPr sz="2058"/>
            </a:pPr>
            <a:r>
              <a:t> </a:t>
            </a:r>
            <a:r>
              <a:rPr>
                <a:solidFill>
                  <a:srgbClr val="FF2600"/>
                </a:solidFill>
              </a:rPr>
              <a:t>Adattativa (20%)</a:t>
            </a:r>
            <a:r>
              <a:t>:</a:t>
            </a:r>
            <a:r>
              <a:rPr>
                <a:solidFill>
                  <a:srgbClr val="FF2600"/>
                </a:solidFill>
              </a:rPr>
              <a:t> </a:t>
            </a:r>
            <a:r>
              <a:t>modifiche a seguito di cambiamenti nell’ambiente legislativo, cambiamenti nell'Hardware, nel Sistema operativo, ecc.</a:t>
            </a:r>
          </a:p>
          <a:p>
            <a:pPr marL="1388506" lvl="3" indent="-375713" defTabSz="896111">
              <a:buClr>
                <a:srgbClr val="909465"/>
              </a:buClr>
              <a:buFont typeface="Arial"/>
              <a:defRPr sz="980"/>
            </a:pPr>
            <a:r>
              <a:rPr sz="2058"/>
              <a:t>Esempio: IVA dal 22% al 20%   float aliquota=22;    …; prezzotot =prezzo+(prezzo*aliquota)/100    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e si introduce un errore durante l’analisi dei requisiti, l’errore apparirà anche nella specifica, nella progettazione e nel codice.…"/>
          <p:cNvSpPr txBox="1">
            <a:spLocks noGrp="1"/>
          </p:cNvSpPr>
          <p:nvPr>
            <p:ph type="body" sz="quarter" idx="4294967295"/>
          </p:nvPr>
        </p:nvSpPr>
        <p:spPr>
          <a:xfrm>
            <a:off x="495300" y="1624012"/>
            <a:ext cx="8915400" cy="12938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◼"/>
              <a:defRPr sz="2400"/>
            </a:pPr>
            <a:r>
              <a:t>Se si introduce un errore durante l’analisi dei requisiti, l’errore apparirà anche nella specifica, nella progettazione e nel codice. </a:t>
            </a:r>
          </a:p>
          <a:p>
            <a:pPr>
              <a:buChar char="◼"/>
              <a:defRPr sz="2400"/>
            </a:pPr>
            <a:r>
              <a:t>Prima individuiamo l’errore e meglio è:</a:t>
            </a:r>
          </a:p>
        </p:txBody>
      </p:sp>
      <p:sp>
        <p:nvSpPr>
          <p:cNvPr id="222" name="Text"/>
          <p:cNvSpPr txBox="1"/>
          <p:nvPr/>
        </p:nvSpPr>
        <p:spPr>
          <a:xfrm>
            <a:off x="106362" y="1624012"/>
            <a:ext cx="294674" cy="170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800"/>
            </a:pPr>
            <a:endParaRPr/>
          </a:p>
          <a:p>
            <a:pPr>
              <a:lnSpc>
                <a:spcPts val="3500"/>
              </a:lnSpc>
              <a:defRPr sz="1800"/>
            </a:pPr>
            <a:r>
              <a:t>   </a:t>
            </a:r>
          </a:p>
          <a:p>
            <a:pPr>
              <a:defRPr sz="1800"/>
            </a:pPr>
            <a:endParaRPr/>
          </a:p>
          <a:p>
            <a:pPr>
              <a:defRPr sz="2300"/>
            </a:pPr>
            <a:endParaRPr/>
          </a:p>
        </p:txBody>
      </p:sp>
      <p:pic>
        <p:nvPicPr>
          <p:cNvPr id="223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0" y="2852737"/>
            <a:ext cx="7200900" cy="3889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La maggior parte del software è oggi prodotto da team di programmatori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61962" indent="-342900">
              <a:buChar char="▪"/>
              <a:defRPr sz="2400"/>
            </a:pPr>
            <a:r>
              <a:t>La maggior parte del software è oggi prodotto da team di programmatori</a:t>
            </a:r>
          </a:p>
          <a:p>
            <a:pPr marL="461962" indent="-342900">
              <a:buChar char="▪"/>
              <a:defRPr sz="2400"/>
            </a:pPr>
            <a:endParaRPr/>
          </a:p>
          <a:p>
            <a:pPr marL="461962" indent="-342900">
              <a:buChar char="▪"/>
              <a:defRPr sz="2400"/>
            </a:pPr>
            <a:r>
              <a:t>Il lavoro in team pone dei problemi: 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2000"/>
            </a:pPr>
            <a:r>
              <a:t>Di interfaccia tra le diverse componenti del codice 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2000"/>
            </a:pPr>
            <a:r>
              <a:t>Di comunicazione tra i membri del team </a:t>
            </a:r>
            <a:endParaRPr sz="2400"/>
          </a:p>
          <a:p>
            <a:pPr marL="461962" indent="-342900">
              <a:buChar char="▪"/>
              <a:defRPr sz="2400"/>
            </a:pPr>
            <a:r>
              <a:t>Molto tempo deve essere dedicato alle riunioni tra i vari componenti.</a:t>
            </a:r>
          </a:p>
          <a:p>
            <a:pPr marL="461962" indent="-342900">
              <a:buChar char="▪"/>
              <a:defRPr sz="2400"/>
            </a:pPr>
            <a:endParaRPr/>
          </a:p>
          <a:p>
            <a:pPr marL="461962" indent="-342900">
              <a:buChar char="▪"/>
              <a:defRPr sz="2400"/>
            </a:pPr>
            <a:r>
              <a:t>L’ingegnere del software deve essere anche capace di: 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2000"/>
            </a:pPr>
            <a:r>
              <a:t>gestire i rapporti umani   e organizzare un team </a:t>
            </a:r>
          </a:p>
          <a:p>
            <a:pPr marL="730250" lvl="1" indent="-273050">
              <a:spcBef>
                <a:spcPts val="400"/>
              </a:spcBef>
              <a:buClr>
                <a:schemeClr val="accent2"/>
              </a:buClr>
              <a:defRPr sz="2000"/>
            </a:pPr>
            <a:r>
              <a:t>gestire gli aspetti economici e legali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115887"/>
            <a:ext cx="891222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UML @ Classroom: An Introduction to Object-Oriented Modeling…"/>
          <p:cNvSpPr txBox="1">
            <a:spLocks noGrp="1"/>
          </p:cNvSpPr>
          <p:nvPr>
            <p:ph type="body" sz="half" idx="4294967295"/>
          </p:nvPr>
        </p:nvSpPr>
        <p:spPr>
          <a:xfrm>
            <a:off x="241300" y="1749425"/>
            <a:ext cx="4818063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448055" defTabSz="896111">
              <a:spcBef>
                <a:spcPts val="500"/>
              </a:spcBef>
              <a:buClr>
                <a:schemeClr val="accent2"/>
              </a:buClr>
              <a:buSzTx/>
              <a:buFont typeface="Wingdings"/>
              <a:buNone/>
              <a:defRPr sz="2646" b="1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marL="0" lvl="1" indent="448055" defTabSz="896111">
              <a:spcBef>
                <a:spcPts val="500"/>
              </a:spcBef>
              <a:buClr>
                <a:schemeClr val="accent2"/>
              </a:buClr>
              <a:buSzTx/>
              <a:buFont typeface="Wingdings"/>
              <a:buNone/>
              <a:defRPr sz="2646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UML @ Classroom: An Introduction to Object-Oriented Modeling </a:t>
            </a:r>
            <a:endParaRPr sz="2744" dirty="0"/>
          </a:p>
          <a:p>
            <a:pPr marL="0" indent="116681" defTabSz="896111">
              <a:buSzTx/>
              <a:buFont typeface="Wingdings"/>
              <a:buNone/>
              <a:defRPr sz="3136"/>
            </a:pPr>
            <a:endParaRPr sz="2744" dirty="0"/>
          </a:p>
          <a:p>
            <a:pPr marL="0" indent="116681" defTabSz="896111">
              <a:buSzTx/>
              <a:buFont typeface="Wingdings"/>
              <a:buNone/>
              <a:defRPr sz="1862"/>
            </a:pPr>
            <a:r>
              <a:rPr dirty="0"/>
              <a:t> M. </a:t>
            </a:r>
            <a:r>
              <a:rPr dirty="0" err="1"/>
              <a:t>Seidl</a:t>
            </a:r>
            <a:r>
              <a:rPr dirty="0"/>
              <a:t>, M. Scholz C. </a:t>
            </a:r>
            <a:r>
              <a:rPr dirty="0" err="1"/>
              <a:t>Huemer</a:t>
            </a:r>
            <a:r>
              <a:rPr dirty="0"/>
              <a:t>, G. Kappel</a:t>
            </a:r>
          </a:p>
          <a:p>
            <a:pPr marL="0" indent="0" defTabSz="448055">
              <a:lnSpc>
                <a:spcPts val="2700"/>
              </a:lnSpc>
              <a:buClrTx/>
              <a:buSzTx/>
              <a:buNone/>
              <a:defRPr sz="1176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              Springer Verlag, 2015.</a:t>
            </a:r>
          </a:p>
          <a:p>
            <a:pPr marL="0" indent="116681" defTabSz="896111">
              <a:buSzTx/>
              <a:buFont typeface="Wingdings"/>
              <a:buNone/>
              <a:defRPr sz="1862"/>
            </a:pPr>
            <a:endParaRPr dirty="0"/>
          </a:p>
          <a:p>
            <a:pPr marL="0" indent="0" defTabSz="896111">
              <a:buSzTx/>
              <a:buFont typeface="Wingdings 2"/>
              <a:buNone/>
              <a:defRPr sz="2156"/>
            </a:pPr>
            <a:r>
              <a:rPr dirty="0"/>
              <a:t>      Di </a:t>
            </a:r>
            <a:r>
              <a:rPr dirty="0" err="1"/>
              <a:t>riferimento</a:t>
            </a:r>
            <a:r>
              <a:rPr dirty="0"/>
              <a:t> per la </a:t>
            </a:r>
            <a:r>
              <a:rPr dirty="0" err="1"/>
              <a:t>parte</a:t>
            </a:r>
            <a:r>
              <a:rPr dirty="0"/>
              <a:t> di UML</a:t>
            </a:r>
          </a:p>
          <a:p>
            <a:pPr marL="0" indent="116681" defTabSz="896111">
              <a:buSzTx/>
              <a:buFont typeface="Wingdings"/>
              <a:buNone/>
              <a:defRPr sz="1862"/>
            </a:pPr>
            <a:endParaRPr dirty="0"/>
          </a:p>
          <a:p>
            <a:pPr marL="0" indent="116681" defTabSz="896111">
              <a:buSzTx/>
              <a:buFont typeface="Wingdings"/>
              <a:buNone/>
              <a:defRPr sz="1862">
                <a:solidFill>
                  <a:srgbClr val="FF2600"/>
                </a:solidFill>
              </a:defRPr>
            </a:pPr>
            <a:r>
              <a:rPr dirty="0"/>
              <a:t>Per una </a:t>
            </a:r>
            <a:r>
              <a:rPr dirty="0" err="1"/>
              <a:t>convenzione</a:t>
            </a:r>
            <a:r>
              <a:rPr dirty="0"/>
              <a:t> con </a:t>
            </a:r>
            <a:r>
              <a:rPr dirty="0" err="1"/>
              <a:t>l’universita</a:t>
            </a:r>
            <a:r>
              <a:rPr dirty="0"/>
              <a:t>’ </a:t>
            </a:r>
          </a:p>
          <a:p>
            <a:pPr marL="0" indent="116681" defTabSz="896111">
              <a:buSzTx/>
              <a:buFont typeface="Wingdings"/>
              <a:buNone/>
              <a:defRPr sz="1862">
                <a:solidFill>
                  <a:srgbClr val="FF2600"/>
                </a:solidFill>
              </a:defRPr>
            </a:pPr>
            <a:r>
              <a:rPr dirty="0"/>
              <a:t>il PDF è </a:t>
            </a:r>
            <a:r>
              <a:rPr dirty="0" err="1"/>
              <a:t>disponibile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didawiki</a:t>
            </a:r>
            <a:endParaRPr dirty="0"/>
          </a:p>
        </p:txBody>
      </p:sp>
      <p:pic>
        <p:nvPicPr>
          <p:cNvPr id="113" name="copertinaLibro.PNG" descr="copertinaLib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556" y="1959223"/>
            <a:ext cx="3228779" cy="4625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Processo software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◼"/>
            </a:pPr>
            <a:r>
              <a:t>   Processo software</a:t>
            </a:r>
          </a:p>
          <a:p>
            <a:pPr>
              <a:buChar char="◼"/>
            </a:pPr>
            <a:r>
              <a:t>   Realizzazione di sistemi software</a:t>
            </a:r>
          </a:p>
          <a:p>
            <a:pPr>
              <a:buChar char="◼"/>
            </a:pPr>
            <a:r>
              <a:t>   Qualità del software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Organizzazione e gestione dei progetti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◼"/>
            </a:pPr>
            <a:r>
              <a:t>Organizzazione e gestione dei progetti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</a:pPr>
            <a:r>
              <a:t>Metodi di composizione dei gruppi di lavoro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</a:pPr>
            <a:r>
              <a:t>Strumenti di pianificazione, analisi, controllo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</a:pPr>
            <a:r>
              <a:t>Cicli di vita del software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</a:pPr>
            <a:r>
              <a:t>Definizione e correlazione delle attività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</a:pPr>
            <a:r>
              <a:t>Modelli ideali di processo di sviluppo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trategie di analisi e progettazione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◼"/>
              <a:defRPr sz="2800"/>
            </a:pPr>
            <a:r>
              <a:t>Strategie di analisi e progettazione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Tecniche per la comprensione e la soluzione di un problema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Top-down, bottom-up, progettazione modulare, OO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  <a:defRPr sz="2800"/>
            </a:pPr>
            <a:r>
              <a:t>Linguaggi di specifica e progettazione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Strumenti per la definizione di sistemi software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Reti di Petri, Z, OMT, UML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  <a:defRPr sz="2800"/>
            </a:pPr>
            <a:r>
              <a:t>Ambienti di sviluppo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Strumenti per analisi, progettazione e realizzazione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Strumenti tradizionali, CASE, CAST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Modelli di qualità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◼"/>
            </a:pPr>
            <a:r>
              <a:t>Modelli di qualità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t>Definizione di caratteristiche della qualità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</a:pPr>
            <a:r>
              <a:t>Metriche software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t>Unità di misura, scale di riferimento, strumenti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t>Indicatori di qualità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>
              <a:buChar char="◼"/>
            </a:pPr>
            <a:r>
              <a:t>Metodi di verifica e controllo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t>Metodi di verifica, criteri di progettazione delle prove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t>Controllo della qualità, valutazione del processo di sviluppo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8750"/>
            <a:ext cx="8918576" cy="124936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Fornitore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◼"/>
            </a:pPr>
            <a:r>
              <a:t>Fornitore</a:t>
            </a: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t>chi lo sviluppa</a:t>
            </a:r>
          </a:p>
          <a:p>
            <a:pPr>
              <a:buChar char="◼"/>
            </a:pPr>
            <a:r>
              <a:t>Committente</a:t>
            </a: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t>chi lo richiede (e paga)</a:t>
            </a:r>
          </a:p>
          <a:p>
            <a:pPr>
              <a:buChar char="◼"/>
            </a:pPr>
            <a:r>
              <a:t>Utente</a:t>
            </a:r>
          </a:p>
          <a:p>
            <a:pPr marL="730250" lvl="1" indent="-273050">
              <a:spcBef>
                <a:spcPts val="600"/>
              </a:spcBef>
              <a:buClr>
                <a:schemeClr val="accent2"/>
              </a:buClr>
              <a:defRPr sz="2800"/>
            </a:pPr>
            <a:r>
              <a:t>chi lo usa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oftware Testing and Analysis: Process, Principles, and Techniques…"/>
          <p:cNvSpPr txBox="1">
            <a:spLocks noGrp="1"/>
          </p:cNvSpPr>
          <p:nvPr>
            <p:ph type="body" sz="half" idx="4294967295"/>
          </p:nvPr>
        </p:nvSpPr>
        <p:spPr>
          <a:xfrm>
            <a:off x="704850" y="2114748"/>
            <a:ext cx="4535488" cy="3790951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defTabSz="438911">
              <a:lnSpc>
                <a:spcPct val="120000"/>
              </a:lnSpc>
              <a:spcBef>
                <a:spcPts val="1500"/>
              </a:spcBef>
              <a:buClrTx/>
              <a:buSzTx/>
              <a:buNone/>
              <a:defRPr sz="2304" b="1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800" dirty="0"/>
              <a:t>Software Testing and Analysis:</a:t>
            </a:r>
            <a:br>
              <a:rPr sz="2800" dirty="0"/>
            </a:br>
            <a:r>
              <a:rPr sz="2800" dirty="0"/>
              <a:t>Process, Principles, and Techniques</a:t>
            </a:r>
          </a:p>
          <a:p>
            <a:pPr marL="0" indent="0" defTabSz="438911">
              <a:lnSpc>
                <a:spcPct val="120000"/>
              </a:lnSpc>
              <a:spcBef>
                <a:spcPts val="1500"/>
              </a:spcBef>
              <a:buClrTx/>
              <a:buSzTx/>
              <a:buNone/>
              <a:defRPr sz="2304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2800" dirty="0"/>
              <a:t>M. Pezze’ </a:t>
            </a:r>
            <a:r>
              <a:rPr sz="2800" dirty="0" err="1"/>
              <a:t>M.Young</a:t>
            </a:r>
            <a:endParaRPr sz="2800" dirty="0"/>
          </a:p>
          <a:p>
            <a:pPr marL="0" indent="0" defTabSz="438911">
              <a:lnSpc>
                <a:spcPct val="120000"/>
              </a:lnSpc>
              <a:spcBef>
                <a:spcPts val="1400"/>
              </a:spcBef>
              <a:buClrTx/>
              <a:buSzTx/>
              <a:buNone/>
              <a:defRPr sz="1727" b="1" u="sng">
                <a:ln w="0" cap="flat">
                  <a:solidFill>
                    <a:srgbClr val="0000EE"/>
                  </a:solidFill>
                  <a:prstDash val="solid"/>
                  <a:miter lim="400000"/>
                </a:ln>
                <a:noFill/>
                <a:latin typeface="Times Roman"/>
                <a:ea typeface="Times Roman"/>
                <a:cs typeface="Times Roman"/>
                <a:sym typeface="Times Roman"/>
              </a:defRPr>
            </a:pPr>
            <a:endParaRPr sz="2000" u="none" dirty="0">
              <a:ln w="0" cap="flat">
                <a:solidFill>
                  <a:srgbClr val="000000"/>
                </a:solidFill>
                <a:prstDash val="solid"/>
                <a:miter lim="400000"/>
              </a:ln>
              <a:solidFill>
                <a:srgbClr val="000000"/>
              </a:solidFill>
            </a:endParaRPr>
          </a:p>
          <a:p>
            <a:pPr marL="0" indent="0" defTabSz="438911">
              <a:lnSpc>
                <a:spcPct val="120000"/>
              </a:lnSpc>
              <a:buClrTx/>
              <a:buSzTx/>
              <a:buNone/>
              <a:defRPr sz="1152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dirty="0"/>
              <a:t> </a:t>
            </a:r>
          </a:p>
          <a:p>
            <a:pPr marL="0" indent="0" defTabSz="438911">
              <a:lnSpc>
                <a:spcPct val="120000"/>
              </a:lnSpc>
              <a:buClrTx/>
              <a:buSzTx/>
              <a:buNone/>
              <a:defRPr sz="1152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Times Roman"/>
                <a:ea typeface="Times Roman"/>
                <a:cs typeface="Times Roman"/>
                <a:sym typeface="Times Roman"/>
              </a:defRPr>
            </a:pPr>
            <a:endParaRPr dirty="0"/>
          </a:p>
          <a:p>
            <a:pPr marL="0" indent="0" defTabSz="877823">
              <a:lnSpc>
                <a:spcPct val="120000"/>
              </a:lnSpc>
              <a:buSzTx/>
              <a:buFont typeface="Wingdings 2"/>
              <a:buNone/>
              <a:defRPr sz="2112"/>
            </a:pPr>
            <a:r>
              <a:rPr sz="2800" dirty="0"/>
              <a:t>Di </a:t>
            </a:r>
            <a:r>
              <a:rPr sz="2800" dirty="0" err="1"/>
              <a:t>riferimento</a:t>
            </a:r>
            <a:r>
              <a:rPr sz="2800" dirty="0"/>
              <a:t> per la </a:t>
            </a:r>
            <a:r>
              <a:rPr sz="2800" dirty="0" err="1"/>
              <a:t>parte</a:t>
            </a:r>
            <a:r>
              <a:rPr sz="2800" dirty="0"/>
              <a:t> di testing </a:t>
            </a:r>
          </a:p>
          <a:p>
            <a:pPr marL="0" indent="0" defTabSz="877823">
              <a:lnSpc>
                <a:spcPct val="120000"/>
              </a:lnSpc>
              <a:buSzTx/>
              <a:buFont typeface="Wingdings 2"/>
              <a:buNone/>
              <a:defRPr sz="2112"/>
            </a:pPr>
            <a:endParaRPr sz="2800" dirty="0"/>
          </a:p>
          <a:p>
            <a:pPr marL="0" indent="0" defTabSz="877823">
              <a:lnSpc>
                <a:spcPct val="120000"/>
              </a:lnSpc>
              <a:buSzTx/>
              <a:buFont typeface="Wingdings 2"/>
              <a:buNone/>
              <a:defRPr sz="2112">
                <a:solidFill>
                  <a:srgbClr val="FF2600"/>
                </a:solidFill>
              </a:defRPr>
            </a:pPr>
            <a:r>
              <a:rPr sz="2800" dirty="0"/>
              <a:t>Per </a:t>
            </a:r>
            <a:r>
              <a:rPr sz="2800" dirty="0" err="1"/>
              <a:t>concessione</a:t>
            </a:r>
            <a:r>
              <a:rPr sz="2800" dirty="0"/>
              <a:t> </a:t>
            </a:r>
            <a:r>
              <a:rPr sz="2800" dirty="0" err="1"/>
              <a:t>dell’autore</a:t>
            </a:r>
            <a:r>
              <a:rPr sz="2800" dirty="0"/>
              <a:t>,</a:t>
            </a:r>
          </a:p>
          <a:p>
            <a:pPr marL="0" indent="0" defTabSz="877823">
              <a:lnSpc>
                <a:spcPct val="120000"/>
              </a:lnSpc>
              <a:buSzTx/>
              <a:buFont typeface="Wingdings 2"/>
              <a:buNone/>
              <a:defRPr sz="2112">
                <a:solidFill>
                  <a:srgbClr val="FF2600"/>
                </a:solidFill>
              </a:defRPr>
            </a:pPr>
            <a:r>
              <a:rPr sz="2800" dirty="0"/>
              <a:t> il PDF è </a:t>
            </a:r>
            <a:r>
              <a:rPr sz="2800" dirty="0" err="1"/>
              <a:t>disponibile</a:t>
            </a:r>
            <a:r>
              <a:rPr sz="2800" dirty="0"/>
              <a:t> </a:t>
            </a:r>
            <a:r>
              <a:rPr sz="2800" dirty="0" err="1"/>
              <a:t>su</a:t>
            </a:r>
            <a:r>
              <a:rPr sz="2800" dirty="0"/>
              <a:t> </a:t>
            </a:r>
            <a:r>
              <a:rPr sz="2800" dirty="0" err="1"/>
              <a:t>didawiki</a:t>
            </a:r>
            <a:endParaRPr dirty="0"/>
          </a:p>
        </p:txBody>
      </p:sp>
      <p:pic>
        <p:nvPicPr>
          <p:cNvPr id="11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115887"/>
            <a:ext cx="8912226" cy="1255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174" y="1995225"/>
            <a:ext cx="3579007" cy="3564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7" y="115887"/>
            <a:ext cx="891222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u didawiki verranno resi disponibili i lucidi delle lezioni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§"/>
              <a:defRPr sz="20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didawiki</a:t>
            </a:r>
            <a:r>
              <a:rPr dirty="0"/>
              <a:t> </a:t>
            </a:r>
            <a:r>
              <a:rPr dirty="0" err="1"/>
              <a:t>verranno</a:t>
            </a:r>
            <a:r>
              <a:rPr dirty="0"/>
              <a:t> </a:t>
            </a:r>
            <a:r>
              <a:rPr dirty="0" err="1"/>
              <a:t>resi</a:t>
            </a:r>
            <a:r>
              <a:rPr dirty="0"/>
              <a:t> </a:t>
            </a:r>
            <a:r>
              <a:rPr dirty="0" err="1"/>
              <a:t>disponibili</a:t>
            </a:r>
            <a:r>
              <a:rPr dirty="0"/>
              <a:t> i </a:t>
            </a:r>
            <a:r>
              <a:rPr dirty="0" err="1"/>
              <a:t>lucidi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lezioni</a:t>
            </a:r>
            <a:endParaRPr dirty="0"/>
          </a:p>
          <a:p>
            <a:pPr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§"/>
              <a:defRPr sz="20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Dispense (</a:t>
            </a:r>
            <a:r>
              <a:rPr dirty="0" err="1"/>
              <a:t>scaricabili</a:t>
            </a:r>
            <a:r>
              <a:rPr dirty="0"/>
              <a:t> da </a:t>
            </a:r>
            <a:r>
              <a:rPr dirty="0" err="1"/>
              <a:t>didawiki</a:t>
            </a:r>
            <a:r>
              <a:rPr dirty="0"/>
              <a:t>) </a:t>
            </a:r>
          </a:p>
          <a:p>
            <a:pPr lvl="1">
              <a:lnSpc>
                <a:spcPct val="150000"/>
              </a:lnSpc>
              <a:spcBef>
                <a:spcPts val="4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dirty="0"/>
              <a:t>C. Montangero, L. Semini, </a:t>
            </a:r>
            <a:r>
              <a:rPr i="1" dirty="0" err="1"/>
              <a:t>Dispensa</a:t>
            </a:r>
            <a:r>
              <a:rPr i="1" dirty="0"/>
              <a:t> di </a:t>
            </a:r>
            <a:r>
              <a:rPr i="1" dirty="0" err="1"/>
              <a:t>architettura</a:t>
            </a:r>
            <a:r>
              <a:rPr i="1" dirty="0"/>
              <a:t> e </a:t>
            </a:r>
            <a:r>
              <a:rPr i="1" dirty="0" err="1"/>
              <a:t>progettazione</a:t>
            </a:r>
            <a:r>
              <a:rPr i="1" dirty="0"/>
              <a:t> di </a:t>
            </a:r>
            <a:r>
              <a:rPr i="1" dirty="0" err="1"/>
              <a:t>dettaglio</a:t>
            </a:r>
            <a:r>
              <a:rPr dirty="0"/>
              <a:t>.</a:t>
            </a:r>
          </a:p>
          <a:p>
            <a:pPr marL="1008062" lvl="2" indent="-285750">
              <a:lnSpc>
                <a:spcPct val="15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500"/>
            </a:pPr>
            <a:r>
              <a:rPr dirty="0"/>
              <a:t>Utile </a:t>
            </a:r>
            <a:r>
              <a:rPr dirty="0" err="1"/>
              <a:t>quando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comincerà</a:t>
            </a:r>
            <a:r>
              <a:rPr dirty="0"/>
              <a:t> a </a:t>
            </a:r>
            <a:r>
              <a:rPr dirty="0" err="1"/>
              <a:t>parlare</a:t>
            </a:r>
            <a:r>
              <a:rPr dirty="0"/>
              <a:t> di </a:t>
            </a:r>
            <a:r>
              <a:rPr dirty="0" err="1"/>
              <a:t>progettazione</a:t>
            </a:r>
            <a:r>
              <a:rPr dirty="0"/>
              <a:t> (circa </a:t>
            </a:r>
            <a:r>
              <a:rPr dirty="0" err="1"/>
              <a:t>metà</a:t>
            </a:r>
            <a:r>
              <a:rPr dirty="0"/>
              <a:t> </a:t>
            </a:r>
            <a:r>
              <a:rPr dirty="0" err="1"/>
              <a:t>corso</a:t>
            </a:r>
            <a:r>
              <a:rPr dirty="0"/>
              <a:t>). </a:t>
            </a:r>
          </a:p>
          <a:p>
            <a:pPr lvl="1">
              <a:lnSpc>
                <a:spcPct val="150000"/>
              </a:lnSpc>
              <a:spcBef>
                <a:spcPts val="4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dirty="0"/>
              <a:t>C. Montangero, L. Semini (a </a:t>
            </a:r>
            <a:r>
              <a:rPr dirty="0" err="1"/>
              <a:t>cura</a:t>
            </a:r>
            <a:r>
              <a:rPr dirty="0"/>
              <a:t> di), </a:t>
            </a:r>
            <a:r>
              <a:rPr i="1" dirty="0"/>
              <a:t>Il </a:t>
            </a:r>
            <a:r>
              <a:rPr i="1" dirty="0" err="1"/>
              <a:t>controllo</a:t>
            </a:r>
            <a:r>
              <a:rPr i="1" dirty="0"/>
              <a:t> del software - </a:t>
            </a:r>
            <a:r>
              <a:rPr i="1" dirty="0" err="1"/>
              <a:t>verifica</a:t>
            </a:r>
            <a:r>
              <a:rPr i="1" dirty="0"/>
              <a:t> e </a:t>
            </a:r>
            <a:r>
              <a:rPr i="1" dirty="0" err="1"/>
              <a:t>validazione</a:t>
            </a:r>
            <a:r>
              <a:rPr dirty="0"/>
              <a:t>. </a:t>
            </a:r>
          </a:p>
          <a:p>
            <a:pPr marL="1008062" lvl="2" indent="-285750">
              <a:lnSpc>
                <a:spcPct val="15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500"/>
            </a:pPr>
            <a:r>
              <a:rPr dirty="0"/>
              <a:t>Utile </a:t>
            </a:r>
            <a:r>
              <a:rPr dirty="0" err="1"/>
              <a:t>nelle</a:t>
            </a:r>
            <a:r>
              <a:rPr dirty="0"/>
              <a:t> </a:t>
            </a:r>
            <a:r>
              <a:rPr dirty="0" err="1"/>
              <a:t>ultime</a:t>
            </a:r>
            <a:r>
              <a:rPr dirty="0"/>
              <a:t> </a:t>
            </a:r>
            <a:r>
              <a:rPr dirty="0" err="1"/>
              <a:t>lezioni</a:t>
            </a:r>
            <a:r>
              <a:rPr dirty="0"/>
              <a:t> del </a:t>
            </a:r>
            <a:r>
              <a:rPr dirty="0" err="1"/>
              <a:t>corso</a:t>
            </a:r>
            <a:endParaRPr dirty="0"/>
          </a:p>
          <a:p>
            <a:pPr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§"/>
              <a:defRPr sz="2000"/>
            </a:pPr>
            <a:r>
              <a:rPr dirty="0" err="1"/>
              <a:t>Esercizi</a:t>
            </a:r>
            <a:r>
              <a:rPr dirty="0"/>
              <a:t>:</a:t>
            </a:r>
          </a:p>
          <a:p>
            <a:pPr lvl="1">
              <a:lnSpc>
                <a:spcPct val="150000"/>
              </a:lnSpc>
              <a:spcBef>
                <a:spcPts val="4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800"/>
            </a:pPr>
            <a:r>
              <a:rPr dirty="0" err="1"/>
              <a:t>Compiti</a:t>
            </a:r>
            <a:r>
              <a:rPr dirty="0"/>
              <a:t> degli anni </a:t>
            </a:r>
            <a:r>
              <a:rPr dirty="0" err="1"/>
              <a:t>passati</a:t>
            </a:r>
            <a:r>
              <a:rPr dirty="0"/>
              <a:t>. </a:t>
            </a:r>
          </a:p>
          <a:p>
            <a:pPr lvl="1">
              <a:lnSpc>
                <a:spcPct val="15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§"/>
              <a:defRPr sz="1500"/>
            </a:pPr>
            <a:r>
              <a:rPr dirty="0" err="1"/>
              <a:t>Esercizio</a:t>
            </a:r>
            <a:r>
              <a:rPr dirty="0"/>
              <a:t> 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datati</a:t>
            </a:r>
            <a:r>
              <a:rPr dirty="0"/>
              <a:t>: V. Ambriola, C. Montangero, L. Semini, </a:t>
            </a:r>
            <a:r>
              <a:rPr i="1" dirty="0" err="1"/>
              <a:t>Esercizi</a:t>
            </a:r>
            <a:r>
              <a:rPr i="1" dirty="0"/>
              <a:t> di </a:t>
            </a:r>
            <a:r>
              <a:rPr i="1" dirty="0" err="1"/>
              <a:t>Ingegneria</a:t>
            </a:r>
            <a:r>
              <a:rPr i="1" dirty="0"/>
              <a:t> del Software</a:t>
            </a:r>
            <a:r>
              <a:rPr dirty="0"/>
              <a:t>.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§"/>
              <a:defRPr sz="2000"/>
            </a:pPr>
            <a:r>
              <a:rPr dirty="0"/>
              <a:t>+ … </a:t>
            </a:r>
            <a:r>
              <a:rPr dirty="0" err="1"/>
              <a:t>altro</a:t>
            </a:r>
            <a:r>
              <a:rPr dirty="0"/>
              <a:t> </a:t>
            </a:r>
            <a:r>
              <a:rPr dirty="0" err="1"/>
              <a:t>materiale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verrà</a:t>
            </a:r>
            <a:r>
              <a:rPr dirty="0"/>
              <a:t> </a:t>
            </a:r>
            <a:r>
              <a:rPr dirty="0" err="1"/>
              <a:t>reso</a:t>
            </a:r>
            <a:r>
              <a:rPr dirty="0"/>
              <a:t> </a:t>
            </a:r>
            <a:r>
              <a:rPr dirty="0" err="1"/>
              <a:t>disponibile</a:t>
            </a:r>
            <a:r>
              <a:rPr dirty="0"/>
              <a:t> </a:t>
            </a:r>
            <a:r>
              <a:rPr dirty="0" err="1"/>
              <a:t>quando</a:t>
            </a:r>
            <a:r>
              <a:rPr dirty="0"/>
              <a:t> </a:t>
            </a:r>
            <a:r>
              <a:rPr dirty="0" err="1"/>
              <a:t>necessario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12" y="152400"/>
            <a:ext cx="8918576" cy="125571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Fino a che perdureranno le attuali restrizioni causa COVID19 che impediscono di fare esami in presenza, la prova intermedia sarà di tipo autovalutativo.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457200">
              <a:spcBef>
                <a:spcPts val="1200"/>
              </a:spcBef>
              <a:buClrTx/>
              <a:buSzTx/>
              <a:buNone/>
              <a:defRPr sz="120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  <a:p>
            <a:pPr marL="0" indent="0" defTabSz="457200">
              <a:spcBef>
                <a:spcPts val="1200"/>
              </a:spcBef>
              <a:buClrTx/>
              <a:buSzTx/>
              <a:buNone/>
              <a:defRPr sz="2000"/>
            </a:pPr>
            <a:r>
              <a:t>Fino a che perdureranno le attuali </a:t>
            </a:r>
            <a:r>
              <a:rPr>
                <a:solidFill>
                  <a:srgbClr val="FF2600"/>
                </a:solidFill>
              </a:rPr>
              <a:t>restrizioni causa COVID19 </a:t>
            </a:r>
            <a:r>
              <a:t>che impediscono di fare esami in presenza, la prova intermedia sarà di tipo </a:t>
            </a:r>
            <a:r>
              <a:rPr>
                <a:solidFill>
                  <a:srgbClr val="0433FF"/>
                </a:solidFill>
              </a:rPr>
              <a:t>autovalutativo</a:t>
            </a:r>
            <a:r>
              <a:t>.</a:t>
            </a:r>
          </a:p>
          <a:p>
            <a:pPr marL="0" indent="0" defTabSz="457200">
              <a:spcBef>
                <a:spcPts val="1200"/>
              </a:spcBef>
              <a:buClrTx/>
              <a:buSzTx/>
              <a:buNone/>
              <a:defRPr sz="2000"/>
            </a:pPr>
            <a:endParaRPr/>
          </a:p>
          <a:p>
            <a:pPr marL="0" indent="0" defTabSz="457200">
              <a:spcBef>
                <a:spcPts val="1200"/>
              </a:spcBef>
              <a:buClrTx/>
              <a:buSzTx/>
              <a:buNone/>
              <a:defRPr sz="2000"/>
            </a:pPr>
            <a:r>
              <a:t>Modalità di esame:</a:t>
            </a:r>
          </a:p>
          <a:p>
            <a:pPr marL="0" indent="0" defTabSz="457200">
              <a:spcBef>
                <a:spcPts val="1200"/>
              </a:spcBef>
              <a:buClrTx/>
              <a:buSzTx/>
              <a:buNone/>
              <a:defRPr sz="2000"/>
            </a:pPr>
            <a:r>
              <a:t>Fino a che perdureranno le attuali </a:t>
            </a:r>
            <a:r>
              <a:rPr>
                <a:solidFill>
                  <a:srgbClr val="FF2600"/>
                </a:solidFill>
              </a:rPr>
              <a:t>restrizioni causa COVID19</a:t>
            </a:r>
            <a:r>
              <a:t> che impediscono di fare esami in presenza, le modalità di esame saranno quelle dell'a.a. 2019-2020:</a:t>
            </a:r>
          </a:p>
          <a:p>
            <a:pPr marL="0" indent="0" defTabSz="457200">
              <a:spcBef>
                <a:spcPts val="1200"/>
              </a:spcBef>
              <a:buClrTx/>
              <a:buSzTx/>
              <a:buNone/>
              <a:defRPr sz="2000">
                <a:solidFill>
                  <a:srgbClr val="0433FF"/>
                </a:solidFill>
              </a:defRPr>
            </a:pPr>
            <a:r>
              <a:t> progetto + orale</a:t>
            </a:r>
          </a:p>
          <a:p>
            <a:pPr marL="0" indent="0" defTabSz="457200">
              <a:spcBef>
                <a:spcPts val="1200"/>
              </a:spcBef>
              <a:buClrTx/>
              <a:buSzTx/>
              <a:buNone/>
              <a:defRPr sz="2000"/>
            </a:pPr>
            <a:r>
              <a:t>Appena sarà possibile invece si tornerà alla modalità tradizionale:</a:t>
            </a:r>
          </a:p>
          <a:p>
            <a:pPr marL="0" indent="0" defTabSz="457200">
              <a:spcBef>
                <a:spcPts val="1200"/>
              </a:spcBef>
              <a:buClrTx/>
              <a:buSzTx/>
              <a:buNone/>
              <a:defRPr sz="2000"/>
            </a:pPr>
            <a:r>
              <a:t> </a:t>
            </a:r>
            <a:r>
              <a:rPr>
                <a:solidFill>
                  <a:srgbClr val="0433FF"/>
                </a:solidFill>
              </a:rPr>
              <a:t>scritto e orale.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.png" descr="image.png"/>
          <p:cNvPicPr>
            <a:picLocks noChangeAspect="1"/>
          </p:cNvPicPr>
          <p:nvPr/>
        </p:nvPicPr>
        <p:blipFill>
          <a:blip r:embed="rId2"/>
          <a:srcRect l="1565" b="8090"/>
          <a:stretch>
            <a:fillRect/>
          </a:stretch>
        </p:blipFill>
        <p:spPr>
          <a:xfrm>
            <a:off x="563562" y="115887"/>
            <a:ext cx="8778876" cy="1154114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Introduzione alle tecniche di modellazione dell’ ingegneria del software.…"/>
          <p:cNvSpPr txBox="1">
            <a:spLocks noGrp="1"/>
          </p:cNvSpPr>
          <p:nvPr>
            <p:ph type="body" idx="4294967295"/>
          </p:nvPr>
        </p:nvSpPr>
        <p:spPr>
          <a:xfrm>
            <a:off x="495300" y="1774825"/>
            <a:ext cx="8915400" cy="4625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15925" indent="-301625" defTabSz="868362">
              <a:buChar char="◼"/>
              <a:defRPr sz="2600"/>
            </a:pPr>
            <a:r>
              <a:t>Introduzione alle tecniche di modellazione dell’ ingegneria del software.</a:t>
            </a:r>
          </a:p>
          <a:p>
            <a:pPr marL="415925" indent="-301625" defTabSz="868362">
              <a:buChar char="◼"/>
              <a:defRPr sz="2600"/>
            </a:pPr>
            <a:endParaRPr/>
          </a:p>
          <a:p>
            <a:pPr marL="415925" indent="-301625" defTabSz="868362">
              <a:buChar char="◼"/>
              <a:defRPr sz="2600" b="1" i="1">
                <a:latin typeface="Gill Sans"/>
                <a:ea typeface="Gill Sans"/>
                <a:cs typeface="Gill Sans"/>
                <a:sym typeface="Gill Sans"/>
              </a:defRPr>
            </a:pPr>
            <a:r>
              <a:t>Conoscenze</a:t>
            </a:r>
            <a:r>
              <a:rPr b="0">
                <a:latin typeface="Corbel"/>
                <a:ea typeface="Corbel"/>
                <a:cs typeface="Corbel"/>
                <a:sym typeface="Corbel"/>
              </a:rPr>
              <a:t>. </a:t>
            </a:r>
            <a:r>
              <a:rPr b="0" i="0">
                <a:latin typeface="Corbel"/>
                <a:ea typeface="Corbel"/>
                <a:cs typeface="Corbel"/>
                <a:sym typeface="Corbel"/>
              </a:rPr>
              <a:t>Lo studente conoscerà i principali modelli di processi di sviluppo software, e le tecniche di modellazione proprie delle varie fasi. </a:t>
            </a:r>
          </a:p>
          <a:p>
            <a:pPr marL="415925" indent="-301625" defTabSz="868362">
              <a:buChar char="◼"/>
              <a:defRPr sz="2600"/>
            </a:pPr>
            <a:endParaRPr b="0" i="0">
              <a:latin typeface="Corbel"/>
              <a:ea typeface="Corbel"/>
              <a:cs typeface="Corbel"/>
              <a:sym typeface="Corbel"/>
            </a:endParaRPr>
          </a:p>
          <a:p>
            <a:pPr marL="415925" indent="-301625" defTabSz="868362">
              <a:buChar char="◼"/>
              <a:defRPr sz="2600" b="1" i="1">
                <a:latin typeface="Gill Sans"/>
                <a:ea typeface="Gill Sans"/>
                <a:cs typeface="Gill Sans"/>
                <a:sym typeface="Gill Sans"/>
              </a:defRPr>
            </a:pPr>
            <a:r>
              <a:t>Capacità</a:t>
            </a:r>
            <a:r>
              <a:rPr b="0">
                <a:latin typeface="Corbel"/>
                <a:ea typeface="Corbel"/>
                <a:cs typeface="Corbel"/>
                <a:sym typeface="Corbel"/>
              </a:rPr>
              <a:t>. </a:t>
            </a:r>
            <a:r>
              <a:rPr b="0" i="0">
                <a:latin typeface="Corbel"/>
                <a:ea typeface="Corbel"/>
                <a:cs typeface="Corbel"/>
                <a:sym typeface="Corbel"/>
              </a:rPr>
              <a:t>Lo studente saprà utilizzare notazioni di modellazione come UML2 per l'analisi dei requisiti e la progettazione sia architettonica sia di dettaglio di un sistema software.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rocesso Software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Processo Software</a:t>
            </a:r>
          </a:p>
        </p:txBody>
      </p:sp>
      <p:sp>
        <p:nvSpPr>
          <p:cNvPr id="129" name="Il modo in cui produciamo il software…"/>
          <p:cNvSpPr txBox="1">
            <a:spLocks noGrp="1"/>
          </p:cNvSpPr>
          <p:nvPr>
            <p:ph type="body" idx="4294967295"/>
          </p:nvPr>
        </p:nvSpPr>
        <p:spPr>
          <a:xfrm>
            <a:off x="495300" y="1587500"/>
            <a:ext cx="8915400" cy="4962275"/>
          </a:xfrm>
          <a:prstGeom prst="rect">
            <a:avLst/>
          </a:prstGeom>
        </p:spPr>
        <p:txBody>
          <a:bodyPr/>
          <a:lstStyle/>
          <a:p>
            <a:pPr>
              <a:buFont typeface="Wingdings" panose="05000000000000000000" pitchFamily="2" charset="2"/>
              <a:buChar char="§"/>
              <a:defRPr sz="2800"/>
            </a:pPr>
            <a:r>
              <a:rPr dirty="0"/>
              <a:t>Il modo in cui </a:t>
            </a:r>
            <a:r>
              <a:rPr dirty="0" err="1"/>
              <a:t>produciamo</a:t>
            </a:r>
            <a:r>
              <a:rPr dirty="0"/>
              <a:t> il software</a:t>
            </a:r>
            <a:endParaRPr lang="it-IT" dirty="0"/>
          </a:p>
          <a:p>
            <a:pPr>
              <a:buFont typeface="Wingdings" panose="05000000000000000000" pitchFamily="2" charset="2"/>
              <a:buChar char="§"/>
              <a:defRPr sz="2800"/>
            </a:pPr>
            <a:r>
              <a:rPr lang="it-IT" dirty="0"/>
              <a:t>Inizia </a:t>
            </a:r>
            <a:r>
              <a:rPr dirty="0" err="1"/>
              <a:t>quando</a:t>
            </a:r>
            <a:r>
              <a:rPr dirty="0"/>
              <a:t> </a:t>
            </a:r>
            <a:r>
              <a:rPr dirty="0" err="1"/>
              <a:t>iniziamo</a:t>
            </a:r>
            <a:r>
              <a:rPr dirty="0"/>
              <a:t> a </a:t>
            </a:r>
            <a:r>
              <a:rPr dirty="0" err="1"/>
              <a:t>esplorare</a:t>
            </a:r>
            <a:r>
              <a:rPr dirty="0"/>
              <a:t> il </a:t>
            </a:r>
            <a:r>
              <a:rPr dirty="0" err="1"/>
              <a:t>problema</a:t>
            </a:r>
            <a:r>
              <a:rPr dirty="0"/>
              <a:t> e </a:t>
            </a:r>
            <a:r>
              <a:rPr dirty="0" err="1"/>
              <a:t>finisce</a:t>
            </a:r>
            <a:r>
              <a:rPr dirty="0"/>
              <a:t> </a:t>
            </a:r>
            <a:r>
              <a:rPr dirty="0" err="1"/>
              <a:t>quando</a:t>
            </a:r>
            <a:r>
              <a:rPr dirty="0"/>
              <a:t> il </a:t>
            </a:r>
            <a:r>
              <a:rPr dirty="0" err="1"/>
              <a:t>prodotto</a:t>
            </a:r>
            <a:r>
              <a:rPr dirty="0"/>
              <a:t> </a:t>
            </a:r>
            <a:r>
              <a:rPr dirty="0" err="1"/>
              <a:t>viene</a:t>
            </a:r>
            <a:r>
              <a:rPr dirty="0"/>
              <a:t> </a:t>
            </a:r>
            <a:r>
              <a:rPr dirty="0" err="1"/>
              <a:t>ritirato</a:t>
            </a:r>
            <a:r>
              <a:rPr dirty="0"/>
              <a:t> dal </a:t>
            </a:r>
            <a:r>
              <a:rPr dirty="0" err="1"/>
              <a:t>mercato</a:t>
            </a:r>
            <a:endParaRPr lang="it-IT" dirty="0"/>
          </a:p>
          <a:p>
            <a:pPr>
              <a:buFont typeface="Wingdings" panose="05000000000000000000" pitchFamily="2" charset="2"/>
              <a:buChar char="§"/>
              <a:defRPr sz="2800"/>
            </a:pPr>
            <a:r>
              <a:rPr dirty="0" err="1"/>
              <a:t>Fasi</a:t>
            </a:r>
            <a:r>
              <a:rPr dirty="0"/>
              <a:t>:</a:t>
            </a:r>
            <a:endParaRPr lang="it-IT" dirty="0"/>
          </a:p>
          <a:p>
            <a:pPr marL="723900" lvl="1" indent="-342900">
              <a:buClr>
                <a:srgbClr val="92D050"/>
              </a:buClr>
              <a:buSzPct val="100000"/>
              <a:buFont typeface="Wingdings" panose="05000000000000000000" pitchFamily="2" charset="2"/>
              <a:buChar char="§"/>
              <a:defRPr sz="1900"/>
            </a:pPr>
            <a:r>
              <a:rPr lang="it-IT" dirty="0"/>
              <a:t>analisi dei requisiti </a:t>
            </a:r>
          </a:p>
          <a:p>
            <a:pPr marL="723900" lvl="1" indent="-342900">
              <a:buClr>
                <a:srgbClr val="92D050"/>
              </a:buClr>
              <a:buSzPct val="100000"/>
              <a:buFont typeface="Wingdings" panose="05000000000000000000" pitchFamily="2" charset="2"/>
              <a:buChar char="§"/>
              <a:defRPr sz="1900"/>
            </a:pPr>
            <a:r>
              <a:rPr lang="it-IT" dirty="0"/>
              <a:t>specifica</a:t>
            </a:r>
          </a:p>
          <a:p>
            <a:pPr marL="723900" lvl="1" indent="-342900">
              <a:buClr>
                <a:srgbClr val="92D050"/>
              </a:buClr>
              <a:buSzPct val="100000"/>
              <a:buFont typeface="Wingdings" panose="05000000000000000000" pitchFamily="2" charset="2"/>
              <a:buChar char="§"/>
              <a:defRPr sz="1900"/>
            </a:pPr>
            <a:r>
              <a:rPr dirty="0" err="1"/>
              <a:t>progettazione</a:t>
            </a:r>
            <a:endParaRPr dirty="0"/>
          </a:p>
          <a:p>
            <a:pPr marL="723900" lvl="1" indent="-342900">
              <a:buClr>
                <a:srgbClr val="92D050"/>
              </a:buClr>
              <a:buSzPct val="100000"/>
              <a:buFont typeface="Wingdings" panose="05000000000000000000" pitchFamily="2" charset="2"/>
              <a:buChar char="§"/>
              <a:defRPr sz="1900"/>
            </a:pPr>
            <a:r>
              <a:rPr dirty="0" err="1"/>
              <a:t>implementazione</a:t>
            </a:r>
            <a:r>
              <a:rPr dirty="0"/>
              <a:t> </a:t>
            </a:r>
          </a:p>
          <a:p>
            <a:pPr marL="723900" lvl="1" indent="-342900">
              <a:buClr>
                <a:srgbClr val="92D050"/>
              </a:buClr>
              <a:buSzPct val="100000"/>
              <a:buFont typeface="Wingdings" panose="05000000000000000000" pitchFamily="2" charset="2"/>
              <a:buChar char="§"/>
              <a:defRPr sz="1900"/>
            </a:pPr>
            <a:r>
              <a:rPr dirty="0" err="1"/>
              <a:t>integrazione</a:t>
            </a:r>
            <a:endParaRPr dirty="0"/>
          </a:p>
          <a:p>
            <a:pPr marL="723900" lvl="1" indent="-342900">
              <a:buClr>
                <a:srgbClr val="92D050"/>
              </a:buClr>
              <a:buSzPct val="100000"/>
              <a:buFont typeface="Wingdings" panose="05000000000000000000" pitchFamily="2" charset="2"/>
              <a:buChar char="§"/>
              <a:defRPr sz="1900"/>
            </a:pPr>
            <a:r>
              <a:rPr dirty="0" err="1"/>
              <a:t>mantenimento</a:t>
            </a:r>
            <a:endParaRPr dirty="0"/>
          </a:p>
          <a:p>
            <a:pPr marL="723900" lvl="1" indent="-342900">
              <a:buClr>
                <a:srgbClr val="92D050"/>
              </a:buClr>
              <a:buSzPct val="100000"/>
              <a:buFont typeface="Wingdings" panose="05000000000000000000" pitchFamily="2" charset="2"/>
              <a:buChar char="§"/>
              <a:defRPr sz="1900"/>
            </a:pPr>
            <a:r>
              <a:rPr dirty="0" err="1"/>
              <a:t>ritiro</a:t>
            </a:r>
            <a:endParaRPr dirty="0"/>
          </a:p>
          <a:p>
            <a:pPr marL="342900" lvl="1" indent="-342900">
              <a:buClr>
                <a:srgbClr val="92D050"/>
              </a:buClr>
              <a:buSzTx/>
              <a:buFont typeface="Wingdings" panose="05000000000000000000" pitchFamily="2" charset="2"/>
              <a:buChar char="§"/>
              <a:defRPr sz="2400"/>
            </a:pPr>
            <a:r>
              <a:rPr dirty="0" err="1"/>
              <a:t>Riguarda</a:t>
            </a:r>
            <a:r>
              <a:rPr dirty="0"/>
              <a:t> </a:t>
            </a:r>
            <a:r>
              <a:rPr dirty="0" err="1"/>
              <a:t>anche</a:t>
            </a:r>
            <a:r>
              <a:rPr dirty="0"/>
              <a:t> tutti i tools e le </a:t>
            </a:r>
            <a:r>
              <a:rPr dirty="0" err="1"/>
              <a:t>tecniche</a:t>
            </a:r>
            <a:r>
              <a:rPr dirty="0"/>
              <a:t> per lo </a:t>
            </a:r>
            <a:r>
              <a:rPr dirty="0" err="1"/>
              <a:t>sviluppo</a:t>
            </a:r>
            <a:r>
              <a:rPr dirty="0"/>
              <a:t> e il </a:t>
            </a:r>
            <a:r>
              <a:rPr dirty="0" err="1"/>
              <a:t>mantenimento</a:t>
            </a:r>
            <a:r>
              <a:rPr dirty="0"/>
              <a:t> e tutti i </a:t>
            </a:r>
            <a:r>
              <a:rPr dirty="0" err="1"/>
              <a:t>professionisti</a:t>
            </a:r>
            <a:r>
              <a:rPr dirty="0"/>
              <a:t> </a:t>
            </a:r>
            <a:r>
              <a:rPr dirty="0" err="1"/>
              <a:t>coinvolti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ulo">
  <a:themeElements>
    <a:clrScheme name="Modul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4C600"/>
      </a:accent1>
      <a:accent2>
        <a:srgbClr val="71685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dulo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ulo">
  <a:themeElements>
    <a:clrScheme name="Modul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4C600"/>
      </a:accent1>
      <a:accent2>
        <a:srgbClr val="71685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dulo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Mo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2017</Words>
  <Application>Microsoft Office PowerPoint</Application>
  <PresentationFormat>A4 (21x29,7 cm)</PresentationFormat>
  <Paragraphs>260</Paragraphs>
  <Slides>44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2" baseType="lpstr">
      <vt:lpstr>Arial</vt:lpstr>
      <vt:lpstr>Corbel</vt:lpstr>
      <vt:lpstr>Gill Sans</vt:lpstr>
      <vt:lpstr>Times New Roman</vt:lpstr>
      <vt:lpstr>Times Roman</vt:lpstr>
      <vt:lpstr>Wingdings</vt:lpstr>
      <vt:lpstr>Wingdings 2</vt:lpstr>
      <vt:lpstr>Modulo</vt:lpstr>
      <vt:lpstr>INGEGNERIA DEL SOFTWARE 2020/21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Processo Software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carattere telex</vt:lpstr>
      <vt:lpstr>Il caso Toyota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Analisi dello Standish Group 1994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INGEGNERIA DEL SOFTWARE 2020/21</dc:title>
  <cp:lastModifiedBy>Laura Semini</cp:lastModifiedBy>
  <cp:revision>10</cp:revision>
  <dcterms:modified xsi:type="dcterms:W3CDTF">2021-02-16T07:23:21Z</dcterms:modified>
</cp:coreProperties>
</file>